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60" r:id="rId5"/>
  </p:sldMasterIdLst>
  <p:notesMasterIdLst>
    <p:notesMasterId r:id="rId28"/>
  </p:notesMasterIdLst>
  <p:sldIdLst>
    <p:sldId id="256" r:id="rId6"/>
    <p:sldId id="257" r:id="rId7"/>
    <p:sldId id="736" r:id="rId8"/>
    <p:sldId id="259" r:id="rId9"/>
    <p:sldId id="260" r:id="rId10"/>
    <p:sldId id="261" r:id="rId11"/>
    <p:sldId id="262" r:id="rId12"/>
    <p:sldId id="263" r:id="rId13"/>
    <p:sldId id="264" r:id="rId14"/>
    <p:sldId id="731" r:id="rId15"/>
    <p:sldId id="732" r:id="rId16"/>
    <p:sldId id="268" r:id="rId17"/>
    <p:sldId id="269" r:id="rId18"/>
    <p:sldId id="271" r:id="rId19"/>
    <p:sldId id="272" r:id="rId20"/>
    <p:sldId id="273" r:id="rId21"/>
    <p:sldId id="274" r:id="rId22"/>
    <p:sldId id="733" r:id="rId23"/>
    <p:sldId id="735" r:id="rId24"/>
    <p:sldId id="275" r:id="rId25"/>
    <p:sldId id="276" r:id="rId26"/>
    <p:sldId id="277" r:id="rId2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ily Torgerson" initials="ET" lastIdx="5" clrIdx="0">
    <p:extLst>
      <p:ext uri="{19B8F6BF-5375-455C-9EA6-DF929625EA0E}">
        <p15:presenceInfo xmlns:p15="http://schemas.microsoft.com/office/powerpoint/2012/main" userId="S::etorgerson@nationalcooperativerx.com::c7bae762-fe94-4f11-962c-a3406a1c53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3C3E"/>
    <a:srgbClr val="E5E1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16" autoAdjust="0"/>
    <p:restoredTop sz="83073" autoAdjust="0"/>
  </p:normalViewPr>
  <p:slideViewPr>
    <p:cSldViewPr snapToGrid="0">
      <p:cViewPr varScale="1">
        <p:scale>
          <a:sx n="100" d="100"/>
          <a:sy n="100" d="100"/>
        </p:scale>
        <p:origin x="1308"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C23D142-5CA1-446B-B1CE-E8EB73D69FAD}" type="datetimeFigureOut">
              <a:rPr lang="en-US" smtClean="0"/>
              <a:t>10/13/2026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3CFF74A-F745-489B-A8DF-BAA2823354B9}" type="slidenum">
              <a:rPr lang="en-US" smtClean="0"/>
              <a:t>‹#›</a:t>
            </a:fld>
            <a:endParaRPr lang="en-US"/>
          </a:p>
        </p:txBody>
      </p:sp>
    </p:spTree>
    <p:extLst>
      <p:ext uri="{BB962C8B-B14F-4D97-AF65-F5344CB8AC3E}">
        <p14:creationId xmlns:p14="http://schemas.microsoft.com/office/powerpoint/2010/main" val="3041393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Reminder- You can get a 90 day supply of your maintenance medication for 1 copay at a CVS or via mail order. It’s a great option and saves you trips to the pharmacy</a:t>
            </a:r>
            <a:br>
              <a:rPr lang="en-US" dirty="0"/>
            </a:br>
            <a:br>
              <a:rPr lang="en-US" dirty="0"/>
            </a:br>
            <a:r>
              <a:rPr lang="en-US" dirty="0"/>
              <a:t>Please remember to use your CVS card at the pharmacy. CVS will not be able to locate you in the system if you are trying to use your medical card.</a:t>
            </a:r>
          </a:p>
        </p:txBody>
      </p:sp>
      <p:sp>
        <p:nvSpPr>
          <p:cNvPr id="4" name="Slide Number Placeholder 3"/>
          <p:cNvSpPr>
            <a:spLocks noGrp="1"/>
          </p:cNvSpPr>
          <p:nvPr>
            <p:ph type="sldNum" sz="quarter" idx="5"/>
          </p:nvPr>
        </p:nvSpPr>
        <p:spPr/>
        <p:txBody>
          <a:bodyPr/>
          <a:lstStyle/>
          <a:p>
            <a:fld id="{53CFF74A-F745-489B-A8DF-BAA2823354B9}" type="slidenum">
              <a:rPr lang="en-US" smtClean="0"/>
              <a:t>4</a:t>
            </a:fld>
            <a:endParaRPr lang="en-US"/>
          </a:p>
        </p:txBody>
      </p:sp>
    </p:spTree>
    <p:extLst>
      <p:ext uri="{BB962C8B-B14F-4D97-AF65-F5344CB8AC3E}">
        <p14:creationId xmlns:p14="http://schemas.microsoft.com/office/powerpoint/2010/main" val="199119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be sharing this presentation with Melissa-the next slide includes your plans formulary list that you can view anytime</a:t>
            </a:r>
          </a:p>
        </p:txBody>
      </p:sp>
      <p:sp>
        <p:nvSpPr>
          <p:cNvPr id="4" name="Slide Number Placeholder 3"/>
          <p:cNvSpPr>
            <a:spLocks noGrp="1"/>
          </p:cNvSpPr>
          <p:nvPr>
            <p:ph type="sldNum" sz="quarter" idx="5"/>
          </p:nvPr>
        </p:nvSpPr>
        <p:spPr/>
        <p:txBody>
          <a:bodyPr/>
          <a:lstStyle/>
          <a:p>
            <a:fld id="{53CFF74A-F745-489B-A8DF-BAA2823354B9}" type="slidenum">
              <a:rPr lang="en-US" smtClean="0"/>
              <a:t>5</a:t>
            </a:fld>
            <a:endParaRPr lang="en-US"/>
          </a:p>
        </p:txBody>
      </p:sp>
    </p:spTree>
    <p:extLst>
      <p:ext uri="{BB962C8B-B14F-4D97-AF65-F5344CB8AC3E}">
        <p14:creationId xmlns:p14="http://schemas.microsoft.com/office/powerpoint/2010/main" val="4179586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t>
            </a:r>
            <a:r>
              <a:rPr lang="en-US" dirty="0" err="1"/>
              <a:t>youre</a:t>
            </a:r>
            <a:r>
              <a:rPr lang="en-US" dirty="0"/>
              <a:t> already on the plan – no new card. New enrollment- you get a new card. You will get an ID card from CVS and Aetna- please be sure that you are using your CVS card at the pharmacy.</a:t>
            </a:r>
          </a:p>
        </p:txBody>
      </p:sp>
      <p:sp>
        <p:nvSpPr>
          <p:cNvPr id="4" name="Slide Number Placeholder 3"/>
          <p:cNvSpPr>
            <a:spLocks noGrp="1"/>
          </p:cNvSpPr>
          <p:nvPr>
            <p:ph type="sldNum" sz="quarter" idx="5"/>
          </p:nvPr>
        </p:nvSpPr>
        <p:spPr/>
        <p:txBody>
          <a:bodyPr/>
          <a:lstStyle/>
          <a:p>
            <a:fld id="{53CFF74A-F745-489B-A8DF-BAA2823354B9}" type="slidenum">
              <a:rPr lang="en-US" smtClean="0"/>
              <a:t>11</a:t>
            </a:fld>
            <a:endParaRPr lang="en-US"/>
          </a:p>
        </p:txBody>
      </p:sp>
    </p:spTree>
    <p:extLst>
      <p:ext uri="{BB962C8B-B14F-4D97-AF65-F5344CB8AC3E}">
        <p14:creationId xmlns:p14="http://schemas.microsoft.com/office/powerpoint/2010/main" val="1853248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applies to new members enrolling-</a:t>
            </a:r>
          </a:p>
        </p:txBody>
      </p:sp>
      <p:sp>
        <p:nvSpPr>
          <p:cNvPr id="4" name="Slide Number Placeholder 3"/>
          <p:cNvSpPr>
            <a:spLocks noGrp="1"/>
          </p:cNvSpPr>
          <p:nvPr>
            <p:ph type="sldNum" sz="quarter" idx="5"/>
          </p:nvPr>
        </p:nvSpPr>
        <p:spPr/>
        <p:txBody>
          <a:bodyPr/>
          <a:lstStyle/>
          <a:p>
            <a:fld id="{53CFF74A-F745-489B-A8DF-BAA2823354B9}" type="slidenum">
              <a:rPr lang="en-US" smtClean="0"/>
              <a:t>12</a:t>
            </a:fld>
            <a:endParaRPr lang="en-US"/>
          </a:p>
        </p:txBody>
      </p:sp>
    </p:spTree>
    <p:extLst>
      <p:ext uri="{BB962C8B-B14F-4D97-AF65-F5344CB8AC3E}">
        <p14:creationId xmlns:p14="http://schemas.microsoft.com/office/powerpoint/2010/main" val="191804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members to use CVS for better pricing- Mail order, retail 90.. </a:t>
            </a:r>
            <a:br>
              <a:rPr lang="en-US" dirty="0"/>
            </a:br>
            <a:r>
              <a:rPr lang="en-US" dirty="0"/>
              <a:t>Confirm pricing options for members on the website-</a:t>
            </a:r>
          </a:p>
          <a:p>
            <a:r>
              <a:rPr lang="en-US" dirty="0"/>
              <a:t>Which pharmacies are eligible for a 90 day supply</a:t>
            </a:r>
          </a:p>
        </p:txBody>
      </p:sp>
      <p:sp>
        <p:nvSpPr>
          <p:cNvPr id="4" name="Slide Number Placeholder 3"/>
          <p:cNvSpPr>
            <a:spLocks noGrp="1"/>
          </p:cNvSpPr>
          <p:nvPr>
            <p:ph type="sldNum" sz="quarter" idx="5"/>
          </p:nvPr>
        </p:nvSpPr>
        <p:spPr/>
        <p:txBody>
          <a:bodyPr/>
          <a:lstStyle/>
          <a:p>
            <a:fld id="{53CFF74A-F745-489B-A8DF-BAA2823354B9}" type="slidenum">
              <a:rPr lang="en-US" smtClean="0"/>
              <a:t>13</a:t>
            </a:fld>
            <a:endParaRPr lang="en-US"/>
          </a:p>
        </p:txBody>
      </p:sp>
    </p:spTree>
    <p:extLst>
      <p:ext uri="{BB962C8B-B14F-4D97-AF65-F5344CB8AC3E}">
        <p14:creationId xmlns:p14="http://schemas.microsoft.com/office/powerpoint/2010/main" val="1819539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Vaccines are covered on the Rx side vs Medical</a:t>
            </a:r>
          </a:p>
        </p:txBody>
      </p:sp>
      <p:sp>
        <p:nvSpPr>
          <p:cNvPr id="4" name="Slide Number Placeholder 3"/>
          <p:cNvSpPr>
            <a:spLocks noGrp="1"/>
          </p:cNvSpPr>
          <p:nvPr>
            <p:ph type="sldNum" sz="quarter" idx="5"/>
          </p:nvPr>
        </p:nvSpPr>
        <p:spPr/>
        <p:txBody>
          <a:bodyPr/>
          <a:lstStyle/>
          <a:p>
            <a:fld id="{53CFF74A-F745-489B-A8DF-BAA2823354B9}" type="slidenum">
              <a:rPr lang="en-US" smtClean="0"/>
              <a:t>17</a:t>
            </a:fld>
            <a:endParaRPr lang="en-US"/>
          </a:p>
        </p:txBody>
      </p:sp>
    </p:spTree>
    <p:extLst>
      <p:ext uri="{BB962C8B-B14F-4D97-AF65-F5344CB8AC3E}">
        <p14:creationId xmlns:p14="http://schemas.microsoft.com/office/powerpoint/2010/main" val="1328972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5BAE6-6678-1C90-A861-71765548C3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020294-22F8-9541-2DA9-DC6161D8B9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72CAC9-45B3-16AE-BCD5-BD2E1C2FB18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Reminder- In a family plan- each individual will max at $3,500. Meaning if one family member- say the spouse, reaches $3,500 before the family reaches the $4,900 deductible, it will be counted as that individual meeting the deductible.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members are currently enrolled in the CV</a:t>
            </a:r>
            <a:r>
              <a:rPr lang="en-US" sz="1200" dirty="0"/>
              <a:t>S OTC Program- Where they get $55/month to use at CVS- This is changing to ONLY the cardholder gets this benefit</a:t>
            </a:r>
          </a:p>
          <a:p>
            <a:endParaRPr lang="en-US" dirty="0"/>
          </a:p>
        </p:txBody>
      </p:sp>
      <p:sp>
        <p:nvSpPr>
          <p:cNvPr id="4" name="Slide Number Placeholder 3">
            <a:extLst>
              <a:ext uri="{FF2B5EF4-FFF2-40B4-BE49-F238E27FC236}">
                <a16:creationId xmlns:a16="http://schemas.microsoft.com/office/drawing/2014/main" id="{528EB1D4-D2EF-A77F-03AB-68F3060CDD5F}"/>
              </a:ext>
            </a:extLst>
          </p:cNvPr>
          <p:cNvSpPr>
            <a:spLocks noGrp="1"/>
          </p:cNvSpPr>
          <p:nvPr>
            <p:ph type="sldNum" sz="quarter" idx="5"/>
          </p:nvPr>
        </p:nvSpPr>
        <p:spPr/>
        <p:txBody>
          <a:bodyPr/>
          <a:lstStyle/>
          <a:p>
            <a:fld id="{53CFF74A-F745-489B-A8DF-BAA2823354B9}" type="slidenum">
              <a:rPr lang="en-US" smtClean="0"/>
              <a:t>18</a:t>
            </a:fld>
            <a:endParaRPr lang="en-US"/>
          </a:p>
        </p:txBody>
      </p:sp>
    </p:spTree>
    <p:extLst>
      <p:ext uri="{BB962C8B-B14F-4D97-AF65-F5344CB8AC3E}">
        <p14:creationId xmlns:p14="http://schemas.microsoft.com/office/powerpoint/2010/main" val="470992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3DF77-B9F4-194E-4926-5BE91EE7AB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7603F2-61DD-76BC-4F82-850D0B2348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8CA44F-851F-C2AB-209E-A3B63E10D7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82EA7D-E081-EDC8-533F-85EE74D31FC6}"/>
              </a:ext>
            </a:extLst>
          </p:cNvPr>
          <p:cNvSpPr>
            <a:spLocks noGrp="1"/>
          </p:cNvSpPr>
          <p:nvPr>
            <p:ph type="sldNum" sz="quarter" idx="5"/>
          </p:nvPr>
        </p:nvSpPr>
        <p:spPr/>
        <p:txBody>
          <a:bodyPr/>
          <a:lstStyle/>
          <a:p>
            <a:fld id="{53CFF74A-F745-489B-A8DF-BAA2823354B9}" type="slidenum">
              <a:rPr lang="en-US" smtClean="0"/>
              <a:t>19</a:t>
            </a:fld>
            <a:endParaRPr lang="en-US"/>
          </a:p>
        </p:txBody>
      </p:sp>
    </p:spTree>
    <p:extLst>
      <p:ext uri="{BB962C8B-B14F-4D97-AF65-F5344CB8AC3E}">
        <p14:creationId xmlns:p14="http://schemas.microsoft.com/office/powerpoint/2010/main" val="958152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https://www.hhs.gov/healthcare/about-the-aca/preventive-care/index.html</a:t>
            </a:r>
          </a:p>
          <a:p>
            <a:endParaRPr lang="en-US" dirty="0"/>
          </a:p>
        </p:txBody>
      </p:sp>
      <p:sp>
        <p:nvSpPr>
          <p:cNvPr id="4" name="Slide Number Placeholder 3"/>
          <p:cNvSpPr>
            <a:spLocks noGrp="1"/>
          </p:cNvSpPr>
          <p:nvPr>
            <p:ph type="sldNum" sz="quarter" idx="5"/>
          </p:nvPr>
        </p:nvSpPr>
        <p:spPr/>
        <p:txBody>
          <a:bodyPr/>
          <a:lstStyle/>
          <a:p>
            <a:fld id="{52CE053F-EA09-430F-9911-B3CC9314F719}" type="slidenum">
              <a:rPr lang="en-US" smtClean="0"/>
              <a:t>20</a:t>
            </a:fld>
            <a:endParaRPr lang="en-US"/>
          </a:p>
        </p:txBody>
      </p:sp>
    </p:spTree>
    <p:extLst>
      <p:ext uri="{BB962C8B-B14F-4D97-AF65-F5344CB8AC3E}">
        <p14:creationId xmlns:p14="http://schemas.microsoft.com/office/powerpoint/2010/main" val="677784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additional questions that you don’t feel comfortable asking on the call, please feel free to follow up with Melissa and she can reach out to me. Melissa will be sending this slide show out.</a:t>
            </a:r>
          </a:p>
        </p:txBody>
      </p:sp>
      <p:sp>
        <p:nvSpPr>
          <p:cNvPr id="4" name="Slide Number Placeholder 3"/>
          <p:cNvSpPr>
            <a:spLocks noGrp="1"/>
          </p:cNvSpPr>
          <p:nvPr>
            <p:ph type="sldNum" sz="quarter" idx="5"/>
          </p:nvPr>
        </p:nvSpPr>
        <p:spPr/>
        <p:txBody>
          <a:bodyPr/>
          <a:lstStyle/>
          <a:p>
            <a:fld id="{53CFF74A-F745-489B-A8DF-BAA2823354B9}" type="slidenum">
              <a:rPr lang="en-US" smtClean="0"/>
              <a:t>21</a:t>
            </a:fld>
            <a:endParaRPr lang="en-US"/>
          </a:p>
        </p:txBody>
      </p:sp>
    </p:spTree>
    <p:extLst>
      <p:ext uri="{BB962C8B-B14F-4D97-AF65-F5344CB8AC3E}">
        <p14:creationId xmlns:p14="http://schemas.microsoft.com/office/powerpoint/2010/main" val="2830525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D78BC-63C9-4D57-9D97-EB76AEFDBA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F1B297-A63D-42A2-B71E-A680D4596E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80B5A3-B33B-4DF6-9709-BAF03BAAF563}"/>
              </a:ext>
            </a:extLst>
          </p:cNvPr>
          <p:cNvSpPr>
            <a:spLocks noGrp="1"/>
          </p:cNvSpPr>
          <p:nvPr>
            <p:ph type="dt" sz="half" idx="10"/>
          </p:nvPr>
        </p:nvSpPr>
        <p:spPr/>
        <p:txBody>
          <a:bodyPr/>
          <a:lstStyle/>
          <a:p>
            <a:fld id="{6B63036F-F9D2-4B68-9FA6-2683EADF89F4}" type="datetime1">
              <a:rPr lang="en-US" smtClean="0"/>
              <a:t>10/13/2026</a:t>
            </a:fld>
            <a:endParaRPr lang="en-US" dirty="0"/>
          </a:p>
        </p:txBody>
      </p:sp>
      <p:sp>
        <p:nvSpPr>
          <p:cNvPr id="5" name="Footer Placeholder 4">
            <a:extLst>
              <a:ext uri="{FF2B5EF4-FFF2-40B4-BE49-F238E27FC236}">
                <a16:creationId xmlns:a16="http://schemas.microsoft.com/office/drawing/2014/main" id="{12221400-6403-4F1E-9FEC-B2BCA507A54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58733C-C22B-47AF-A6BD-0F4884E61B12}"/>
              </a:ext>
            </a:extLst>
          </p:cNvPr>
          <p:cNvSpPr>
            <a:spLocks noGrp="1"/>
          </p:cNvSpPr>
          <p:nvPr>
            <p:ph type="sldNum" sz="quarter" idx="12"/>
          </p:nvPr>
        </p:nvSpPr>
        <p:spPr/>
        <p:txBody>
          <a:bodyPr/>
          <a:lstStyle/>
          <a:p>
            <a:fld id="{DE448F87-BA2F-4F3F-82DC-D56C081C3456}" type="slidenum">
              <a:rPr lang="en-US" smtClean="0"/>
              <a:t>‹#›</a:t>
            </a:fld>
            <a:endParaRPr lang="en-US" dirty="0"/>
          </a:p>
        </p:txBody>
      </p:sp>
    </p:spTree>
    <p:extLst>
      <p:ext uri="{BB962C8B-B14F-4D97-AF65-F5344CB8AC3E}">
        <p14:creationId xmlns:p14="http://schemas.microsoft.com/office/powerpoint/2010/main" val="1412593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9BBE8-EF1D-4365-87A9-E8EA874B89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F16610-F36A-47BC-A421-37531171ECF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871A01-3ECC-447A-83C2-9AD073351D5B}"/>
              </a:ext>
            </a:extLst>
          </p:cNvPr>
          <p:cNvSpPr>
            <a:spLocks noGrp="1"/>
          </p:cNvSpPr>
          <p:nvPr>
            <p:ph type="dt" sz="half" idx="10"/>
          </p:nvPr>
        </p:nvSpPr>
        <p:spPr/>
        <p:txBody>
          <a:bodyPr/>
          <a:lstStyle/>
          <a:p>
            <a:fld id="{5DBA8B65-C0A5-4C42-8C48-1DB7BFF7E02A}" type="datetime1">
              <a:rPr lang="en-US" smtClean="0"/>
              <a:t>10/13/2026</a:t>
            </a:fld>
            <a:endParaRPr lang="en-US" dirty="0"/>
          </a:p>
        </p:txBody>
      </p:sp>
      <p:sp>
        <p:nvSpPr>
          <p:cNvPr id="5" name="Footer Placeholder 4">
            <a:extLst>
              <a:ext uri="{FF2B5EF4-FFF2-40B4-BE49-F238E27FC236}">
                <a16:creationId xmlns:a16="http://schemas.microsoft.com/office/drawing/2014/main" id="{62E5D5C6-2465-4615-91AF-C63D39F4FA8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A79F6C8-1E16-41E3-9861-5F2ACD88CBE3}"/>
              </a:ext>
            </a:extLst>
          </p:cNvPr>
          <p:cNvSpPr>
            <a:spLocks noGrp="1"/>
          </p:cNvSpPr>
          <p:nvPr>
            <p:ph type="sldNum" sz="quarter" idx="12"/>
          </p:nvPr>
        </p:nvSpPr>
        <p:spPr/>
        <p:txBody>
          <a:bodyPr/>
          <a:lstStyle/>
          <a:p>
            <a:fld id="{DE448F87-BA2F-4F3F-82DC-D56C081C3456}" type="slidenum">
              <a:rPr lang="en-US" smtClean="0"/>
              <a:t>‹#›</a:t>
            </a:fld>
            <a:endParaRPr lang="en-US" dirty="0"/>
          </a:p>
        </p:txBody>
      </p:sp>
    </p:spTree>
    <p:extLst>
      <p:ext uri="{BB962C8B-B14F-4D97-AF65-F5344CB8AC3E}">
        <p14:creationId xmlns:p14="http://schemas.microsoft.com/office/powerpoint/2010/main" val="916776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77493-D435-4C20-9355-636833A8B3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40B11C8-31B9-4E35-A85F-C072A433A4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D105150-A3CE-4B57-AB69-2C520FCB7768}"/>
              </a:ext>
            </a:extLst>
          </p:cNvPr>
          <p:cNvSpPr>
            <a:spLocks noGrp="1"/>
          </p:cNvSpPr>
          <p:nvPr>
            <p:ph type="dt" sz="half" idx="10"/>
          </p:nvPr>
        </p:nvSpPr>
        <p:spPr/>
        <p:txBody>
          <a:bodyPr/>
          <a:lstStyle/>
          <a:p>
            <a:fld id="{7284F686-DC13-47EC-898E-5B73FDD31F88}" type="datetime1">
              <a:rPr lang="en-US" smtClean="0"/>
              <a:t>10/13/2026</a:t>
            </a:fld>
            <a:endParaRPr lang="en-US" dirty="0"/>
          </a:p>
        </p:txBody>
      </p:sp>
      <p:sp>
        <p:nvSpPr>
          <p:cNvPr id="5" name="Footer Placeholder 4">
            <a:extLst>
              <a:ext uri="{FF2B5EF4-FFF2-40B4-BE49-F238E27FC236}">
                <a16:creationId xmlns:a16="http://schemas.microsoft.com/office/drawing/2014/main" id="{CBEAB7B5-7077-42CB-86A1-F4FE8916BF1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1660534-9EEF-42B5-B109-F43BF344DC3C}"/>
              </a:ext>
            </a:extLst>
          </p:cNvPr>
          <p:cNvSpPr>
            <a:spLocks noGrp="1"/>
          </p:cNvSpPr>
          <p:nvPr>
            <p:ph type="sldNum" sz="quarter" idx="12"/>
          </p:nvPr>
        </p:nvSpPr>
        <p:spPr/>
        <p:txBody>
          <a:bodyPr/>
          <a:lstStyle/>
          <a:p>
            <a:fld id="{DE448F87-BA2F-4F3F-82DC-D56C081C3456}" type="slidenum">
              <a:rPr lang="en-US" smtClean="0"/>
              <a:t>‹#›</a:t>
            </a:fld>
            <a:endParaRPr lang="en-US" dirty="0"/>
          </a:p>
        </p:txBody>
      </p:sp>
    </p:spTree>
    <p:extLst>
      <p:ext uri="{BB962C8B-B14F-4D97-AF65-F5344CB8AC3E}">
        <p14:creationId xmlns:p14="http://schemas.microsoft.com/office/powerpoint/2010/main" val="2604516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8506F-7631-4888-8117-8C08E6BED1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4BCA65-D429-4CFB-8B1C-9C8240C3EEE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012A92-FB4D-451A-8D9E-C7E1A29FDD1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D6513C-8FC8-4B6E-A16C-7B05AF06F30B}"/>
              </a:ext>
            </a:extLst>
          </p:cNvPr>
          <p:cNvSpPr>
            <a:spLocks noGrp="1"/>
          </p:cNvSpPr>
          <p:nvPr>
            <p:ph type="dt" sz="half" idx="10"/>
          </p:nvPr>
        </p:nvSpPr>
        <p:spPr/>
        <p:txBody>
          <a:bodyPr/>
          <a:lstStyle/>
          <a:p>
            <a:fld id="{03AD630F-1562-4297-B407-952C2AF214A7}" type="datetime1">
              <a:rPr lang="en-US" smtClean="0"/>
              <a:t>10/13/2026</a:t>
            </a:fld>
            <a:endParaRPr lang="en-US" dirty="0"/>
          </a:p>
        </p:txBody>
      </p:sp>
      <p:sp>
        <p:nvSpPr>
          <p:cNvPr id="6" name="Footer Placeholder 5">
            <a:extLst>
              <a:ext uri="{FF2B5EF4-FFF2-40B4-BE49-F238E27FC236}">
                <a16:creationId xmlns:a16="http://schemas.microsoft.com/office/drawing/2014/main" id="{88C75D24-EF45-4869-A92D-FCB7DBE763A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4ED01C3-6A53-42B8-BDB8-1E6A584767D8}"/>
              </a:ext>
            </a:extLst>
          </p:cNvPr>
          <p:cNvSpPr>
            <a:spLocks noGrp="1"/>
          </p:cNvSpPr>
          <p:nvPr>
            <p:ph type="sldNum" sz="quarter" idx="12"/>
          </p:nvPr>
        </p:nvSpPr>
        <p:spPr/>
        <p:txBody>
          <a:bodyPr/>
          <a:lstStyle/>
          <a:p>
            <a:fld id="{DE448F87-BA2F-4F3F-82DC-D56C081C3456}" type="slidenum">
              <a:rPr lang="en-US" smtClean="0"/>
              <a:t>‹#›</a:t>
            </a:fld>
            <a:endParaRPr lang="en-US" dirty="0"/>
          </a:p>
        </p:txBody>
      </p:sp>
    </p:spTree>
    <p:extLst>
      <p:ext uri="{BB962C8B-B14F-4D97-AF65-F5344CB8AC3E}">
        <p14:creationId xmlns:p14="http://schemas.microsoft.com/office/powerpoint/2010/main" val="1652609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9DA1E-2C13-496A-90B8-4D80053198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ADD45F-C680-499C-AC5A-5E38E3799C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69C4941-2C3E-4316-ACB4-7F38B93A572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062951F-8101-48F3-92F2-5517F1709B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2DAEAF7-4EB1-4D6E-8E8A-AF2EB98D3EC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B69B38-CA73-4193-BA7E-C7E8742C6414}"/>
              </a:ext>
            </a:extLst>
          </p:cNvPr>
          <p:cNvSpPr>
            <a:spLocks noGrp="1"/>
          </p:cNvSpPr>
          <p:nvPr>
            <p:ph type="dt" sz="half" idx="10"/>
          </p:nvPr>
        </p:nvSpPr>
        <p:spPr/>
        <p:txBody>
          <a:bodyPr/>
          <a:lstStyle/>
          <a:p>
            <a:fld id="{05EE8D61-6CD1-44CF-85B4-0F6E947DFA71}" type="datetime1">
              <a:rPr lang="en-US" smtClean="0"/>
              <a:t>10/13/2026</a:t>
            </a:fld>
            <a:endParaRPr lang="en-US" dirty="0"/>
          </a:p>
        </p:txBody>
      </p:sp>
      <p:sp>
        <p:nvSpPr>
          <p:cNvPr id="8" name="Footer Placeholder 7">
            <a:extLst>
              <a:ext uri="{FF2B5EF4-FFF2-40B4-BE49-F238E27FC236}">
                <a16:creationId xmlns:a16="http://schemas.microsoft.com/office/drawing/2014/main" id="{9B1EED1D-1557-4882-8501-4ABB28DAFBE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E2F6A66-7503-486E-B689-BDFE9B905A7D}"/>
              </a:ext>
            </a:extLst>
          </p:cNvPr>
          <p:cNvSpPr>
            <a:spLocks noGrp="1"/>
          </p:cNvSpPr>
          <p:nvPr>
            <p:ph type="sldNum" sz="quarter" idx="12"/>
          </p:nvPr>
        </p:nvSpPr>
        <p:spPr/>
        <p:txBody>
          <a:bodyPr/>
          <a:lstStyle/>
          <a:p>
            <a:fld id="{DE448F87-BA2F-4F3F-82DC-D56C081C3456}" type="slidenum">
              <a:rPr lang="en-US" smtClean="0"/>
              <a:t>‹#›</a:t>
            </a:fld>
            <a:endParaRPr lang="en-US" dirty="0"/>
          </a:p>
        </p:txBody>
      </p:sp>
    </p:spTree>
    <p:extLst>
      <p:ext uri="{BB962C8B-B14F-4D97-AF65-F5344CB8AC3E}">
        <p14:creationId xmlns:p14="http://schemas.microsoft.com/office/powerpoint/2010/main" val="650801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D15EB-137C-479C-A4F7-54A6C98980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F14E776-38BA-4C97-A8BA-112BA5F01DEF}"/>
              </a:ext>
            </a:extLst>
          </p:cNvPr>
          <p:cNvSpPr>
            <a:spLocks noGrp="1"/>
          </p:cNvSpPr>
          <p:nvPr>
            <p:ph type="dt" sz="half" idx="10"/>
          </p:nvPr>
        </p:nvSpPr>
        <p:spPr/>
        <p:txBody>
          <a:bodyPr/>
          <a:lstStyle/>
          <a:p>
            <a:fld id="{A1AAE9D3-0097-4D02-AB37-C204AB1435FE}" type="datetime1">
              <a:rPr lang="en-US" smtClean="0"/>
              <a:t>10/13/2026</a:t>
            </a:fld>
            <a:endParaRPr lang="en-US" dirty="0"/>
          </a:p>
        </p:txBody>
      </p:sp>
      <p:sp>
        <p:nvSpPr>
          <p:cNvPr id="4" name="Footer Placeholder 3">
            <a:extLst>
              <a:ext uri="{FF2B5EF4-FFF2-40B4-BE49-F238E27FC236}">
                <a16:creationId xmlns:a16="http://schemas.microsoft.com/office/drawing/2014/main" id="{0A01AF00-A5A6-4BEC-958E-F6AAE371E12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D2922FC-AF97-4CD1-A67B-68023AD0A704}"/>
              </a:ext>
            </a:extLst>
          </p:cNvPr>
          <p:cNvSpPr>
            <a:spLocks noGrp="1"/>
          </p:cNvSpPr>
          <p:nvPr>
            <p:ph type="sldNum" sz="quarter" idx="12"/>
          </p:nvPr>
        </p:nvSpPr>
        <p:spPr/>
        <p:txBody>
          <a:bodyPr/>
          <a:lstStyle/>
          <a:p>
            <a:fld id="{DE448F87-BA2F-4F3F-82DC-D56C081C3456}" type="slidenum">
              <a:rPr lang="en-US" smtClean="0"/>
              <a:t>‹#›</a:t>
            </a:fld>
            <a:endParaRPr lang="en-US" dirty="0"/>
          </a:p>
        </p:txBody>
      </p:sp>
    </p:spTree>
    <p:extLst>
      <p:ext uri="{BB962C8B-B14F-4D97-AF65-F5344CB8AC3E}">
        <p14:creationId xmlns:p14="http://schemas.microsoft.com/office/powerpoint/2010/main" val="4246835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639036-9F7E-4F9E-882D-A99BE89237BC}"/>
              </a:ext>
            </a:extLst>
          </p:cNvPr>
          <p:cNvSpPr>
            <a:spLocks noGrp="1"/>
          </p:cNvSpPr>
          <p:nvPr>
            <p:ph type="dt" sz="half" idx="10"/>
          </p:nvPr>
        </p:nvSpPr>
        <p:spPr/>
        <p:txBody>
          <a:bodyPr/>
          <a:lstStyle/>
          <a:p>
            <a:fld id="{69445D77-339A-482E-A768-6CE6DFF48791}" type="datetime1">
              <a:rPr lang="en-US" smtClean="0"/>
              <a:t>10/13/2026</a:t>
            </a:fld>
            <a:endParaRPr lang="en-US" dirty="0"/>
          </a:p>
        </p:txBody>
      </p:sp>
      <p:sp>
        <p:nvSpPr>
          <p:cNvPr id="3" name="Footer Placeholder 2">
            <a:extLst>
              <a:ext uri="{FF2B5EF4-FFF2-40B4-BE49-F238E27FC236}">
                <a16:creationId xmlns:a16="http://schemas.microsoft.com/office/drawing/2014/main" id="{3EEA0D6B-F8B6-40C5-9BE6-FA98676436E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F642406-A4F0-4868-B49A-473BB0BDE757}"/>
              </a:ext>
            </a:extLst>
          </p:cNvPr>
          <p:cNvSpPr>
            <a:spLocks noGrp="1"/>
          </p:cNvSpPr>
          <p:nvPr>
            <p:ph type="sldNum" sz="quarter" idx="12"/>
          </p:nvPr>
        </p:nvSpPr>
        <p:spPr/>
        <p:txBody>
          <a:bodyPr/>
          <a:lstStyle/>
          <a:p>
            <a:fld id="{DE448F87-BA2F-4F3F-82DC-D56C081C3456}" type="slidenum">
              <a:rPr lang="en-US" smtClean="0"/>
              <a:t>‹#›</a:t>
            </a:fld>
            <a:endParaRPr lang="en-US" dirty="0"/>
          </a:p>
        </p:txBody>
      </p:sp>
    </p:spTree>
    <p:extLst>
      <p:ext uri="{BB962C8B-B14F-4D97-AF65-F5344CB8AC3E}">
        <p14:creationId xmlns:p14="http://schemas.microsoft.com/office/powerpoint/2010/main" val="1842231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36471-7C1E-4D9B-9244-2637B7884F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3A651A1-2F34-4E71-A84D-FC6C874DF8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ED7398-714D-416D-BF98-462438DF60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972E5D8-BC98-460D-8ED5-D97A92C9F54A}"/>
              </a:ext>
            </a:extLst>
          </p:cNvPr>
          <p:cNvSpPr>
            <a:spLocks noGrp="1"/>
          </p:cNvSpPr>
          <p:nvPr>
            <p:ph type="dt" sz="half" idx="10"/>
          </p:nvPr>
        </p:nvSpPr>
        <p:spPr/>
        <p:txBody>
          <a:bodyPr/>
          <a:lstStyle/>
          <a:p>
            <a:fld id="{E54204D6-CC52-497D-8BB1-8578450706C8}" type="datetime1">
              <a:rPr lang="en-US" smtClean="0"/>
              <a:t>10/13/2026</a:t>
            </a:fld>
            <a:endParaRPr lang="en-US" dirty="0"/>
          </a:p>
        </p:txBody>
      </p:sp>
      <p:sp>
        <p:nvSpPr>
          <p:cNvPr id="6" name="Footer Placeholder 5">
            <a:extLst>
              <a:ext uri="{FF2B5EF4-FFF2-40B4-BE49-F238E27FC236}">
                <a16:creationId xmlns:a16="http://schemas.microsoft.com/office/drawing/2014/main" id="{90589EB7-D993-43DA-8872-B8C6F6B66E5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5213358-D337-40F8-A8C2-68A0639360C1}"/>
              </a:ext>
            </a:extLst>
          </p:cNvPr>
          <p:cNvSpPr>
            <a:spLocks noGrp="1"/>
          </p:cNvSpPr>
          <p:nvPr>
            <p:ph type="sldNum" sz="quarter" idx="12"/>
          </p:nvPr>
        </p:nvSpPr>
        <p:spPr/>
        <p:txBody>
          <a:bodyPr/>
          <a:lstStyle/>
          <a:p>
            <a:fld id="{DE448F87-BA2F-4F3F-82DC-D56C081C3456}" type="slidenum">
              <a:rPr lang="en-US" smtClean="0"/>
              <a:t>‹#›</a:t>
            </a:fld>
            <a:endParaRPr lang="en-US" dirty="0"/>
          </a:p>
        </p:txBody>
      </p:sp>
    </p:spTree>
    <p:extLst>
      <p:ext uri="{BB962C8B-B14F-4D97-AF65-F5344CB8AC3E}">
        <p14:creationId xmlns:p14="http://schemas.microsoft.com/office/powerpoint/2010/main" val="3821375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CD468-F3DA-49F8-A8E0-8B481F62E1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B1429CD-97DE-4CB7-8AAA-C09E13D8CA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7A7F2EA-52D7-4405-A432-12012C6ECD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29F03EF-B9BD-432A-90C6-373B2106F30B}"/>
              </a:ext>
            </a:extLst>
          </p:cNvPr>
          <p:cNvSpPr>
            <a:spLocks noGrp="1"/>
          </p:cNvSpPr>
          <p:nvPr>
            <p:ph type="dt" sz="half" idx="10"/>
          </p:nvPr>
        </p:nvSpPr>
        <p:spPr/>
        <p:txBody>
          <a:bodyPr/>
          <a:lstStyle/>
          <a:p>
            <a:fld id="{7C06033A-3721-4B4B-A920-D418A651CD3F}" type="datetime1">
              <a:rPr lang="en-US" smtClean="0"/>
              <a:t>10/13/2026</a:t>
            </a:fld>
            <a:endParaRPr lang="en-US" dirty="0"/>
          </a:p>
        </p:txBody>
      </p:sp>
      <p:sp>
        <p:nvSpPr>
          <p:cNvPr id="6" name="Footer Placeholder 5">
            <a:extLst>
              <a:ext uri="{FF2B5EF4-FFF2-40B4-BE49-F238E27FC236}">
                <a16:creationId xmlns:a16="http://schemas.microsoft.com/office/drawing/2014/main" id="{A4D49292-B718-442D-A899-0DD5E0E488E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C7BD218-3275-448B-B3B8-9270CB4A9A6A}"/>
              </a:ext>
            </a:extLst>
          </p:cNvPr>
          <p:cNvSpPr>
            <a:spLocks noGrp="1"/>
          </p:cNvSpPr>
          <p:nvPr>
            <p:ph type="sldNum" sz="quarter" idx="12"/>
          </p:nvPr>
        </p:nvSpPr>
        <p:spPr/>
        <p:txBody>
          <a:bodyPr/>
          <a:lstStyle/>
          <a:p>
            <a:fld id="{DE448F87-BA2F-4F3F-82DC-D56C081C3456}" type="slidenum">
              <a:rPr lang="en-US" smtClean="0"/>
              <a:t>‹#›</a:t>
            </a:fld>
            <a:endParaRPr lang="en-US" dirty="0"/>
          </a:p>
        </p:txBody>
      </p:sp>
    </p:spTree>
    <p:extLst>
      <p:ext uri="{BB962C8B-B14F-4D97-AF65-F5344CB8AC3E}">
        <p14:creationId xmlns:p14="http://schemas.microsoft.com/office/powerpoint/2010/main" val="3360690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5740E-34FE-4BAF-B560-C5C30EAE3B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422976-3B3F-42A7-920B-D146AEF944B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575DF3-3865-4DB3-88E0-4E1FCF42C762}"/>
              </a:ext>
            </a:extLst>
          </p:cNvPr>
          <p:cNvSpPr>
            <a:spLocks noGrp="1"/>
          </p:cNvSpPr>
          <p:nvPr>
            <p:ph type="dt" sz="half" idx="10"/>
          </p:nvPr>
        </p:nvSpPr>
        <p:spPr/>
        <p:txBody>
          <a:bodyPr/>
          <a:lstStyle/>
          <a:p>
            <a:fld id="{948ABA2D-78E1-4976-B52B-31284A42BCAB}" type="datetime1">
              <a:rPr lang="en-US" smtClean="0"/>
              <a:t>10/13/2026</a:t>
            </a:fld>
            <a:endParaRPr lang="en-US" dirty="0"/>
          </a:p>
        </p:txBody>
      </p:sp>
      <p:sp>
        <p:nvSpPr>
          <p:cNvPr id="5" name="Footer Placeholder 4">
            <a:extLst>
              <a:ext uri="{FF2B5EF4-FFF2-40B4-BE49-F238E27FC236}">
                <a16:creationId xmlns:a16="http://schemas.microsoft.com/office/drawing/2014/main" id="{B29E5735-6F78-4845-AABF-353FDE37799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C4AA7F4-B4E9-4BC9-9B17-38C66B1F8036}"/>
              </a:ext>
            </a:extLst>
          </p:cNvPr>
          <p:cNvSpPr>
            <a:spLocks noGrp="1"/>
          </p:cNvSpPr>
          <p:nvPr>
            <p:ph type="sldNum" sz="quarter" idx="12"/>
          </p:nvPr>
        </p:nvSpPr>
        <p:spPr/>
        <p:txBody>
          <a:bodyPr/>
          <a:lstStyle/>
          <a:p>
            <a:fld id="{DE448F87-BA2F-4F3F-82DC-D56C081C3456}" type="slidenum">
              <a:rPr lang="en-US" smtClean="0"/>
              <a:t>‹#›</a:t>
            </a:fld>
            <a:endParaRPr lang="en-US" dirty="0"/>
          </a:p>
        </p:txBody>
      </p:sp>
    </p:spTree>
    <p:extLst>
      <p:ext uri="{BB962C8B-B14F-4D97-AF65-F5344CB8AC3E}">
        <p14:creationId xmlns:p14="http://schemas.microsoft.com/office/powerpoint/2010/main" val="3622015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5755F4-FC1C-4B88-A4BC-0AFC3B0E6DC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976790-29C2-4CAC-94A4-9C5F12B5088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13CBB2-A4B7-4AFD-89C6-4A44E3EA3402}"/>
              </a:ext>
            </a:extLst>
          </p:cNvPr>
          <p:cNvSpPr>
            <a:spLocks noGrp="1"/>
          </p:cNvSpPr>
          <p:nvPr>
            <p:ph type="dt" sz="half" idx="10"/>
          </p:nvPr>
        </p:nvSpPr>
        <p:spPr/>
        <p:txBody>
          <a:bodyPr/>
          <a:lstStyle/>
          <a:p>
            <a:fld id="{E7A4B728-0406-48A8-AF77-C9EB8B995D03}" type="datetime1">
              <a:rPr lang="en-US" smtClean="0"/>
              <a:t>10/13/2026</a:t>
            </a:fld>
            <a:endParaRPr lang="en-US" dirty="0"/>
          </a:p>
        </p:txBody>
      </p:sp>
      <p:sp>
        <p:nvSpPr>
          <p:cNvPr id="5" name="Footer Placeholder 4">
            <a:extLst>
              <a:ext uri="{FF2B5EF4-FFF2-40B4-BE49-F238E27FC236}">
                <a16:creationId xmlns:a16="http://schemas.microsoft.com/office/drawing/2014/main" id="{911F97C7-70C1-43BB-A1EA-8C589C6200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44A16EE-639B-49C4-8551-0CCE92110B6D}"/>
              </a:ext>
            </a:extLst>
          </p:cNvPr>
          <p:cNvSpPr>
            <a:spLocks noGrp="1"/>
          </p:cNvSpPr>
          <p:nvPr>
            <p:ph type="sldNum" sz="quarter" idx="12"/>
          </p:nvPr>
        </p:nvSpPr>
        <p:spPr/>
        <p:txBody>
          <a:bodyPr/>
          <a:lstStyle/>
          <a:p>
            <a:fld id="{DE448F87-BA2F-4F3F-82DC-D56C081C3456}" type="slidenum">
              <a:rPr lang="en-US" smtClean="0"/>
              <a:t>‹#›</a:t>
            </a:fld>
            <a:endParaRPr lang="en-US" dirty="0"/>
          </a:p>
        </p:txBody>
      </p:sp>
    </p:spTree>
    <p:extLst>
      <p:ext uri="{BB962C8B-B14F-4D97-AF65-F5344CB8AC3E}">
        <p14:creationId xmlns:p14="http://schemas.microsoft.com/office/powerpoint/2010/main" val="5867118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92692CB-5D95-451C-81F9-92B0F8560EFB}"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97162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3D246F-D1C0-4B13-B54B-09914CEA6ED5}"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58622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C3C0FB-EC03-46C1-B8D4-68599A91D2C3}"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996219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4871758-DD86-46A0-B2AB-16FCA69936F5}"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890524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12C60E7-F985-431A-B5DB-6058BAA368CC}" type="datetime1">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803820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E9AF6E2-2F28-4033-84B1-7748C6904CEB}" type="datetime1">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799484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296054-0B14-4DA3-8E18-0348FE339F65}" type="datetime1">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373899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546A6914-0419-440F-9542-CA8A2BBB9310}"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273537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E012958A-67A8-43BE-8512-44AC49DF6EF8}"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237480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9D6BBD-FCD6-482E-9D86-483C86677286}"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672881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79EBA9-398C-4C84-A303-2A2EFF1A770F}"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9213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E67F3E-CB68-431B-B855-0DD3419C09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DF005E3-5F1B-4DA5-BCC3-BAF97E698D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5CDA08-0329-4473-92F3-8213A2E11D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BC7FD7-1B3B-4981-A5E6-8ABFC23C5DBE}" type="datetime1">
              <a:rPr lang="en-US" smtClean="0"/>
              <a:t>10/13/2026</a:t>
            </a:fld>
            <a:endParaRPr lang="en-US" dirty="0"/>
          </a:p>
        </p:txBody>
      </p:sp>
      <p:sp>
        <p:nvSpPr>
          <p:cNvPr id="5" name="Footer Placeholder 4">
            <a:extLst>
              <a:ext uri="{FF2B5EF4-FFF2-40B4-BE49-F238E27FC236}">
                <a16:creationId xmlns:a16="http://schemas.microsoft.com/office/drawing/2014/main" id="{0E7D6753-C1A4-49E6-BF62-463A34541B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772BEE6-1009-41AE-90B4-E0BE36A179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448F87-BA2F-4F3F-82DC-D56C081C3456}" type="slidenum">
              <a:rPr lang="en-US" smtClean="0"/>
              <a:t>‹#›</a:t>
            </a:fld>
            <a:endParaRPr lang="en-US" dirty="0"/>
          </a:p>
        </p:txBody>
      </p:sp>
    </p:spTree>
    <p:extLst>
      <p:ext uri="{BB962C8B-B14F-4D97-AF65-F5344CB8AC3E}">
        <p14:creationId xmlns:p14="http://schemas.microsoft.com/office/powerpoint/2010/main" val="25287450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6ED984A0-56E1-46A9-9C9E-78AC022D5CD6}" type="datetime1">
              <a:rPr lang="en-US" smtClean="0"/>
              <a:t>10/13/2026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116089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video" Target="https://www.youtube.com/embed/tKypukx64AE?feature=oembed"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hyperlink" Target="https://www.caremark.com/welcome-center" TargetMode="External"/><Relationship Id="rId7"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hyperlink" Target="caremark.com" TargetMode="Externa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9.png"/><Relationship Id="rId4" Type="http://schemas.openxmlformats.org/officeDocument/2006/relationships/hyperlink" Target="https://info.caremark.com/dig/acdruglist"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video" Target="https://www.youtube.com/embed/9UJrQ2-H400?feature=oembed" TargetMode="External"/><Relationship Id="rId7" Type="http://schemas.openxmlformats.org/officeDocument/2006/relationships/image" Target="../media/image11.jpeg"/><Relationship Id="rId12" Type="http://schemas.openxmlformats.org/officeDocument/2006/relationships/image" Target="../media/image14.jpeg"/><Relationship Id="rId2" Type="http://schemas.openxmlformats.org/officeDocument/2006/relationships/video" Target="https://www.youtube.com/embed/XxIEAyXuBWU?feature=oembed" TargetMode="External"/><Relationship Id="rId1" Type="http://schemas.openxmlformats.org/officeDocument/2006/relationships/video" Target="https://www.youtube.com/embed/G4mQh8Eu9qc?feature=oembed" TargetMode="External"/><Relationship Id="rId6" Type="http://schemas.openxmlformats.org/officeDocument/2006/relationships/image" Target="../media/image3.jpeg"/><Relationship Id="rId11" Type="http://schemas.openxmlformats.org/officeDocument/2006/relationships/image" Target="../media/image13.jpeg"/><Relationship Id="rId5" Type="http://schemas.openxmlformats.org/officeDocument/2006/relationships/slideLayout" Target="../slideLayouts/slideLayout18.xml"/><Relationship Id="rId10" Type="http://schemas.openxmlformats.org/officeDocument/2006/relationships/image" Target="../media/image12.jpeg"/><Relationship Id="rId4" Type="http://schemas.openxmlformats.org/officeDocument/2006/relationships/video" Target="https://www.youtube.com/embed/Yu8L0bDG1_4?feature=oembed" TargetMode="External"/><Relationship Id="rId9"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4.png"/><Relationship Id="rId4" Type="http://schemas.openxmlformats.org/officeDocument/2006/relationships/hyperlink" Target="http://www.caremark.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hyperlink" Target="https://www.cvsspecialty.com/content/dam/enterprise/specialty/pdfs/SpecialtyDrugs.pdf"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info.caremark.com/acsdruglist" TargetMode="External"/><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http://www.coramhc.com/" TargetMode="External"/><Relationship Id="rId5" Type="http://schemas.openxmlformats.org/officeDocument/2006/relationships/hyperlink" Target="http://www.cvsspecialty.com/" TargetMode="External"/><Relationship Id="rId4" Type="http://schemas.openxmlformats.org/officeDocument/2006/relationships/hyperlink" Target="http://www.caremark.com/acdruglist"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youtu.be/yNtqNghiofI" TargetMode="External"/><Relationship Id="rId13" Type="http://schemas.openxmlformats.org/officeDocument/2006/relationships/hyperlink" Target="https://youtu.be/XxIEAyXuBWU" TargetMode="External"/><Relationship Id="rId3" Type="http://schemas.openxmlformats.org/officeDocument/2006/relationships/hyperlink" Target="https://www.youtube.com/watch?v=qceeA7XyyFQ" TargetMode="External"/><Relationship Id="rId7" Type="http://schemas.openxmlformats.org/officeDocument/2006/relationships/hyperlink" Target="https://youtu.be/9UJrQ2-H400" TargetMode="External"/><Relationship Id="rId12" Type="http://schemas.openxmlformats.org/officeDocument/2006/relationships/hyperlink" Target="https://www.youtube.com/watch?v=Yu8L0bDG1_4" TargetMode="External"/><Relationship Id="rId17" Type="http://schemas.openxmlformats.org/officeDocument/2006/relationships/image" Target="../media/image7.png"/><Relationship Id="rId2" Type="http://schemas.openxmlformats.org/officeDocument/2006/relationships/image" Target="../media/image3.jpeg"/><Relationship Id="rId16" Type="http://schemas.openxmlformats.org/officeDocument/2006/relationships/image" Target="../media/image6.png"/><Relationship Id="rId1" Type="http://schemas.openxmlformats.org/officeDocument/2006/relationships/slideLayout" Target="../slideLayouts/slideLayout18.xml"/><Relationship Id="rId6" Type="http://schemas.openxmlformats.org/officeDocument/2006/relationships/hyperlink" Target="https://youtu.be/VSHPsorIGew" TargetMode="External"/><Relationship Id="rId11" Type="http://schemas.openxmlformats.org/officeDocument/2006/relationships/hyperlink" Target="https://youtu.be/kgMHfNHupT0" TargetMode="External"/><Relationship Id="rId5" Type="http://schemas.openxmlformats.org/officeDocument/2006/relationships/hyperlink" Target="https://www.youtube.com/watch?v=3mGqLdXRgSw" TargetMode="External"/><Relationship Id="rId15" Type="http://schemas.openxmlformats.org/officeDocument/2006/relationships/hyperlink" Target="https://www.youtube.com/watch?v=HB5g_VWR2JA&amp;list=PLLUzEQYSggzIJSXheNla3vmc3q0-dWvJl&amp;index=2" TargetMode="External"/><Relationship Id="rId10" Type="http://schemas.openxmlformats.org/officeDocument/2006/relationships/hyperlink" Target="https://youtu.be/qGWhcfK5eII" TargetMode="External"/><Relationship Id="rId4" Type="http://schemas.openxmlformats.org/officeDocument/2006/relationships/hyperlink" Target="https://youtu.be/tKypukx64AE" TargetMode="External"/><Relationship Id="rId9" Type="http://schemas.openxmlformats.org/officeDocument/2006/relationships/hyperlink" Target="https://youtu.be/gDll8DT4Exc" TargetMode="External"/><Relationship Id="rId14" Type="http://schemas.openxmlformats.org/officeDocument/2006/relationships/hyperlink" Target="https://www.youtube.com/watch?v=xy_k3bQ5Dg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red and white corner with black text&#10;&#10;Description automatically generated">
            <a:extLst>
              <a:ext uri="{FF2B5EF4-FFF2-40B4-BE49-F238E27FC236}">
                <a16:creationId xmlns:a16="http://schemas.microsoft.com/office/drawing/2014/main" id="{015BDB6D-A6F2-23E9-E9F4-50BC2B5C90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 y="429"/>
            <a:ext cx="12190476" cy="6857143"/>
          </a:xfrm>
          <a:prstGeom prst="rect">
            <a:avLst/>
          </a:prstGeom>
        </p:spPr>
      </p:pic>
      <p:grpSp>
        <p:nvGrpSpPr>
          <p:cNvPr id="20" name="Group 20"/>
          <p:cNvGrpSpPr/>
          <p:nvPr/>
        </p:nvGrpSpPr>
        <p:grpSpPr>
          <a:xfrm>
            <a:off x="10134600" y="685800"/>
            <a:ext cx="2057400" cy="4595782"/>
            <a:chOff x="0" y="0"/>
            <a:chExt cx="812800" cy="1815618"/>
          </a:xfrm>
        </p:grpSpPr>
        <p:sp>
          <p:nvSpPr>
            <p:cNvPr id="21" name="Freeform 21"/>
            <p:cNvSpPr/>
            <p:nvPr/>
          </p:nvSpPr>
          <p:spPr>
            <a:xfrm>
              <a:off x="0" y="0"/>
              <a:ext cx="812800" cy="1815618"/>
            </a:xfrm>
            <a:custGeom>
              <a:avLst/>
              <a:gdLst/>
              <a:ahLst/>
              <a:cxnLst/>
              <a:rect l="l" t="t" r="r" b="b"/>
              <a:pathLst>
                <a:path w="812800" h="1815618">
                  <a:moveTo>
                    <a:pt x="0" y="0"/>
                  </a:moveTo>
                  <a:lnTo>
                    <a:pt x="812800" y="0"/>
                  </a:lnTo>
                  <a:lnTo>
                    <a:pt x="812800" y="1815618"/>
                  </a:lnTo>
                  <a:lnTo>
                    <a:pt x="0" y="1815618"/>
                  </a:lnTo>
                  <a:close/>
                </a:path>
              </a:pathLst>
            </a:custGeom>
            <a:solidFill>
              <a:srgbClr val="FFFFFF"/>
            </a:solidFill>
          </p:spPr>
          <p:txBody>
            <a:bodyPr/>
            <a:lstStyle/>
            <a:p>
              <a:endParaRPr lang="en-US" sz="1200"/>
            </a:p>
          </p:txBody>
        </p:sp>
        <p:sp>
          <p:nvSpPr>
            <p:cNvPr id="22" name="TextBox 22"/>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26" name="Group 26"/>
          <p:cNvGrpSpPr/>
          <p:nvPr/>
        </p:nvGrpSpPr>
        <p:grpSpPr>
          <a:xfrm>
            <a:off x="5781957" y="1003085"/>
            <a:ext cx="6410043" cy="3952085"/>
            <a:chOff x="0" y="0"/>
            <a:chExt cx="2532363" cy="1815618"/>
          </a:xfrm>
        </p:grpSpPr>
        <p:sp>
          <p:nvSpPr>
            <p:cNvPr id="27" name="Freeform 27"/>
            <p:cNvSpPr/>
            <p:nvPr/>
          </p:nvSpPr>
          <p:spPr>
            <a:xfrm>
              <a:off x="0" y="0"/>
              <a:ext cx="2532363" cy="1815618"/>
            </a:xfrm>
            <a:custGeom>
              <a:avLst/>
              <a:gdLst/>
              <a:ahLst/>
              <a:cxnLst/>
              <a:rect l="l" t="t" r="r" b="b"/>
              <a:pathLst>
                <a:path w="2532363" h="1815618">
                  <a:moveTo>
                    <a:pt x="41065" y="0"/>
                  </a:moveTo>
                  <a:lnTo>
                    <a:pt x="2491298" y="0"/>
                  </a:lnTo>
                  <a:cubicBezTo>
                    <a:pt x="2513978" y="0"/>
                    <a:pt x="2532363" y="18385"/>
                    <a:pt x="2532363" y="41065"/>
                  </a:cubicBezTo>
                  <a:lnTo>
                    <a:pt x="2532363" y="1774553"/>
                  </a:lnTo>
                  <a:cubicBezTo>
                    <a:pt x="2532363" y="1797233"/>
                    <a:pt x="2513978" y="1815618"/>
                    <a:pt x="2491298" y="1815618"/>
                  </a:cubicBezTo>
                  <a:lnTo>
                    <a:pt x="41065" y="1815618"/>
                  </a:lnTo>
                  <a:cubicBezTo>
                    <a:pt x="30174" y="1815618"/>
                    <a:pt x="19729" y="1811291"/>
                    <a:pt x="12028" y="1803590"/>
                  </a:cubicBezTo>
                  <a:cubicBezTo>
                    <a:pt x="4326" y="1795889"/>
                    <a:pt x="0" y="1785444"/>
                    <a:pt x="0" y="1774553"/>
                  </a:cubicBezTo>
                  <a:lnTo>
                    <a:pt x="0" y="41065"/>
                  </a:lnTo>
                  <a:cubicBezTo>
                    <a:pt x="0" y="18385"/>
                    <a:pt x="18385" y="0"/>
                    <a:pt x="41065" y="0"/>
                  </a:cubicBezTo>
                  <a:close/>
                </a:path>
              </a:pathLst>
            </a:custGeom>
            <a:solidFill>
              <a:srgbClr val="FFFFFF"/>
            </a:solidFill>
          </p:spPr>
          <p:txBody>
            <a:bodyPr/>
            <a:lstStyle/>
            <a:p>
              <a:endParaRPr lang="en-US" sz="1200"/>
            </a:p>
          </p:txBody>
        </p:sp>
        <p:sp>
          <p:nvSpPr>
            <p:cNvPr id="28" name="TextBox 28"/>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pic>
        <p:nvPicPr>
          <p:cNvPr id="2" name="Online Media 1" title="Getting to Know Your Prescription Benefits | CVS Caremark">
            <a:hlinkClick r:id="" action="ppaction://media"/>
            <a:extLst>
              <a:ext uri="{FF2B5EF4-FFF2-40B4-BE49-F238E27FC236}">
                <a16:creationId xmlns:a16="http://schemas.microsoft.com/office/drawing/2014/main" id="{A81C45BB-3EF4-BC14-8297-33360D4F7E7E}"/>
              </a:ext>
            </a:extLst>
          </p:cNvPr>
          <p:cNvPicPr>
            <a:picLocks noRot="1" noChangeAspect="1"/>
          </p:cNvPicPr>
          <p:nvPr>
            <a:videoFile r:link="rId1"/>
          </p:nvPr>
        </p:nvPicPr>
        <p:blipFill>
          <a:blip r:embed="rId4"/>
          <a:stretch>
            <a:fillRect/>
          </a:stretch>
        </p:blipFill>
        <p:spPr>
          <a:xfrm>
            <a:off x="6064489" y="1273483"/>
            <a:ext cx="6001536" cy="3390868"/>
          </a:xfrm>
          <a:prstGeom prst="rect">
            <a:avLst/>
          </a:prstGeom>
        </p:spPr>
      </p:pic>
      <p:sp>
        <p:nvSpPr>
          <p:cNvPr id="3" name="Slide Number Placeholder 2">
            <a:extLst>
              <a:ext uri="{FF2B5EF4-FFF2-40B4-BE49-F238E27FC236}">
                <a16:creationId xmlns:a16="http://schemas.microsoft.com/office/drawing/2014/main" id="{DAD53B4E-D62A-E444-3D65-BA7886204AF1}"/>
              </a:ext>
            </a:extLst>
          </p:cNvPr>
          <p:cNvSpPr>
            <a:spLocks noGrp="1"/>
          </p:cNvSpPr>
          <p:nvPr>
            <p:ph type="sldNum" sz="quarter" idx="12"/>
          </p:nvPr>
        </p:nvSpPr>
        <p:spPr/>
        <p:txBody>
          <a:bodyPr/>
          <a:lstStyle/>
          <a:p>
            <a:fld id="{DE448F87-BA2F-4F3F-82DC-D56C081C3456}" type="slidenum">
              <a:rPr lang="en-US" smtClean="0"/>
              <a:t>1</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9">
            <a:extLst>
              <a:ext uri="{FF2B5EF4-FFF2-40B4-BE49-F238E27FC236}">
                <a16:creationId xmlns:a16="http://schemas.microsoft.com/office/drawing/2014/main" id="{97CFF61E-A337-9058-5ABC-13F98AB1B2C1}"/>
              </a:ext>
            </a:extLst>
          </p:cNvPr>
          <p:cNvSpPr/>
          <p:nvPr/>
        </p:nvSpPr>
        <p:spPr>
          <a:xfrm rot="5400000">
            <a:off x="5416467" y="-4483149"/>
            <a:ext cx="2299529" cy="11251537"/>
          </a:xfrm>
          <a:custGeom>
            <a:avLst/>
            <a:gdLst/>
            <a:ahLst/>
            <a:cxnLst/>
            <a:rect l="l" t="t" r="r" b="b"/>
            <a:pathLst>
              <a:path w="6865749" h="15152143">
                <a:moveTo>
                  <a:pt x="0" y="0"/>
                </a:moveTo>
                <a:lnTo>
                  <a:pt x="6865749" y="0"/>
                </a:lnTo>
                <a:lnTo>
                  <a:pt x="6865749" y="15152143"/>
                </a:lnTo>
                <a:lnTo>
                  <a:pt x="0" y="15152143"/>
                </a:lnTo>
                <a:lnTo>
                  <a:pt x="0" y="0"/>
                </a:lnTo>
                <a:close/>
              </a:path>
            </a:pathLst>
          </a:custGeom>
          <a:blipFill>
            <a:blip r:embed="rId2">
              <a:alphaModFix amt="8999"/>
            </a:blip>
            <a:stretch>
              <a:fillRect l="-225597" t="-328" r="-257497" b="-12952"/>
            </a:stretch>
          </a:blipFill>
        </p:spPr>
        <p:txBody>
          <a:bodyPr/>
          <a:lstStyle/>
          <a:p>
            <a:endParaRPr lang="en-US" sz="1200"/>
          </a:p>
        </p:txBody>
      </p:sp>
      <p:grpSp>
        <p:nvGrpSpPr>
          <p:cNvPr id="5" name="Group 5"/>
          <p:cNvGrpSpPr/>
          <p:nvPr/>
        </p:nvGrpSpPr>
        <p:grpSpPr>
          <a:xfrm>
            <a:off x="-215804" y="0"/>
            <a:ext cx="816592" cy="6858000"/>
            <a:chOff x="0" y="0"/>
            <a:chExt cx="322604" cy="2709333"/>
          </a:xfrm>
        </p:grpSpPr>
        <p:sp>
          <p:nvSpPr>
            <p:cNvPr id="6" name="Freeform 6"/>
            <p:cNvSpPr/>
            <p:nvPr/>
          </p:nvSpPr>
          <p:spPr>
            <a:xfrm>
              <a:off x="0" y="0"/>
              <a:ext cx="322604" cy="2709333"/>
            </a:xfrm>
            <a:custGeom>
              <a:avLst/>
              <a:gdLst/>
              <a:ahLst/>
              <a:cxnLst/>
              <a:rect l="l" t="t" r="r" b="b"/>
              <a:pathLst>
                <a:path w="322604" h="2709333">
                  <a:moveTo>
                    <a:pt x="0" y="0"/>
                  </a:moveTo>
                  <a:lnTo>
                    <a:pt x="322604" y="0"/>
                  </a:lnTo>
                  <a:lnTo>
                    <a:pt x="322604" y="2709333"/>
                  </a:lnTo>
                  <a:lnTo>
                    <a:pt x="0" y="2709333"/>
                  </a:lnTo>
                  <a:close/>
                </a:path>
              </a:pathLst>
            </a:custGeom>
            <a:solidFill>
              <a:srgbClr val="E13A3E"/>
            </a:solidFill>
          </p:spPr>
          <p:txBody>
            <a:bodyPr/>
            <a:lstStyle/>
            <a:p>
              <a:endParaRPr lang="en-US" sz="1200"/>
            </a:p>
          </p:txBody>
        </p:sp>
        <p:sp>
          <p:nvSpPr>
            <p:cNvPr id="7" name="TextBox 7"/>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28" name="Group 17">
            <a:extLst>
              <a:ext uri="{FF2B5EF4-FFF2-40B4-BE49-F238E27FC236}">
                <a16:creationId xmlns:a16="http://schemas.microsoft.com/office/drawing/2014/main" id="{3153C592-AFB5-81E1-2160-DC65C2DAF5F4}"/>
              </a:ext>
            </a:extLst>
          </p:cNvPr>
          <p:cNvGrpSpPr/>
          <p:nvPr/>
        </p:nvGrpSpPr>
        <p:grpSpPr>
          <a:xfrm>
            <a:off x="940463" y="-987732"/>
            <a:ext cx="11251537" cy="3404103"/>
            <a:chOff x="-2493" y="-47625"/>
            <a:chExt cx="2285768" cy="1204773"/>
          </a:xfrm>
        </p:grpSpPr>
        <p:sp>
          <p:nvSpPr>
            <p:cNvPr id="29" name="Freeform 18">
              <a:extLst>
                <a:ext uri="{FF2B5EF4-FFF2-40B4-BE49-F238E27FC236}">
                  <a16:creationId xmlns:a16="http://schemas.microsoft.com/office/drawing/2014/main" id="{B296FE23-1B72-E3B4-153C-E0043908A16F}"/>
                </a:ext>
              </a:extLst>
            </p:cNvPr>
            <p:cNvSpPr/>
            <p:nvPr/>
          </p:nvSpPr>
          <p:spPr>
            <a:xfrm>
              <a:off x="-2493" y="300638"/>
              <a:ext cx="2285768" cy="856510"/>
            </a:xfrm>
            <a:custGeom>
              <a:avLst/>
              <a:gdLst/>
              <a:ahLst/>
              <a:cxnLst/>
              <a:rect l="l" t="t" r="r" b="b"/>
              <a:pathLst>
                <a:path w="2285768" h="856510">
                  <a:moveTo>
                    <a:pt x="0" y="0"/>
                  </a:moveTo>
                  <a:lnTo>
                    <a:pt x="2285768" y="0"/>
                  </a:lnTo>
                  <a:lnTo>
                    <a:pt x="2285768" y="856510"/>
                  </a:lnTo>
                  <a:lnTo>
                    <a:pt x="0" y="856510"/>
                  </a:lnTo>
                  <a:close/>
                </a:path>
              </a:pathLst>
            </a:custGeom>
            <a:solidFill>
              <a:srgbClr val="FFFFFF">
                <a:alpha val="43922"/>
              </a:srgbClr>
            </a:solidFill>
          </p:spPr>
          <p:txBody>
            <a:bodyPr/>
            <a:lstStyle/>
            <a:p>
              <a:endParaRPr lang="en-US" sz="1200"/>
            </a:p>
          </p:txBody>
        </p:sp>
        <p:sp>
          <p:nvSpPr>
            <p:cNvPr id="30" name="TextBox 19">
              <a:extLst>
                <a:ext uri="{FF2B5EF4-FFF2-40B4-BE49-F238E27FC236}">
                  <a16:creationId xmlns:a16="http://schemas.microsoft.com/office/drawing/2014/main" id="{9C3E8F5B-B55E-CA32-BCAD-064CF91CC21C}"/>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13" name="Group 13"/>
          <p:cNvGrpSpPr/>
          <p:nvPr/>
        </p:nvGrpSpPr>
        <p:grpSpPr>
          <a:xfrm>
            <a:off x="0" y="0"/>
            <a:ext cx="931932" cy="6858000"/>
            <a:chOff x="0" y="0"/>
            <a:chExt cx="368171" cy="2709333"/>
          </a:xfrm>
        </p:grpSpPr>
        <p:sp>
          <p:nvSpPr>
            <p:cNvPr id="14" name="Freeform 14"/>
            <p:cNvSpPr/>
            <p:nvPr/>
          </p:nvSpPr>
          <p:spPr>
            <a:xfrm>
              <a:off x="0" y="0"/>
              <a:ext cx="368171" cy="2709333"/>
            </a:xfrm>
            <a:custGeom>
              <a:avLst/>
              <a:gdLst/>
              <a:ahLst/>
              <a:cxnLst/>
              <a:rect l="l" t="t" r="r" b="b"/>
              <a:pathLst>
                <a:path w="368171" h="2709333">
                  <a:moveTo>
                    <a:pt x="0" y="0"/>
                  </a:moveTo>
                  <a:lnTo>
                    <a:pt x="368171" y="0"/>
                  </a:lnTo>
                  <a:lnTo>
                    <a:pt x="368171" y="2709333"/>
                  </a:lnTo>
                  <a:lnTo>
                    <a:pt x="0" y="2709333"/>
                  </a:lnTo>
                  <a:close/>
                </a:path>
              </a:pathLst>
            </a:custGeom>
            <a:solidFill>
              <a:srgbClr val="E13A3E">
                <a:alpha val="83922"/>
              </a:srgbClr>
            </a:solidFill>
          </p:spPr>
          <p:txBody>
            <a:bodyPr/>
            <a:lstStyle/>
            <a:p>
              <a:endParaRPr lang="en-US" sz="1200"/>
            </a:p>
          </p:txBody>
        </p:sp>
        <p:sp>
          <p:nvSpPr>
            <p:cNvPr id="15" name="TextBox 15"/>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20" name="Title 1">
            <a:extLst>
              <a:ext uri="{FF2B5EF4-FFF2-40B4-BE49-F238E27FC236}">
                <a16:creationId xmlns:a16="http://schemas.microsoft.com/office/drawing/2014/main" id="{917FAF77-33B5-74CD-66CD-668A047B9887}"/>
              </a:ext>
            </a:extLst>
          </p:cNvPr>
          <p:cNvSpPr txBox="1">
            <a:spLocks/>
          </p:cNvSpPr>
          <p:nvPr/>
        </p:nvSpPr>
        <p:spPr>
          <a:xfrm>
            <a:off x="1410924" y="1283991"/>
            <a:ext cx="6060707" cy="648555"/>
          </a:xfrm>
          <a:prstGeom prst="rect">
            <a:avLst/>
          </a:prstGeom>
        </p:spPr>
        <p:txBody>
          <a:bodyPr vert="horz" lIns="60960" tIns="30480" rIns="60960" bIns="3048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b="1" dirty="0">
                <a:latin typeface="Arial" panose="020B0604020202020204" pitchFamily="34" charset="0"/>
                <a:cs typeface="Arial" panose="020B0604020202020204" pitchFamily="34" charset="0"/>
              </a:rPr>
              <a:t>Welcome Center</a:t>
            </a:r>
          </a:p>
        </p:txBody>
      </p:sp>
      <p:sp>
        <p:nvSpPr>
          <p:cNvPr id="19" name="TextBox 18">
            <a:extLst>
              <a:ext uri="{FF2B5EF4-FFF2-40B4-BE49-F238E27FC236}">
                <a16:creationId xmlns:a16="http://schemas.microsoft.com/office/drawing/2014/main" id="{D9EB095B-A7C3-24E2-DFC1-46A495BEDC8C}"/>
              </a:ext>
            </a:extLst>
          </p:cNvPr>
          <p:cNvSpPr txBox="1"/>
          <p:nvPr/>
        </p:nvSpPr>
        <p:spPr>
          <a:xfrm>
            <a:off x="1375336" y="2754121"/>
            <a:ext cx="5277659" cy="3559308"/>
          </a:xfrm>
          <a:prstGeom prst="rect">
            <a:avLst/>
          </a:prstGeom>
          <a:noFill/>
        </p:spPr>
        <p:txBody>
          <a:bodyPr wrap="square">
            <a:spAutoFit/>
          </a:bodyPr>
          <a:lstStyle/>
          <a:p>
            <a:r>
              <a:rPr lang="en-US" sz="2133" b="1" dirty="0">
                <a:latin typeface="Arial" panose="020B0604020202020204" pitchFamily="34" charset="0"/>
                <a:cs typeface="Arial" panose="020B0604020202020204" pitchFamily="34" charset="0"/>
              </a:rPr>
              <a:t>Be sure to visit the CVS </a:t>
            </a:r>
            <a:r>
              <a:rPr lang="en-US" sz="2133" b="1" dirty="0">
                <a:latin typeface="Arial" panose="020B0604020202020204" pitchFamily="34" charset="0"/>
                <a:cs typeface="Arial" panose="020B0604020202020204" pitchFamily="34" charset="0"/>
                <a:hlinkClick r:id="rId3"/>
              </a:rPr>
              <a:t>Caremark Welcome Center </a:t>
            </a:r>
            <a:r>
              <a:rPr lang="en-US" sz="2133" b="1" dirty="0">
                <a:solidFill>
                  <a:srgbClr val="E73C3E"/>
                </a:solidFill>
                <a:latin typeface="Arial" panose="020B0604020202020204" pitchFamily="34" charset="0"/>
                <a:cs typeface="Arial" panose="020B0604020202020204" pitchFamily="34" charset="0"/>
              </a:rPr>
              <a:t>today</a:t>
            </a:r>
            <a:r>
              <a:rPr lang="en-US" sz="2133" b="1" dirty="0">
                <a:latin typeface="Arial" panose="020B0604020202020204" pitchFamily="34" charset="0"/>
                <a:cs typeface="Arial" panose="020B0604020202020204" pitchFamily="34" charset="0"/>
              </a:rPr>
              <a:t> to proactively learn more about your new prescription benefits! </a:t>
            </a:r>
          </a:p>
          <a:p>
            <a:pPr marL="304815" indent="-304815">
              <a:buBlip>
                <a:blip r:embed="rId4"/>
              </a:buBlip>
            </a:pPr>
            <a:r>
              <a:rPr lang="en-US" sz="2133" dirty="0">
                <a:latin typeface="Arial" panose="020B0604020202020204" pitchFamily="34" charset="0"/>
                <a:cs typeface="Arial" panose="020B0604020202020204" pitchFamily="34" charset="0"/>
              </a:rPr>
              <a:t>Gather information on prescription delivery options</a:t>
            </a:r>
          </a:p>
          <a:p>
            <a:pPr marL="304815" indent="-304815">
              <a:buBlip>
                <a:blip r:embed="rId4"/>
              </a:buBlip>
            </a:pPr>
            <a:r>
              <a:rPr lang="en-US" sz="2133" dirty="0">
                <a:latin typeface="Arial" panose="020B0604020202020204" pitchFamily="34" charset="0"/>
                <a:cs typeface="Arial" panose="020B0604020202020204" pitchFamily="34" charset="0"/>
              </a:rPr>
              <a:t>Learn how to register at </a:t>
            </a:r>
            <a:r>
              <a:rPr lang="en-US" sz="2133" b="1" dirty="0">
                <a:solidFill>
                  <a:srgbClr val="E73C3E"/>
                </a:solidFill>
                <a:latin typeface="Arial" panose="020B0604020202020204" pitchFamily="34" charset="0"/>
                <a:cs typeface="Arial" panose="020B0604020202020204" pitchFamily="34" charset="0"/>
              </a:rPr>
              <a:t>caremark.com</a:t>
            </a:r>
          </a:p>
          <a:p>
            <a:pPr marL="304815" indent="-304815">
              <a:buBlip>
                <a:blip r:embed="rId4"/>
              </a:buBlip>
            </a:pPr>
            <a:r>
              <a:rPr lang="en-US" sz="2133" dirty="0">
                <a:latin typeface="Arial" panose="020B0604020202020204" pitchFamily="34" charset="0"/>
                <a:cs typeface="Arial" panose="020B0604020202020204" pitchFamily="34" charset="0"/>
              </a:rPr>
              <a:t>Discover the check drug cost and coverage tool </a:t>
            </a:r>
          </a:p>
          <a:p>
            <a:pPr marL="304815" indent="-304815">
              <a:buBlip>
                <a:blip r:embed="rId4"/>
              </a:buBlip>
            </a:pPr>
            <a:r>
              <a:rPr lang="en-US" sz="2133" dirty="0">
                <a:latin typeface="Arial" panose="020B0604020202020204" pitchFamily="34" charset="0"/>
                <a:cs typeface="Arial" panose="020B0604020202020204" pitchFamily="34" charset="0"/>
              </a:rPr>
              <a:t>Review frequently asked questions </a:t>
            </a:r>
          </a:p>
          <a:p>
            <a:endParaRPr lang="en-US" sz="1200" dirty="0"/>
          </a:p>
        </p:txBody>
      </p:sp>
      <p:pic>
        <p:nvPicPr>
          <p:cNvPr id="21" name="Picture 20">
            <a:extLst>
              <a:ext uri="{FF2B5EF4-FFF2-40B4-BE49-F238E27FC236}">
                <a16:creationId xmlns:a16="http://schemas.microsoft.com/office/drawing/2014/main" id="{BE333988-3EE0-DB96-999B-C4A6A4F1AFCE}"/>
              </a:ext>
            </a:extLst>
          </p:cNvPr>
          <p:cNvPicPr>
            <a:picLocks noChangeAspect="1"/>
          </p:cNvPicPr>
          <p:nvPr/>
        </p:nvPicPr>
        <p:blipFill rotWithShape="1">
          <a:blip r:embed="rId5"/>
          <a:srcRect r="24360"/>
          <a:stretch/>
        </p:blipFill>
        <p:spPr>
          <a:xfrm>
            <a:off x="6932616" y="2662189"/>
            <a:ext cx="4978114" cy="3356959"/>
          </a:xfrm>
          <a:prstGeom prst="rect">
            <a:avLst/>
          </a:prstGeom>
        </p:spPr>
      </p:pic>
      <p:sp>
        <p:nvSpPr>
          <p:cNvPr id="9" name="Freeform 9"/>
          <p:cNvSpPr/>
          <p:nvPr/>
        </p:nvSpPr>
        <p:spPr>
          <a:xfrm>
            <a:off x="1460519" y="454591"/>
            <a:ext cx="4080160" cy="462418"/>
          </a:xfrm>
          <a:custGeom>
            <a:avLst/>
            <a:gdLst/>
            <a:ahLst/>
            <a:cxnLst/>
            <a:rect l="l" t="t" r="r" b="b"/>
            <a:pathLst>
              <a:path w="6120240" h="693627">
                <a:moveTo>
                  <a:pt x="0" y="0"/>
                </a:moveTo>
                <a:lnTo>
                  <a:pt x="6120240" y="0"/>
                </a:lnTo>
                <a:lnTo>
                  <a:pt x="6120240" y="693628"/>
                </a:lnTo>
                <a:lnTo>
                  <a:pt x="0" y="693628"/>
                </a:lnTo>
                <a:lnTo>
                  <a:pt x="0" y="0"/>
                </a:lnTo>
                <a:close/>
              </a:path>
            </a:pathLst>
          </a:custGeom>
          <a:blipFill>
            <a:blip r:embed="rId6"/>
            <a:stretch>
              <a:fillRect/>
            </a:stretch>
          </a:blipFill>
        </p:spPr>
        <p:txBody>
          <a:bodyPr/>
          <a:lstStyle/>
          <a:p>
            <a:endParaRPr lang="en-US" sz="1200"/>
          </a:p>
        </p:txBody>
      </p:sp>
      <p:sp>
        <p:nvSpPr>
          <p:cNvPr id="32" name="Freeform 20">
            <a:extLst>
              <a:ext uri="{FF2B5EF4-FFF2-40B4-BE49-F238E27FC236}">
                <a16:creationId xmlns:a16="http://schemas.microsoft.com/office/drawing/2014/main" id="{78C7D56E-20F4-6057-EDE3-F51A684111C5}"/>
              </a:ext>
            </a:extLst>
          </p:cNvPr>
          <p:cNvSpPr/>
          <p:nvPr/>
        </p:nvSpPr>
        <p:spPr>
          <a:xfrm rot="-5400000">
            <a:off x="-2819577" y="3106492"/>
            <a:ext cx="6858000" cy="645017"/>
          </a:xfrm>
          <a:custGeom>
            <a:avLst/>
            <a:gdLst/>
            <a:ahLst/>
            <a:cxnLst/>
            <a:rect l="l" t="t" r="r" b="b"/>
            <a:pathLst>
              <a:path w="10287000" h="967525">
                <a:moveTo>
                  <a:pt x="0" y="0"/>
                </a:moveTo>
                <a:lnTo>
                  <a:pt x="10287000" y="0"/>
                </a:lnTo>
                <a:lnTo>
                  <a:pt x="10287000" y="967526"/>
                </a:lnTo>
                <a:lnTo>
                  <a:pt x="0" y="967526"/>
                </a:lnTo>
                <a:lnTo>
                  <a:pt x="0" y="0"/>
                </a:lnTo>
                <a:close/>
              </a:path>
            </a:pathLst>
          </a:custGeom>
          <a:blipFill>
            <a:blip r:embed="rId7"/>
            <a:stretch>
              <a:fillRect l="-4107" t="-8658" r="-4107" b="-138715"/>
            </a:stretch>
          </a:blipFill>
        </p:spPr>
        <p:txBody>
          <a:bodyPr/>
          <a:lstStyle/>
          <a:p>
            <a:endParaRPr lang="en-US" sz="1200"/>
          </a:p>
        </p:txBody>
      </p:sp>
      <p:sp>
        <p:nvSpPr>
          <p:cNvPr id="2" name="Slide Number Placeholder 1">
            <a:extLst>
              <a:ext uri="{FF2B5EF4-FFF2-40B4-BE49-F238E27FC236}">
                <a16:creationId xmlns:a16="http://schemas.microsoft.com/office/drawing/2014/main" id="{D3D61008-7E30-5179-16F5-74EB2EB2703E}"/>
              </a:ext>
            </a:extLst>
          </p:cNvPr>
          <p:cNvSpPr>
            <a:spLocks noGrp="1"/>
          </p:cNvSpPr>
          <p:nvPr>
            <p:ph type="sldNum" sz="quarter" idx="12"/>
          </p:nvPr>
        </p:nvSpPr>
        <p:spPr>
          <a:xfrm>
            <a:off x="9448800" y="6492875"/>
            <a:ext cx="2743200" cy="365125"/>
          </a:xfrm>
        </p:spPr>
        <p:txBody>
          <a:bodyPr/>
          <a:lstStyle/>
          <a:p>
            <a:fld id="{DE448F87-BA2F-4F3F-82DC-D56C081C3456}" type="slidenum">
              <a:rPr lang="en-US" smtClean="0"/>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175D6-3718-9503-098B-2201780DE6E1}"/>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4CB03292-333B-969A-1659-4F7320F6C29A}"/>
              </a:ext>
            </a:extLst>
          </p:cNvPr>
          <p:cNvGrpSpPr/>
          <p:nvPr/>
        </p:nvGrpSpPr>
        <p:grpSpPr>
          <a:xfrm>
            <a:off x="-215804" y="0"/>
            <a:ext cx="816592" cy="6858000"/>
            <a:chOff x="0" y="0"/>
            <a:chExt cx="322604" cy="2709333"/>
          </a:xfrm>
        </p:grpSpPr>
        <p:sp>
          <p:nvSpPr>
            <p:cNvPr id="6" name="Freeform 6">
              <a:extLst>
                <a:ext uri="{FF2B5EF4-FFF2-40B4-BE49-F238E27FC236}">
                  <a16:creationId xmlns:a16="http://schemas.microsoft.com/office/drawing/2014/main" id="{97CAFAE5-F4B1-33C7-942C-7344160EF8CE}"/>
                </a:ext>
              </a:extLst>
            </p:cNvPr>
            <p:cNvSpPr/>
            <p:nvPr/>
          </p:nvSpPr>
          <p:spPr>
            <a:xfrm>
              <a:off x="0" y="0"/>
              <a:ext cx="322604" cy="2709333"/>
            </a:xfrm>
            <a:custGeom>
              <a:avLst/>
              <a:gdLst/>
              <a:ahLst/>
              <a:cxnLst/>
              <a:rect l="l" t="t" r="r" b="b"/>
              <a:pathLst>
                <a:path w="322604" h="2709333">
                  <a:moveTo>
                    <a:pt x="0" y="0"/>
                  </a:moveTo>
                  <a:lnTo>
                    <a:pt x="322604" y="0"/>
                  </a:lnTo>
                  <a:lnTo>
                    <a:pt x="322604" y="2709333"/>
                  </a:lnTo>
                  <a:lnTo>
                    <a:pt x="0" y="2709333"/>
                  </a:lnTo>
                  <a:close/>
                </a:path>
              </a:pathLst>
            </a:custGeom>
            <a:solidFill>
              <a:srgbClr val="E13A3E"/>
            </a:solidFill>
          </p:spPr>
          <p:txBody>
            <a:bodyPr/>
            <a:lstStyle/>
            <a:p>
              <a:endParaRPr lang="en-US" sz="1200"/>
            </a:p>
          </p:txBody>
        </p:sp>
        <p:sp>
          <p:nvSpPr>
            <p:cNvPr id="7" name="TextBox 7">
              <a:extLst>
                <a:ext uri="{FF2B5EF4-FFF2-40B4-BE49-F238E27FC236}">
                  <a16:creationId xmlns:a16="http://schemas.microsoft.com/office/drawing/2014/main" id="{A0ED735B-C9CF-E88A-E226-9748E3E6F819}"/>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30" name="TextBox 19">
            <a:extLst>
              <a:ext uri="{FF2B5EF4-FFF2-40B4-BE49-F238E27FC236}">
                <a16:creationId xmlns:a16="http://schemas.microsoft.com/office/drawing/2014/main" id="{A712CDE1-782A-6400-33E2-B17461C41B81}"/>
              </a:ext>
            </a:extLst>
          </p:cNvPr>
          <p:cNvSpPr txBox="1"/>
          <p:nvPr/>
        </p:nvSpPr>
        <p:spPr>
          <a:xfrm>
            <a:off x="952735" y="-987732"/>
            <a:ext cx="4000953" cy="2431143"/>
          </a:xfrm>
          <a:prstGeom prst="rect">
            <a:avLst/>
          </a:prstGeom>
        </p:spPr>
        <p:txBody>
          <a:bodyPr lIns="33867" tIns="33867" rIns="33867" bIns="33867" rtlCol="0" anchor="ctr"/>
          <a:lstStyle/>
          <a:p>
            <a:pPr algn="ctr">
              <a:lnSpc>
                <a:spcPts val="1773"/>
              </a:lnSpc>
            </a:pPr>
            <a:endParaRPr sz="1200"/>
          </a:p>
        </p:txBody>
      </p:sp>
      <p:grpSp>
        <p:nvGrpSpPr>
          <p:cNvPr id="13" name="Group 13">
            <a:extLst>
              <a:ext uri="{FF2B5EF4-FFF2-40B4-BE49-F238E27FC236}">
                <a16:creationId xmlns:a16="http://schemas.microsoft.com/office/drawing/2014/main" id="{E489D7F4-6550-8AE8-B09E-980BC24CC9F2}"/>
              </a:ext>
            </a:extLst>
          </p:cNvPr>
          <p:cNvGrpSpPr/>
          <p:nvPr/>
        </p:nvGrpSpPr>
        <p:grpSpPr>
          <a:xfrm>
            <a:off x="0" y="0"/>
            <a:ext cx="931932" cy="6858000"/>
            <a:chOff x="0" y="0"/>
            <a:chExt cx="368171" cy="2709333"/>
          </a:xfrm>
        </p:grpSpPr>
        <p:sp>
          <p:nvSpPr>
            <p:cNvPr id="14" name="Freeform 14">
              <a:extLst>
                <a:ext uri="{FF2B5EF4-FFF2-40B4-BE49-F238E27FC236}">
                  <a16:creationId xmlns:a16="http://schemas.microsoft.com/office/drawing/2014/main" id="{B2BC8A80-50D3-08BE-5AC0-D25079B85E1A}"/>
                </a:ext>
              </a:extLst>
            </p:cNvPr>
            <p:cNvSpPr/>
            <p:nvPr/>
          </p:nvSpPr>
          <p:spPr>
            <a:xfrm>
              <a:off x="0" y="0"/>
              <a:ext cx="368171" cy="2709333"/>
            </a:xfrm>
            <a:custGeom>
              <a:avLst/>
              <a:gdLst/>
              <a:ahLst/>
              <a:cxnLst/>
              <a:rect l="l" t="t" r="r" b="b"/>
              <a:pathLst>
                <a:path w="368171" h="2709333">
                  <a:moveTo>
                    <a:pt x="0" y="0"/>
                  </a:moveTo>
                  <a:lnTo>
                    <a:pt x="368171" y="0"/>
                  </a:lnTo>
                  <a:lnTo>
                    <a:pt x="368171" y="2709333"/>
                  </a:lnTo>
                  <a:lnTo>
                    <a:pt x="0" y="2709333"/>
                  </a:lnTo>
                  <a:close/>
                </a:path>
              </a:pathLst>
            </a:custGeom>
            <a:solidFill>
              <a:srgbClr val="E13A3E">
                <a:alpha val="83922"/>
              </a:srgbClr>
            </a:solidFill>
          </p:spPr>
          <p:txBody>
            <a:bodyPr/>
            <a:lstStyle/>
            <a:p>
              <a:endParaRPr lang="en-US" sz="1200"/>
            </a:p>
          </p:txBody>
        </p:sp>
        <p:sp>
          <p:nvSpPr>
            <p:cNvPr id="15" name="TextBox 15">
              <a:extLst>
                <a:ext uri="{FF2B5EF4-FFF2-40B4-BE49-F238E27FC236}">
                  <a16:creationId xmlns:a16="http://schemas.microsoft.com/office/drawing/2014/main" id="{5814EA8A-F487-A454-1345-73E84E86C35E}"/>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32" name="Freeform 20">
            <a:extLst>
              <a:ext uri="{FF2B5EF4-FFF2-40B4-BE49-F238E27FC236}">
                <a16:creationId xmlns:a16="http://schemas.microsoft.com/office/drawing/2014/main" id="{5915B328-69C1-DD25-9FFA-9BE784DD082B}"/>
              </a:ext>
            </a:extLst>
          </p:cNvPr>
          <p:cNvSpPr/>
          <p:nvPr/>
        </p:nvSpPr>
        <p:spPr>
          <a:xfrm rot="-5400000">
            <a:off x="-2819577" y="3106492"/>
            <a:ext cx="6858000" cy="645017"/>
          </a:xfrm>
          <a:custGeom>
            <a:avLst/>
            <a:gdLst/>
            <a:ahLst/>
            <a:cxnLst/>
            <a:rect l="l" t="t" r="r" b="b"/>
            <a:pathLst>
              <a:path w="10287000" h="967525">
                <a:moveTo>
                  <a:pt x="0" y="0"/>
                </a:moveTo>
                <a:lnTo>
                  <a:pt x="10287000" y="0"/>
                </a:lnTo>
                <a:lnTo>
                  <a:pt x="10287000" y="967526"/>
                </a:lnTo>
                <a:lnTo>
                  <a:pt x="0" y="967526"/>
                </a:lnTo>
                <a:lnTo>
                  <a:pt x="0" y="0"/>
                </a:lnTo>
                <a:close/>
              </a:path>
            </a:pathLst>
          </a:custGeom>
          <a:blipFill>
            <a:blip r:embed="rId2"/>
            <a:stretch>
              <a:fillRect l="-4107" t="-8658" r="-4107" b="-138715"/>
            </a:stretch>
          </a:blipFill>
        </p:spPr>
        <p:txBody>
          <a:bodyPr/>
          <a:lstStyle/>
          <a:p>
            <a:endParaRPr lang="en-US" sz="1200"/>
          </a:p>
        </p:txBody>
      </p:sp>
      <p:sp>
        <p:nvSpPr>
          <p:cNvPr id="2" name="Slide Number Placeholder 1">
            <a:extLst>
              <a:ext uri="{FF2B5EF4-FFF2-40B4-BE49-F238E27FC236}">
                <a16:creationId xmlns:a16="http://schemas.microsoft.com/office/drawing/2014/main" id="{59CBF3D2-8810-E123-B50D-A3FC2069C76F}"/>
              </a:ext>
            </a:extLst>
          </p:cNvPr>
          <p:cNvSpPr>
            <a:spLocks noGrp="1"/>
          </p:cNvSpPr>
          <p:nvPr>
            <p:ph type="sldNum" sz="quarter" idx="12"/>
          </p:nvPr>
        </p:nvSpPr>
        <p:spPr>
          <a:xfrm>
            <a:off x="9448800" y="6492875"/>
            <a:ext cx="2743200" cy="365125"/>
          </a:xfrm>
        </p:spPr>
        <p:txBody>
          <a:bodyPr/>
          <a:lstStyle/>
          <a:p>
            <a:fld id="{DE448F87-BA2F-4F3F-82DC-D56C081C3456}" type="slidenum">
              <a:rPr lang="en-US" smtClean="0"/>
              <a:t>3</a:t>
            </a:fld>
            <a:endParaRPr lang="en-US" dirty="0"/>
          </a:p>
        </p:txBody>
      </p:sp>
      <p:pic>
        <p:nvPicPr>
          <p:cNvPr id="10" name="Picture 9" descr="content.png">
            <a:extLst>
              <a:ext uri="{FF2B5EF4-FFF2-40B4-BE49-F238E27FC236}">
                <a16:creationId xmlns:a16="http://schemas.microsoft.com/office/drawing/2014/main" id="{3C88FCF0-5765-BCF3-AE6C-2C0B2FB2313B}"/>
              </a:ext>
            </a:extLst>
          </p:cNvPr>
          <p:cNvPicPr>
            <a:picLocks noChangeAspect="1"/>
          </p:cNvPicPr>
          <p:nvPr/>
        </p:nvPicPr>
        <p:blipFill>
          <a:blip r:embed="rId3"/>
          <a:stretch>
            <a:fillRect/>
          </a:stretch>
        </p:blipFill>
        <p:spPr>
          <a:xfrm>
            <a:off x="3455128" y="92309"/>
            <a:ext cx="5278263" cy="6673382"/>
          </a:xfrm>
          <a:prstGeom prst="rect">
            <a:avLst/>
          </a:prstGeom>
        </p:spPr>
      </p:pic>
    </p:spTree>
    <p:extLst>
      <p:ext uri="{BB962C8B-B14F-4D97-AF65-F5344CB8AC3E}">
        <p14:creationId xmlns:p14="http://schemas.microsoft.com/office/powerpoint/2010/main" val="777573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215804" y="0"/>
            <a:ext cx="816592" cy="6858000"/>
            <a:chOff x="0" y="0"/>
            <a:chExt cx="322604" cy="2709333"/>
          </a:xfrm>
        </p:grpSpPr>
        <p:sp>
          <p:nvSpPr>
            <p:cNvPr id="6" name="Freeform 6"/>
            <p:cNvSpPr/>
            <p:nvPr/>
          </p:nvSpPr>
          <p:spPr>
            <a:xfrm>
              <a:off x="0" y="0"/>
              <a:ext cx="322604" cy="2709333"/>
            </a:xfrm>
            <a:custGeom>
              <a:avLst/>
              <a:gdLst/>
              <a:ahLst/>
              <a:cxnLst/>
              <a:rect l="l" t="t" r="r" b="b"/>
              <a:pathLst>
                <a:path w="322604" h="2709333">
                  <a:moveTo>
                    <a:pt x="0" y="0"/>
                  </a:moveTo>
                  <a:lnTo>
                    <a:pt x="322604" y="0"/>
                  </a:lnTo>
                  <a:lnTo>
                    <a:pt x="322604" y="2709333"/>
                  </a:lnTo>
                  <a:lnTo>
                    <a:pt x="0" y="2709333"/>
                  </a:lnTo>
                  <a:close/>
                </a:path>
              </a:pathLst>
            </a:custGeom>
            <a:solidFill>
              <a:srgbClr val="E13A3E"/>
            </a:solidFill>
          </p:spPr>
          <p:txBody>
            <a:bodyPr/>
            <a:lstStyle/>
            <a:p>
              <a:endParaRPr lang="en-US" sz="1200"/>
            </a:p>
          </p:txBody>
        </p:sp>
        <p:sp>
          <p:nvSpPr>
            <p:cNvPr id="7" name="TextBox 7"/>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13" name="Group 13"/>
          <p:cNvGrpSpPr/>
          <p:nvPr/>
        </p:nvGrpSpPr>
        <p:grpSpPr>
          <a:xfrm>
            <a:off x="0" y="0"/>
            <a:ext cx="931932" cy="6858000"/>
            <a:chOff x="0" y="0"/>
            <a:chExt cx="368171" cy="2709333"/>
          </a:xfrm>
        </p:grpSpPr>
        <p:sp>
          <p:nvSpPr>
            <p:cNvPr id="14" name="Freeform 14"/>
            <p:cNvSpPr/>
            <p:nvPr/>
          </p:nvSpPr>
          <p:spPr>
            <a:xfrm>
              <a:off x="0" y="0"/>
              <a:ext cx="368171" cy="2709333"/>
            </a:xfrm>
            <a:custGeom>
              <a:avLst/>
              <a:gdLst/>
              <a:ahLst/>
              <a:cxnLst/>
              <a:rect l="l" t="t" r="r" b="b"/>
              <a:pathLst>
                <a:path w="368171" h="2709333">
                  <a:moveTo>
                    <a:pt x="0" y="0"/>
                  </a:moveTo>
                  <a:lnTo>
                    <a:pt x="368171" y="0"/>
                  </a:lnTo>
                  <a:lnTo>
                    <a:pt x="368171" y="2709333"/>
                  </a:lnTo>
                  <a:lnTo>
                    <a:pt x="0" y="2709333"/>
                  </a:lnTo>
                  <a:close/>
                </a:path>
              </a:pathLst>
            </a:custGeom>
            <a:solidFill>
              <a:srgbClr val="E13A3E">
                <a:alpha val="83922"/>
              </a:srgbClr>
            </a:solidFill>
          </p:spPr>
          <p:txBody>
            <a:bodyPr/>
            <a:lstStyle/>
            <a:p>
              <a:endParaRPr lang="en-US" sz="1200"/>
            </a:p>
          </p:txBody>
        </p:sp>
        <p:sp>
          <p:nvSpPr>
            <p:cNvPr id="15" name="TextBox 15"/>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28" name="Freeform 20">
            <a:extLst>
              <a:ext uri="{FF2B5EF4-FFF2-40B4-BE49-F238E27FC236}">
                <a16:creationId xmlns:a16="http://schemas.microsoft.com/office/drawing/2014/main" id="{851FECDF-93D0-6594-3A1E-DB58D4105881}"/>
              </a:ext>
            </a:extLst>
          </p:cNvPr>
          <p:cNvSpPr/>
          <p:nvPr/>
        </p:nvSpPr>
        <p:spPr>
          <a:xfrm rot="-5400000">
            <a:off x="-2819577" y="3106492"/>
            <a:ext cx="6858000" cy="645017"/>
          </a:xfrm>
          <a:custGeom>
            <a:avLst/>
            <a:gdLst/>
            <a:ahLst/>
            <a:cxnLst/>
            <a:rect l="l" t="t" r="r" b="b"/>
            <a:pathLst>
              <a:path w="10287000" h="967525">
                <a:moveTo>
                  <a:pt x="0" y="0"/>
                </a:moveTo>
                <a:lnTo>
                  <a:pt x="10287000" y="0"/>
                </a:lnTo>
                <a:lnTo>
                  <a:pt x="10287000" y="967526"/>
                </a:lnTo>
                <a:lnTo>
                  <a:pt x="0" y="967526"/>
                </a:lnTo>
                <a:lnTo>
                  <a:pt x="0" y="0"/>
                </a:lnTo>
                <a:close/>
              </a:path>
            </a:pathLst>
          </a:custGeom>
          <a:blipFill>
            <a:blip r:embed="rId3"/>
            <a:stretch>
              <a:fillRect l="-4107" t="-8658" r="-4107" b="-138715"/>
            </a:stretch>
          </a:blipFill>
        </p:spPr>
        <p:txBody>
          <a:bodyPr/>
          <a:lstStyle/>
          <a:p>
            <a:endParaRPr lang="en-US" sz="1200"/>
          </a:p>
        </p:txBody>
      </p:sp>
      <p:sp>
        <p:nvSpPr>
          <p:cNvPr id="23" name="Content Placeholder 2">
            <a:extLst>
              <a:ext uri="{FF2B5EF4-FFF2-40B4-BE49-F238E27FC236}">
                <a16:creationId xmlns:a16="http://schemas.microsoft.com/office/drawing/2014/main" id="{3D85DB68-E81E-40BB-0E55-4D797CA4395E}"/>
              </a:ext>
            </a:extLst>
          </p:cNvPr>
          <p:cNvSpPr txBox="1">
            <a:spLocks/>
          </p:cNvSpPr>
          <p:nvPr/>
        </p:nvSpPr>
        <p:spPr>
          <a:xfrm>
            <a:off x="1218846" y="2639157"/>
            <a:ext cx="10408098" cy="2726804"/>
          </a:xfrm>
          <a:prstGeom prst="rect">
            <a:avLst/>
          </a:prstGeom>
        </p:spPr>
        <p:txBody>
          <a:bodyPr vert="horz" lIns="60960" tIns="30480" rIns="60960" bIns="3048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28611" indent="-228611" algn="l">
              <a:buFont typeface="Arial" panose="020B0604020202020204" pitchFamily="34" charset="0"/>
              <a:buChar char="•"/>
            </a:pPr>
            <a:r>
              <a:rPr lang="en-US" sz="2133" dirty="0">
                <a:latin typeface="Arial" panose="020B0604020202020204" pitchFamily="34" charset="0"/>
                <a:cs typeface="Arial" panose="020B0604020202020204" pitchFamily="34" charset="0"/>
              </a:rPr>
              <a:t>National network of 65,000+ pharmacies including all major chains</a:t>
            </a:r>
          </a:p>
          <a:p>
            <a:pPr algn="l"/>
            <a:r>
              <a:rPr lang="en-US" sz="2133" dirty="0">
                <a:latin typeface="Arial" panose="020B0604020202020204" pitchFamily="34" charset="0"/>
                <a:cs typeface="Arial" panose="020B0604020202020204" pitchFamily="34" charset="0"/>
              </a:rPr>
              <a:t>   (e.g. Walgreens, Walmart, Rite Aid, Costco, CVS)</a:t>
            </a:r>
            <a:br>
              <a:rPr lang="en-US" sz="2133" dirty="0">
                <a:latin typeface="Arial" panose="020B0604020202020204" pitchFamily="34" charset="0"/>
                <a:cs typeface="Arial" panose="020B0604020202020204" pitchFamily="34" charset="0"/>
              </a:rPr>
            </a:br>
            <a:endParaRPr lang="en-US" sz="2133" dirty="0">
              <a:latin typeface="Arial" panose="020B0604020202020204" pitchFamily="34" charset="0"/>
              <a:cs typeface="Arial" panose="020B0604020202020204" pitchFamily="34" charset="0"/>
            </a:endParaRPr>
          </a:p>
          <a:p>
            <a:pPr marL="228611" indent="-228611" algn="l">
              <a:buFont typeface="Arial" panose="020B0604020202020204" pitchFamily="34" charset="0"/>
              <a:buChar char="•"/>
            </a:pPr>
            <a:r>
              <a:rPr lang="en-US" sz="2133" dirty="0">
                <a:latin typeface="Arial" panose="020B0604020202020204" pitchFamily="34" charset="0"/>
                <a:cs typeface="Arial" panose="020B0604020202020204" pitchFamily="34" charset="0"/>
              </a:rPr>
              <a:t>24/7 customer care support starting on or after your benefit effective date</a:t>
            </a:r>
          </a:p>
          <a:p>
            <a:pPr marL="533427" lvl="1" indent="-228611" algn="l">
              <a:buFont typeface="Arial" panose="020B0604020202020204" pitchFamily="34" charset="0"/>
              <a:buChar char="•"/>
            </a:pPr>
            <a:r>
              <a:rPr lang="en-US" sz="2133" dirty="0">
                <a:latin typeface="Arial" panose="020B0604020202020204" pitchFamily="34" charset="0"/>
                <a:cs typeface="Arial" panose="020B0604020202020204" pitchFamily="34" charset="0"/>
              </a:rPr>
              <a:t>Telephone lines, website, mobile application </a:t>
            </a:r>
          </a:p>
          <a:p>
            <a:pPr marL="533427" lvl="1" indent="-228611" algn="l">
              <a:buFont typeface="Arial" panose="020B0604020202020204" pitchFamily="34" charset="0"/>
              <a:buChar char="•"/>
            </a:pPr>
            <a:r>
              <a:rPr lang="en-US" sz="2133" dirty="0">
                <a:latin typeface="Arial" panose="020B0604020202020204" pitchFamily="34" charset="0"/>
                <a:cs typeface="Arial" panose="020B0604020202020204" pitchFamily="34" charset="0"/>
              </a:rPr>
              <a:t>Have your ID number/card available when calling</a:t>
            </a:r>
          </a:p>
          <a:p>
            <a:pPr lvl="1" algn="l"/>
            <a:r>
              <a:rPr lang="en-US" sz="2133" dirty="0">
                <a:latin typeface="Arial" panose="020B0604020202020204" pitchFamily="34" charset="0"/>
                <a:cs typeface="Arial" panose="020B0604020202020204" pitchFamily="34" charset="0"/>
              </a:rPr>
              <a:t> </a:t>
            </a:r>
            <a:r>
              <a:rPr lang="en-US" sz="2133" b="1" u="sng" dirty="0">
                <a:latin typeface="Arial" panose="020B0604020202020204" pitchFamily="34" charset="0"/>
                <a:cs typeface="Arial" panose="020B0604020202020204" pitchFamily="34" charset="0"/>
              </a:rPr>
              <a:t>1-866-818-6911</a:t>
            </a:r>
            <a:br>
              <a:rPr lang="en-US" sz="2133" b="1" u="sng" dirty="0">
                <a:latin typeface="Arial" panose="020B0604020202020204" pitchFamily="34" charset="0"/>
                <a:cs typeface="Arial" panose="020B0604020202020204" pitchFamily="34" charset="0"/>
              </a:rPr>
            </a:br>
            <a:endParaRPr lang="en-US" sz="2133" b="1" u="sng" dirty="0">
              <a:latin typeface="Arial" panose="020B0604020202020204" pitchFamily="34" charset="0"/>
              <a:cs typeface="Arial" panose="020B0604020202020204" pitchFamily="34" charset="0"/>
            </a:endParaRPr>
          </a:p>
          <a:p>
            <a:pPr marL="228611" indent="-228611" algn="l">
              <a:buFont typeface="Arial" panose="020B0604020202020204" pitchFamily="34" charset="0"/>
              <a:buChar char="•"/>
            </a:pPr>
            <a:r>
              <a:rPr lang="en-US" sz="2133" dirty="0">
                <a:latin typeface="Arial" panose="020B0604020202020204" pitchFamily="34" charset="0"/>
                <a:cs typeface="Arial" panose="020B0604020202020204" pitchFamily="34" charset="0"/>
              </a:rPr>
              <a:t>Retail, delivery, mail and specialty pharmacy services </a:t>
            </a:r>
          </a:p>
        </p:txBody>
      </p:sp>
      <p:sp>
        <p:nvSpPr>
          <p:cNvPr id="24" name="Freeform 9">
            <a:extLst>
              <a:ext uri="{FF2B5EF4-FFF2-40B4-BE49-F238E27FC236}">
                <a16:creationId xmlns:a16="http://schemas.microsoft.com/office/drawing/2014/main" id="{489F2B94-CF30-E2D0-414C-92A708D41002}"/>
              </a:ext>
            </a:extLst>
          </p:cNvPr>
          <p:cNvSpPr/>
          <p:nvPr/>
        </p:nvSpPr>
        <p:spPr>
          <a:xfrm rot="5400000">
            <a:off x="5416467" y="-4483149"/>
            <a:ext cx="2299529" cy="11251537"/>
          </a:xfrm>
          <a:custGeom>
            <a:avLst/>
            <a:gdLst/>
            <a:ahLst/>
            <a:cxnLst/>
            <a:rect l="l" t="t" r="r" b="b"/>
            <a:pathLst>
              <a:path w="6865749" h="15152143">
                <a:moveTo>
                  <a:pt x="0" y="0"/>
                </a:moveTo>
                <a:lnTo>
                  <a:pt x="6865749" y="0"/>
                </a:lnTo>
                <a:lnTo>
                  <a:pt x="6865749" y="15152143"/>
                </a:lnTo>
                <a:lnTo>
                  <a:pt x="0" y="15152143"/>
                </a:lnTo>
                <a:lnTo>
                  <a:pt x="0" y="0"/>
                </a:lnTo>
                <a:close/>
              </a:path>
            </a:pathLst>
          </a:custGeom>
          <a:blipFill>
            <a:blip r:embed="rId4">
              <a:alphaModFix amt="8999"/>
            </a:blip>
            <a:stretch>
              <a:fillRect l="-225597" t="-328" r="-257497" b="-12952"/>
            </a:stretch>
          </a:blipFill>
        </p:spPr>
        <p:txBody>
          <a:bodyPr/>
          <a:lstStyle/>
          <a:p>
            <a:endParaRPr lang="en-US" sz="1200"/>
          </a:p>
        </p:txBody>
      </p:sp>
      <p:grpSp>
        <p:nvGrpSpPr>
          <p:cNvPr id="25" name="Group 17">
            <a:extLst>
              <a:ext uri="{FF2B5EF4-FFF2-40B4-BE49-F238E27FC236}">
                <a16:creationId xmlns:a16="http://schemas.microsoft.com/office/drawing/2014/main" id="{666940B2-5298-B50C-9CC4-4A01F36BCFF0}"/>
              </a:ext>
            </a:extLst>
          </p:cNvPr>
          <p:cNvGrpSpPr/>
          <p:nvPr/>
        </p:nvGrpSpPr>
        <p:grpSpPr>
          <a:xfrm>
            <a:off x="931932" y="0"/>
            <a:ext cx="11251537" cy="2420081"/>
            <a:chOff x="0" y="0"/>
            <a:chExt cx="2285768" cy="856510"/>
          </a:xfrm>
        </p:grpSpPr>
        <p:sp>
          <p:nvSpPr>
            <p:cNvPr id="26" name="Freeform 18">
              <a:extLst>
                <a:ext uri="{FF2B5EF4-FFF2-40B4-BE49-F238E27FC236}">
                  <a16:creationId xmlns:a16="http://schemas.microsoft.com/office/drawing/2014/main" id="{CD4F85DE-2BB9-1523-A23A-E60329C0D1F4}"/>
                </a:ext>
              </a:extLst>
            </p:cNvPr>
            <p:cNvSpPr/>
            <p:nvPr/>
          </p:nvSpPr>
          <p:spPr>
            <a:xfrm>
              <a:off x="0" y="0"/>
              <a:ext cx="2285768" cy="856510"/>
            </a:xfrm>
            <a:custGeom>
              <a:avLst/>
              <a:gdLst/>
              <a:ahLst/>
              <a:cxnLst/>
              <a:rect l="l" t="t" r="r" b="b"/>
              <a:pathLst>
                <a:path w="2285768" h="856510">
                  <a:moveTo>
                    <a:pt x="0" y="0"/>
                  </a:moveTo>
                  <a:lnTo>
                    <a:pt x="2285768" y="0"/>
                  </a:lnTo>
                  <a:lnTo>
                    <a:pt x="2285768" y="856510"/>
                  </a:lnTo>
                  <a:lnTo>
                    <a:pt x="0" y="856510"/>
                  </a:lnTo>
                  <a:close/>
                </a:path>
              </a:pathLst>
            </a:custGeom>
            <a:solidFill>
              <a:srgbClr val="FFFFFF">
                <a:alpha val="43922"/>
              </a:srgbClr>
            </a:solidFill>
          </p:spPr>
          <p:txBody>
            <a:bodyPr/>
            <a:lstStyle/>
            <a:p>
              <a:endParaRPr lang="en-US" sz="1200"/>
            </a:p>
          </p:txBody>
        </p:sp>
        <p:sp>
          <p:nvSpPr>
            <p:cNvPr id="27" name="TextBox 19">
              <a:extLst>
                <a:ext uri="{FF2B5EF4-FFF2-40B4-BE49-F238E27FC236}">
                  <a16:creationId xmlns:a16="http://schemas.microsoft.com/office/drawing/2014/main" id="{160F335E-14A9-8A24-3396-F396DFC38609}"/>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20" name="Title 1">
            <a:extLst>
              <a:ext uri="{FF2B5EF4-FFF2-40B4-BE49-F238E27FC236}">
                <a16:creationId xmlns:a16="http://schemas.microsoft.com/office/drawing/2014/main" id="{917FAF77-33B5-74CD-66CD-668A047B9887}"/>
              </a:ext>
            </a:extLst>
          </p:cNvPr>
          <p:cNvSpPr txBox="1">
            <a:spLocks/>
          </p:cNvSpPr>
          <p:nvPr/>
        </p:nvSpPr>
        <p:spPr>
          <a:xfrm>
            <a:off x="1280353" y="968425"/>
            <a:ext cx="7322124" cy="648555"/>
          </a:xfrm>
          <a:prstGeom prst="rect">
            <a:avLst/>
          </a:prstGeom>
        </p:spPr>
        <p:txBody>
          <a:bodyPr vert="horz" lIns="60960" tIns="30480" rIns="60960" bIns="3048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b="1" dirty="0">
                <a:latin typeface="Arial" panose="020B0604020202020204" pitchFamily="34" charset="0"/>
                <a:cs typeface="Arial" panose="020B0604020202020204" pitchFamily="34" charset="0"/>
              </a:rPr>
              <a:t>Pharmacy Benefit Resources</a:t>
            </a:r>
          </a:p>
        </p:txBody>
      </p:sp>
      <p:sp>
        <p:nvSpPr>
          <p:cNvPr id="2" name="Slide Number Placeholder 1">
            <a:extLst>
              <a:ext uri="{FF2B5EF4-FFF2-40B4-BE49-F238E27FC236}">
                <a16:creationId xmlns:a16="http://schemas.microsoft.com/office/drawing/2014/main" id="{42F430CD-AE89-E1D3-2732-4A21EBF32303}"/>
              </a:ext>
            </a:extLst>
          </p:cNvPr>
          <p:cNvSpPr>
            <a:spLocks noGrp="1"/>
          </p:cNvSpPr>
          <p:nvPr>
            <p:ph type="sldNum" sz="quarter" idx="12"/>
          </p:nvPr>
        </p:nvSpPr>
        <p:spPr>
          <a:xfrm>
            <a:off x="9448800" y="6492875"/>
            <a:ext cx="2743200" cy="365125"/>
          </a:xfrm>
        </p:spPr>
        <p:txBody>
          <a:bodyPr/>
          <a:lstStyle/>
          <a:p>
            <a:fld id="{DE448F87-BA2F-4F3F-82DC-D56C081C3456}" type="slidenum">
              <a:rPr lang="en-US" smtClean="0"/>
              <a:t>4</a:t>
            </a:fld>
            <a:endParaRPr lang="en-US" dirty="0"/>
          </a:p>
        </p:txBody>
      </p:sp>
    </p:spTree>
    <p:extLst>
      <p:ext uri="{BB962C8B-B14F-4D97-AF65-F5344CB8AC3E}">
        <p14:creationId xmlns:p14="http://schemas.microsoft.com/office/powerpoint/2010/main" val="3445730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215804" y="0"/>
            <a:ext cx="816592" cy="6858000"/>
            <a:chOff x="0" y="0"/>
            <a:chExt cx="322604" cy="2709333"/>
          </a:xfrm>
        </p:grpSpPr>
        <p:sp>
          <p:nvSpPr>
            <p:cNvPr id="6" name="Freeform 6"/>
            <p:cNvSpPr/>
            <p:nvPr/>
          </p:nvSpPr>
          <p:spPr>
            <a:xfrm>
              <a:off x="0" y="0"/>
              <a:ext cx="322604" cy="2709333"/>
            </a:xfrm>
            <a:custGeom>
              <a:avLst/>
              <a:gdLst/>
              <a:ahLst/>
              <a:cxnLst/>
              <a:rect l="l" t="t" r="r" b="b"/>
              <a:pathLst>
                <a:path w="322604" h="2709333">
                  <a:moveTo>
                    <a:pt x="0" y="0"/>
                  </a:moveTo>
                  <a:lnTo>
                    <a:pt x="322604" y="0"/>
                  </a:lnTo>
                  <a:lnTo>
                    <a:pt x="322604" y="2709333"/>
                  </a:lnTo>
                  <a:lnTo>
                    <a:pt x="0" y="2709333"/>
                  </a:lnTo>
                  <a:close/>
                </a:path>
              </a:pathLst>
            </a:custGeom>
            <a:solidFill>
              <a:srgbClr val="E13A3E"/>
            </a:solidFill>
          </p:spPr>
          <p:txBody>
            <a:bodyPr/>
            <a:lstStyle/>
            <a:p>
              <a:endParaRPr lang="en-US" sz="1200"/>
            </a:p>
          </p:txBody>
        </p:sp>
        <p:sp>
          <p:nvSpPr>
            <p:cNvPr id="7" name="TextBox 7"/>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13" name="Group 13"/>
          <p:cNvGrpSpPr/>
          <p:nvPr/>
        </p:nvGrpSpPr>
        <p:grpSpPr>
          <a:xfrm>
            <a:off x="0" y="0"/>
            <a:ext cx="931932" cy="6858000"/>
            <a:chOff x="0" y="0"/>
            <a:chExt cx="368171" cy="2709333"/>
          </a:xfrm>
        </p:grpSpPr>
        <p:sp>
          <p:nvSpPr>
            <p:cNvPr id="14" name="Freeform 14"/>
            <p:cNvSpPr/>
            <p:nvPr/>
          </p:nvSpPr>
          <p:spPr>
            <a:xfrm>
              <a:off x="0" y="0"/>
              <a:ext cx="368171" cy="2709333"/>
            </a:xfrm>
            <a:custGeom>
              <a:avLst/>
              <a:gdLst/>
              <a:ahLst/>
              <a:cxnLst/>
              <a:rect l="l" t="t" r="r" b="b"/>
              <a:pathLst>
                <a:path w="368171" h="2709333">
                  <a:moveTo>
                    <a:pt x="0" y="0"/>
                  </a:moveTo>
                  <a:lnTo>
                    <a:pt x="368171" y="0"/>
                  </a:lnTo>
                  <a:lnTo>
                    <a:pt x="368171" y="2709333"/>
                  </a:lnTo>
                  <a:lnTo>
                    <a:pt x="0" y="2709333"/>
                  </a:lnTo>
                  <a:close/>
                </a:path>
              </a:pathLst>
            </a:custGeom>
            <a:solidFill>
              <a:srgbClr val="E13A3E">
                <a:alpha val="83922"/>
              </a:srgbClr>
            </a:solidFill>
          </p:spPr>
          <p:txBody>
            <a:bodyPr/>
            <a:lstStyle/>
            <a:p>
              <a:endParaRPr lang="en-US" sz="1200"/>
            </a:p>
          </p:txBody>
        </p:sp>
        <p:sp>
          <p:nvSpPr>
            <p:cNvPr id="15" name="TextBox 15"/>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24" name="Freeform 9">
            <a:extLst>
              <a:ext uri="{FF2B5EF4-FFF2-40B4-BE49-F238E27FC236}">
                <a16:creationId xmlns:a16="http://schemas.microsoft.com/office/drawing/2014/main" id="{489F2B94-CF30-E2D0-414C-92A708D41002}"/>
              </a:ext>
            </a:extLst>
          </p:cNvPr>
          <p:cNvSpPr/>
          <p:nvPr/>
        </p:nvSpPr>
        <p:spPr>
          <a:xfrm rot="5400000">
            <a:off x="5416467" y="-4483149"/>
            <a:ext cx="2299529" cy="11251537"/>
          </a:xfrm>
          <a:custGeom>
            <a:avLst/>
            <a:gdLst/>
            <a:ahLst/>
            <a:cxnLst/>
            <a:rect l="l" t="t" r="r" b="b"/>
            <a:pathLst>
              <a:path w="6865749" h="15152143">
                <a:moveTo>
                  <a:pt x="0" y="0"/>
                </a:moveTo>
                <a:lnTo>
                  <a:pt x="6865749" y="0"/>
                </a:lnTo>
                <a:lnTo>
                  <a:pt x="6865749" y="15152143"/>
                </a:lnTo>
                <a:lnTo>
                  <a:pt x="0" y="15152143"/>
                </a:lnTo>
                <a:lnTo>
                  <a:pt x="0" y="0"/>
                </a:lnTo>
                <a:close/>
              </a:path>
            </a:pathLst>
          </a:custGeom>
          <a:blipFill>
            <a:blip r:embed="rId3">
              <a:alphaModFix amt="8999"/>
            </a:blip>
            <a:stretch>
              <a:fillRect l="-225597" t="-328" r="-257497" b="-12952"/>
            </a:stretch>
          </a:blipFill>
        </p:spPr>
        <p:txBody>
          <a:bodyPr/>
          <a:lstStyle/>
          <a:p>
            <a:endParaRPr lang="en-US" sz="1200"/>
          </a:p>
        </p:txBody>
      </p:sp>
      <p:grpSp>
        <p:nvGrpSpPr>
          <p:cNvPr id="25" name="Group 17">
            <a:extLst>
              <a:ext uri="{FF2B5EF4-FFF2-40B4-BE49-F238E27FC236}">
                <a16:creationId xmlns:a16="http://schemas.microsoft.com/office/drawing/2014/main" id="{666940B2-5298-B50C-9CC4-4A01F36BCFF0}"/>
              </a:ext>
            </a:extLst>
          </p:cNvPr>
          <p:cNvGrpSpPr/>
          <p:nvPr/>
        </p:nvGrpSpPr>
        <p:grpSpPr>
          <a:xfrm>
            <a:off x="931932" y="0"/>
            <a:ext cx="11251537" cy="2420081"/>
            <a:chOff x="0" y="0"/>
            <a:chExt cx="2285768" cy="856510"/>
          </a:xfrm>
        </p:grpSpPr>
        <p:sp>
          <p:nvSpPr>
            <p:cNvPr id="26" name="Freeform 18">
              <a:extLst>
                <a:ext uri="{FF2B5EF4-FFF2-40B4-BE49-F238E27FC236}">
                  <a16:creationId xmlns:a16="http://schemas.microsoft.com/office/drawing/2014/main" id="{CD4F85DE-2BB9-1523-A23A-E60329C0D1F4}"/>
                </a:ext>
              </a:extLst>
            </p:cNvPr>
            <p:cNvSpPr/>
            <p:nvPr/>
          </p:nvSpPr>
          <p:spPr>
            <a:xfrm>
              <a:off x="0" y="0"/>
              <a:ext cx="2285768" cy="856510"/>
            </a:xfrm>
            <a:custGeom>
              <a:avLst/>
              <a:gdLst/>
              <a:ahLst/>
              <a:cxnLst/>
              <a:rect l="l" t="t" r="r" b="b"/>
              <a:pathLst>
                <a:path w="2285768" h="856510">
                  <a:moveTo>
                    <a:pt x="0" y="0"/>
                  </a:moveTo>
                  <a:lnTo>
                    <a:pt x="2285768" y="0"/>
                  </a:lnTo>
                  <a:lnTo>
                    <a:pt x="2285768" y="856510"/>
                  </a:lnTo>
                  <a:lnTo>
                    <a:pt x="0" y="856510"/>
                  </a:lnTo>
                  <a:close/>
                </a:path>
              </a:pathLst>
            </a:custGeom>
            <a:solidFill>
              <a:srgbClr val="FFFFFF">
                <a:alpha val="43922"/>
              </a:srgbClr>
            </a:solidFill>
          </p:spPr>
          <p:txBody>
            <a:bodyPr/>
            <a:lstStyle/>
            <a:p>
              <a:endParaRPr lang="en-US" sz="1200"/>
            </a:p>
          </p:txBody>
        </p:sp>
        <p:sp>
          <p:nvSpPr>
            <p:cNvPr id="27" name="TextBox 19">
              <a:extLst>
                <a:ext uri="{FF2B5EF4-FFF2-40B4-BE49-F238E27FC236}">
                  <a16:creationId xmlns:a16="http://schemas.microsoft.com/office/drawing/2014/main" id="{160F335E-14A9-8A24-3396-F396DFC38609}"/>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20" name="Title 1">
            <a:extLst>
              <a:ext uri="{FF2B5EF4-FFF2-40B4-BE49-F238E27FC236}">
                <a16:creationId xmlns:a16="http://schemas.microsoft.com/office/drawing/2014/main" id="{917FAF77-33B5-74CD-66CD-668A047B9887}"/>
              </a:ext>
            </a:extLst>
          </p:cNvPr>
          <p:cNvSpPr txBox="1">
            <a:spLocks/>
          </p:cNvSpPr>
          <p:nvPr/>
        </p:nvSpPr>
        <p:spPr>
          <a:xfrm>
            <a:off x="1207250" y="885763"/>
            <a:ext cx="6060707" cy="648555"/>
          </a:xfrm>
          <a:prstGeom prst="rect">
            <a:avLst/>
          </a:prstGeom>
        </p:spPr>
        <p:txBody>
          <a:bodyPr vert="horz" lIns="60960" tIns="30480" rIns="60960" bIns="3048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b="1" dirty="0">
                <a:latin typeface="Arial" panose="020B0604020202020204" pitchFamily="34" charset="0"/>
                <a:cs typeface="Arial" panose="020B0604020202020204" pitchFamily="34" charset="0"/>
              </a:rPr>
              <a:t>Formulary</a:t>
            </a:r>
          </a:p>
        </p:txBody>
      </p:sp>
      <p:sp>
        <p:nvSpPr>
          <p:cNvPr id="2" name="Rectangle 3">
            <a:extLst>
              <a:ext uri="{FF2B5EF4-FFF2-40B4-BE49-F238E27FC236}">
                <a16:creationId xmlns:a16="http://schemas.microsoft.com/office/drawing/2014/main" id="{F01118B6-85BE-D17D-319D-59C0D4C32FEE}"/>
              </a:ext>
            </a:extLst>
          </p:cNvPr>
          <p:cNvSpPr txBox="1">
            <a:spLocks noChangeArrowheads="1"/>
          </p:cNvSpPr>
          <p:nvPr/>
        </p:nvSpPr>
        <p:spPr>
          <a:xfrm>
            <a:off x="1214514" y="2621895"/>
            <a:ext cx="6053442" cy="2930283"/>
          </a:xfrm>
          <a:prstGeom prst="rect">
            <a:avLst/>
          </a:prstGeom>
        </p:spPr>
        <p:txBody>
          <a:bodyPr vert="horz" lIns="60960" tIns="30480" rIns="60960" bIns="304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arrow" panose="020B0606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panose="020B0606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67" b="1" dirty="0">
                <a:latin typeface="Arial" panose="020B0604020202020204" pitchFamily="34" charset="0"/>
                <a:cs typeface="Arial" panose="020B0604020202020204" pitchFamily="34" charset="0"/>
              </a:rPr>
              <a:t>The formulary is a list of common covered drugs and a tool to help you and your health care provider determine your lowest-cost treatment options. </a:t>
            </a:r>
          </a:p>
          <a:p>
            <a:pPr marL="0" indent="0">
              <a:buNone/>
            </a:pPr>
            <a:r>
              <a:rPr lang="en-US" sz="1867" dirty="0">
                <a:latin typeface="Arial" panose="020B0604020202020204" pitchFamily="34" charset="0"/>
                <a:cs typeface="Arial" panose="020B0604020202020204" pitchFamily="34" charset="0"/>
              </a:rPr>
              <a:t>The formulary is updated throughout the year as new drugs become available and drug prices change.</a:t>
            </a:r>
          </a:p>
        </p:txBody>
      </p:sp>
      <p:sp>
        <p:nvSpPr>
          <p:cNvPr id="4" name="Rectangle 3">
            <a:extLst>
              <a:ext uri="{FF2B5EF4-FFF2-40B4-BE49-F238E27FC236}">
                <a16:creationId xmlns:a16="http://schemas.microsoft.com/office/drawing/2014/main" id="{E05925FF-41B3-B339-6A10-FCFEEA254CAC}"/>
              </a:ext>
            </a:extLst>
          </p:cNvPr>
          <p:cNvSpPr txBox="1">
            <a:spLocks noChangeArrowheads="1"/>
          </p:cNvSpPr>
          <p:nvPr/>
        </p:nvSpPr>
        <p:spPr>
          <a:xfrm>
            <a:off x="1214515" y="4699000"/>
            <a:ext cx="10394941" cy="2930283"/>
          </a:xfrm>
          <a:prstGeom prst="rect">
            <a:avLst/>
          </a:prstGeom>
        </p:spPr>
        <p:txBody>
          <a:bodyPr vert="horz" lIns="60960" tIns="30480" rIns="60960" bIns="304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arrow" panose="020B0606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panose="020B0606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67" b="1" dirty="0">
                <a:latin typeface="Arial" panose="020B0604020202020204" pitchFamily="34" charset="0"/>
                <a:cs typeface="Arial" panose="020B0604020202020204" pitchFamily="34" charset="0"/>
              </a:rPr>
              <a:t>If your medication is not on the formulary, you may need a prior authorization.</a:t>
            </a:r>
          </a:p>
          <a:p>
            <a:pPr marL="0" indent="0">
              <a:buNone/>
            </a:pPr>
            <a:r>
              <a:rPr lang="en-US" sz="1867" dirty="0">
                <a:latin typeface="Arial" panose="020B0604020202020204" pitchFamily="34" charset="0"/>
                <a:cs typeface="Arial" panose="020B0604020202020204" pitchFamily="34" charset="0"/>
              </a:rPr>
              <a:t>If your provider thinks there is a clinical reason why the drugs on the formulary will not work for you, they may submit an </a:t>
            </a:r>
            <a:r>
              <a:rPr lang="en-US" sz="1867" dirty="0" err="1">
                <a:latin typeface="Arial" panose="020B0604020202020204" pitchFamily="34" charset="0"/>
                <a:cs typeface="Arial" panose="020B0604020202020204" pitchFamily="34" charset="0"/>
              </a:rPr>
              <a:t>ePA</a:t>
            </a:r>
            <a:r>
              <a:rPr lang="en-US" sz="1867" dirty="0">
                <a:latin typeface="Arial" panose="020B0604020202020204" pitchFamily="34" charset="0"/>
                <a:cs typeface="Arial" panose="020B0604020202020204" pitchFamily="34" charset="0"/>
              </a:rPr>
              <a:t> or call CVS Caremark</a:t>
            </a:r>
            <a:r>
              <a:rPr lang="en-US" sz="1867" baseline="30000" dirty="0">
                <a:latin typeface="Arial" panose="020B0604020202020204" pitchFamily="34" charset="0"/>
                <a:cs typeface="Arial" panose="020B0604020202020204" pitchFamily="34" charset="0"/>
              </a:rPr>
              <a:t>®</a:t>
            </a:r>
            <a:r>
              <a:rPr lang="en-US" sz="1867" dirty="0">
                <a:latin typeface="Arial" panose="020B0604020202020204" pitchFamily="34" charset="0"/>
                <a:cs typeface="Arial" panose="020B0604020202020204" pitchFamily="34" charset="0"/>
              </a:rPr>
              <a:t> toll-free at 1-855-582-2026 to request a formulary exception prior authorization. Approved formulary exception prior authorization requests will be subject to a non-preferred (tier 3) cost share/copay.</a:t>
            </a:r>
          </a:p>
          <a:p>
            <a:pPr marL="499558" lvl="2" indent="-190510">
              <a:spcBef>
                <a:spcPct val="0"/>
              </a:spcBef>
            </a:pPr>
            <a:endParaRPr lang="en-US" sz="1867" dirty="0">
              <a:latin typeface="Arial" panose="020B0604020202020204" pitchFamily="34" charset="0"/>
              <a:cs typeface="Arial" panose="020B0604020202020204" pitchFamily="34" charset="0"/>
            </a:endParaRPr>
          </a:p>
        </p:txBody>
      </p:sp>
      <p:sp>
        <p:nvSpPr>
          <p:cNvPr id="17" name="Freeform 20">
            <a:extLst>
              <a:ext uri="{FF2B5EF4-FFF2-40B4-BE49-F238E27FC236}">
                <a16:creationId xmlns:a16="http://schemas.microsoft.com/office/drawing/2014/main" id="{C43F98AC-EE2D-579A-006F-671B3A987445}"/>
              </a:ext>
            </a:extLst>
          </p:cNvPr>
          <p:cNvSpPr/>
          <p:nvPr/>
        </p:nvSpPr>
        <p:spPr>
          <a:xfrm rot="-5400000">
            <a:off x="-2864996" y="3052541"/>
            <a:ext cx="6858000" cy="752920"/>
          </a:xfrm>
          <a:custGeom>
            <a:avLst/>
            <a:gdLst/>
            <a:ahLst/>
            <a:cxnLst/>
            <a:rect l="l" t="t" r="r" b="b"/>
            <a:pathLst>
              <a:path w="10287000" h="967525">
                <a:moveTo>
                  <a:pt x="0" y="0"/>
                </a:moveTo>
                <a:lnTo>
                  <a:pt x="10287000" y="0"/>
                </a:lnTo>
                <a:lnTo>
                  <a:pt x="10287000" y="967526"/>
                </a:lnTo>
                <a:lnTo>
                  <a:pt x="0" y="967526"/>
                </a:lnTo>
                <a:lnTo>
                  <a:pt x="0" y="0"/>
                </a:lnTo>
                <a:close/>
              </a:path>
            </a:pathLst>
          </a:custGeom>
          <a:blipFill>
            <a:blip r:embed="rId4"/>
            <a:stretch>
              <a:fillRect l="-4107" t="-8658" r="-4107" b="-138715"/>
            </a:stretch>
          </a:blipFill>
        </p:spPr>
        <p:txBody>
          <a:bodyPr/>
          <a:lstStyle/>
          <a:p>
            <a:endParaRPr lang="en-US" sz="1200"/>
          </a:p>
        </p:txBody>
      </p:sp>
      <p:sp>
        <p:nvSpPr>
          <p:cNvPr id="3" name="Slide Number Placeholder 2">
            <a:extLst>
              <a:ext uri="{FF2B5EF4-FFF2-40B4-BE49-F238E27FC236}">
                <a16:creationId xmlns:a16="http://schemas.microsoft.com/office/drawing/2014/main" id="{6598BCAB-9CF6-0A18-3382-4F85B5AA3D0E}"/>
              </a:ext>
            </a:extLst>
          </p:cNvPr>
          <p:cNvSpPr>
            <a:spLocks noGrp="1"/>
          </p:cNvSpPr>
          <p:nvPr>
            <p:ph type="sldNum" sz="quarter" idx="12"/>
          </p:nvPr>
        </p:nvSpPr>
        <p:spPr>
          <a:xfrm>
            <a:off x="9440269" y="6492875"/>
            <a:ext cx="2743200" cy="365125"/>
          </a:xfrm>
        </p:spPr>
        <p:txBody>
          <a:bodyPr/>
          <a:lstStyle/>
          <a:p>
            <a:fld id="{DE448F87-BA2F-4F3F-82DC-D56C081C3456}" type="slidenum">
              <a:rPr lang="en-US" smtClean="0"/>
              <a:t>5</a:t>
            </a:fld>
            <a:endParaRPr lang="en-US" dirty="0"/>
          </a:p>
        </p:txBody>
      </p:sp>
    </p:spTree>
    <p:extLst>
      <p:ext uri="{BB962C8B-B14F-4D97-AF65-F5344CB8AC3E}">
        <p14:creationId xmlns:p14="http://schemas.microsoft.com/office/powerpoint/2010/main" val="3175326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215804" y="0"/>
            <a:ext cx="816592" cy="6858000"/>
            <a:chOff x="0" y="0"/>
            <a:chExt cx="322604" cy="2709333"/>
          </a:xfrm>
        </p:grpSpPr>
        <p:sp>
          <p:nvSpPr>
            <p:cNvPr id="6" name="Freeform 6"/>
            <p:cNvSpPr/>
            <p:nvPr/>
          </p:nvSpPr>
          <p:spPr>
            <a:xfrm>
              <a:off x="0" y="0"/>
              <a:ext cx="322604" cy="2709333"/>
            </a:xfrm>
            <a:custGeom>
              <a:avLst/>
              <a:gdLst/>
              <a:ahLst/>
              <a:cxnLst/>
              <a:rect l="l" t="t" r="r" b="b"/>
              <a:pathLst>
                <a:path w="322604" h="2709333">
                  <a:moveTo>
                    <a:pt x="0" y="0"/>
                  </a:moveTo>
                  <a:lnTo>
                    <a:pt x="322604" y="0"/>
                  </a:lnTo>
                  <a:lnTo>
                    <a:pt x="322604" y="2709333"/>
                  </a:lnTo>
                  <a:lnTo>
                    <a:pt x="0" y="2709333"/>
                  </a:lnTo>
                  <a:close/>
                </a:path>
              </a:pathLst>
            </a:custGeom>
            <a:solidFill>
              <a:srgbClr val="E13A3E"/>
            </a:solidFill>
          </p:spPr>
          <p:txBody>
            <a:bodyPr/>
            <a:lstStyle/>
            <a:p>
              <a:endParaRPr lang="en-US" sz="1200"/>
            </a:p>
          </p:txBody>
        </p:sp>
        <p:sp>
          <p:nvSpPr>
            <p:cNvPr id="7" name="TextBox 7"/>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13" name="Group 13"/>
          <p:cNvGrpSpPr/>
          <p:nvPr/>
        </p:nvGrpSpPr>
        <p:grpSpPr>
          <a:xfrm>
            <a:off x="0" y="0"/>
            <a:ext cx="931932" cy="6858000"/>
            <a:chOff x="0" y="0"/>
            <a:chExt cx="368171" cy="2709333"/>
          </a:xfrm>
        </p:grpSpPr>
        <p:sp>
          <p:nvSpPr>
            <p:cNvPr id="14" name="Freeform 14"/>
            <p:cNvSpPr/>
            <p:nvPr/>
          </p:nvSpPr>
          <p:spPr>
            <a:xfrm>
              <a:off x="0" y="0"/>
              <a:ext cx="368171" cy="2709333"/>
            </a:xfrm>
            <a:custGeom>
              <a:avLst/>
              <a:gdLst/>
              <a:ahLst/>
              <a:cxnLst/>
              <a:rect l="l" t="t" r="r" b="b"/>
              <a:pathLst>
                <a:path w="368171" h="2709333">
                  <a:moveTo>
                    <a:pt x="0" y="0"/>
                  </a:moveTo>
                  <a:lnTo>
                    <a:pt x="368171" y="0"/>
                  </a:lnTo>
                  <a:lnTo>
                    <a:pt x="368171" y="2709333"/>
                  </a:lnTo>
                  <a:lnTo>
                    <a:pt x="0" y="2709333"/>
                  </a:lnTo>
                  <a:close/>
                </a:path>
              </a:pathLst>
            </a:custGeom>
            <a:solidFill>
              <a:srgbClr val="E13A3E">
                <a:alpha val="83922"/>
              </a:srgbClr>
            </a:solidFill>
          </p:spPr>
          <p:txBody>
            <a:bodyPr/>
            <a:lstStyle/>
            <a:p>
              <a:endParaRPr lang="en-US" sz="1200"/>
            </a:p>
          </p:txBody>
        </p:sp>
        <p:sp>
          <p:nvSpPr>
            <p:cNvPr id="15" name="TextBox 15"/>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24" name="Freeform 9">
            <a:extLst>
              <a:ext uri="{FF2B5EF4-FFF2-40B4-BE49-F238E27FC236}">
                <a16:creationId xmlns:a16="http://schemas.microsoft.com/office/drawing/2014/main" id="{489F2B94-CF30-E2D0-414C-92A708D41002}"/>
              </a:ext>
            </a:extLst>
          </p:cNvPr>
          <p:cNvSpPr/>
          <p:nvPr/>
        </p:nvSpPr>
        <p:spPr>
          <a:xfrm rot="5400000">
            <a:off x="5416467" y="-4483149"/>
            <a:ext cx="2299529" cy="11251537"/>
          </a:xfrm>
          <a:custGeom>
            <a:avLst/>
            <a:gdLst/>
            <a:ahLst/>
            <a:cxnLst/>
            <a:rect l="l" t="t" r="r" b="b"/>
            <a:pathLst>
              <a:path w="6865749" h="15152143">
                <a:moveTo>
                  <a:pt x="0" y="0"/>
                </a:moveTo>
                <a:lnTo>
                  <a:pt x="6865749" y="0"/>
                </a:lnTo>
                <a:lnTo>
                  <a:pt x="6865749" y="15152143"/>
                </a:lnTo>
                <a:lnTo>
                  <a:pt x="0" y="15152143"/>
                </a:lnTo>
                <a:lnTo>
                  <a:pt x="0" y="0"/>
                </a:lnTo>
                <a:close/>
              </a:path>
            </a:pathLst>
          </a:custGeom>
          <a:blipFill>
            <a:blip r:embed="rId2">
              <a:alphaModFix amt="8999"/>
            </a:blip>
            <a:stretch>
              <a:fillRect l="-225597" t="-328" r="-257497" b="-12952"/>
            </a:stretch>
          </a:blipFill>
        </p:spPr>
        <p:txBody>
          <a:bodyPr/>
          <a:lstStyle/>
          <a:p>
            <a:endParaRPr lang="en-US" sz="1200"/>
          </a:p>
        </p:txBody>
      </p:sp>
      <p:grpSp>
        <p:nvGrpSpPr>
          <p:cNvPr id="25" name="Group 17">
            <a:extLst>
              <a:ext uri="{FF2B5EF4-FFF2-40B4-BE49-F238E27FC236}">
                <a16:creationId xmlns:a16="http://schemas.microsoft.com/office/drawing/2014/main" id="{666940B2-5298-B50C-9CC4-4A01F36BCFF0}"/>
              </a:ext>
            </a:extLst>
          </p:cNvPr>
          <p:cNvGrpSpPr/>
          <p:nvPr/>
        </p:nvGrpSpPr>
        <p:grpSpPr>
          <a:xfrm>
            <a:off x="931932" y="0"/>
            <a:ext cx="11251537" cy="2420081"/>
            <a:chOff x="0" y="0"/>
            <a:chExt cx="2285768" cy="856510"/>
          </a:xfrm>
        </p:grpSpPr>
        <p:sp>
          <p:nvSpPr>
            <p:cNvPr id="26" name="Freeform 18">
              <a:extLst>
                <a:ext uri="{FF2B5EF4-FFF2-40B4-BE49-F238E27FC236}">
                  <a16:creationId xmlns:a16="http://schemas.microsoft.com/office/drawing/2014/main" id="{CD4F85DE-2BB9-1523-A23A-E60329C0D1F4}"/>
                </a:ext>
              </a:extLst>
            </p:cNvPr>
            <p:cNvSpPr/>
            <p:nvPr/>
          </p:nvSpPr>
          <p:spPr>
            <a:xfrm>
              <a:off x="0" y="0"/>
              <a:ext cx="2285768" cy="856510"/>
            </a:xfrm>
            <a:custGeom>
              <a:avLst/>
              <a:gdLst/>
              <a:ahLst/>
              <a:cxnLst/>
              <a:rect l="l" t="t" r="r" b="b"/>
              <a:pathLst>
                <a:path w="2285768" h="856510">
                  <a:moveTo>
                    <a:pt x="0" y="0"/>
                  </a:moveTo>
                  <a:lnTo>
                    <a:pt x="2285768" y="0"/>
                  </a:lnTo>
                  <a:lnTo>
                    <a:pt x="2285768" y="856510"/>
                  </a:lnTo>
                  <a:lnTo>
                    <a:pt x="0" y="856510"/>
                  </a:lnTo>
                  <a:close/>
                </a:path>
              </a:pathLst>
            </a:custGeom>
            <a:solidFill>
              <a:srgbClr val="FFFFFF">
                <a:alpha val="43922"/>
              </a:srgbClr>
            </a:solidFill>
          </p:spPr>
          <p:txBody>
            <a:bodyPr/>
            <a:lstStyle/>
            <a:p>
              <a:endParaRPr lang="en-US" sz="1200"/>
            </a:p>
          </p:txBody>
        </p:sp>
        <p:sp>
          <p:nvSpPr>
            <p:cNvPr id="27" name="TextBox 19">
              <a:extLst>
                <a:ext uri="{FF2B5EF4-FFF2-40B4-BE49-F238E27FC236}">
                  <a16:creationId xmlns:a16="http://schemas.microsoft.com/office/drawing/2014/main" id="{160F335E-14A9-8A24-3396-F396DFC38609}"/>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20" name="Title 1">
            <a:extLst>
              <a:ext uri="{FF2B5EF4-FFF2-40B4-BE49-F238E27FC236}">
                <a16:creationId xmlns:a16="http://schemas.microsoft.com/office/drawing/2014/main" id="{917FAF77-33B5-74CD-66CD-668A047B9887}"/>
              </a:ext>
            </a:extLst>
          </p:cNvPr>
          <p:cNvSpPr txBox="1">
            <a:spLocks/>
          </p:cNvSpPr>
          <p:nvPr/>
        </p:nvSpPr>
        <p:spPr>
          <a:xfrm>
            <a:off x="1207250" y="885763"/>
            <a:ext cx="6060707" cy="648555"/>
          </a:xfrm>
          <a:prstGeom prst="rect">
            <a:avLst/>
          </a:prstGeom>
        </p:spPr>
        <p:txBody>
          <a:bodyPr vert="horz" lIns="60960" tIns="30480" rIns="60960" bIns="3048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b="1" dirty="0">
                <a:latin typeface="Arial" panose="020B0604020202020204" pitchFamily="34" charset="0"/>
                <a:cs typeface="Arial" panose="020B0604020202020204" pitchFamily="34" charset="0"/>
              </a:rPr>
              <a:t>Formulary</a:t>
            </a:r>
          </a:p>
        </p:txBody>
      </p:sp>
      <p:sp>
        <p:nvSpPr>
          <p:cNvPr id="8" name="Rectangle 7">
            <a:extLst>
              <a:ext uri="{FF2B5EF4-FFF2-40B4-BE49-F238E27FC236}">
                <a16:creationId xmlns:a16="http://schemas.microsoft.com/office/drawing/2014/main" id="{EB60E3B9-D041-0F51-F410-14542C3F61AC}"/>
              </a:ext>
            </a:extLst>
          </p:cNvPr>
          <p:cNvSpPr/>
          <p:nvPr/>
        </p:nvSpPr>
        <p:spPr>
          <a:xfrm>
            <a:off x="1208031" y="2548532"/>
            <a:ext cx="4744100" cy="1077026"/>
          </a:xfrm>
          <a:prstGeom prst="rect">
            <a:avLst/>
          </a:prstGeom>
        </p:spPr>
        <p:txBody>
          <a:bodyPr wrap="square">
            <a:spAutoFit/>
          </a:bodyPr>
          <a:lstStyle/>
          <a:p>
            <a:r>
              <a:rPr lang="en-US" sz="2133" b="1" kern="1400" dirty="0">
                <a:latin typeface="Arial" panose="020B0604020202020204" pitchFamily="34" charset="0"/>
                <a:cs typeface="Arial" panose="020B0604020202020204" pitchFamily="34" charset="0"/>
              </a:rPr>
              <a:t>You and your health care providers can learn more about covered options at </a:t>
            </a:r>
            <a:r>
              <a:rPr lang="en-US" sz="2133" b="1" kern="1400" dirty="0">
                <a:latin typeface="Arial" panose="020B0604020202020204" pitchFamily="34" charset="0"/>
                <a:cs typeface="Arial" panose="020B0604020202020204" pitchFamily="34" charset="0"/>
                <a:hlinkClick r:id="rId3"/>
              </a:rPr>
              <a:t>caremark.com</a:t>
            </a:r>
            <a:r>
              <a:rPr lang="en-US" sz="2133" b="1" kern="1400" dirty="0">
                <a:latin typeface="Arial" panose="020B0604020202020204" pitchFamily="34" charset="0"/>
                <a:cs typeface="Arial" panose="020B0604020202020204" pitchFamily="34" charset="0"/>
              </a:rPr>
              <a:t>. </a:t>
            </a:r>
          </a:p>
        </p:txBody>
      </p:sp>
      <p:sp>
        <p:nvSpPr>
          <p:cNvPr id="9" name="Rectangle 8">
            <a:extLst>
              <a:ext uri="{FF2B5EF4-FFF2-40B4-BE49-F238E27FC236}">
                <a16:creationId xmlns:a16="http://schemas.microsoft.com/office/drawing/2014/main" id="{E2BB11E1-AEC8-D658-AAE3-1A8A4E0ABF47}"/>
              </a:ext>
            </a:extLst>
          </p:cNvPr>
          <p:cNvSpPr/>
          <p:nvPr/>
        </p:nvSpPr>
        <p:spPr>
          <a:xfrm>
            <a:off x="1218538" y="3987800"/>
            <a:ext cx="9902645" cy="2390911"/>
          </a:xfrm>
          <a:prstGeom prst="rect">
            <a:avLst/>
          </a:prstGeom>
        </p:spPr>
        <p:txBody>
          <a:bodyPr wrap="square">
            <a:spAutoFit/>
          </a:bodyPr>
          <a:lstStyle/>
          <a:p>
            <a:r>
              <a:rPr lang="en-US" sz="1867" b="1" kern="1400" dirty="0">
                <a:latin typeface="Arial" panose="020B0604020202020204" pitchFamily="34" charset="0"/>
                <a:cs typeface="Arial" panose="020B0604020202020204" pitchFamily="34" charset="0"/>
              </a:rPr>
              <a:t>The formulary list is also available online: </a:t>
            </a:r>
            <a:r>
              <a:rPr lang="en-US" sz="1867" b="1" kern="1400" dirty="0">
                <a:latin typeface="Arial" panose="020B0604020202020204" pitchFamily="34" charset="0"/>
                <a:cs typeface="Arial" panose="020B0604020202020204" pitchFamily="34" charset="0"/>
                <a:hlinkClick r:id="rId4"/>
              </a:rPr>
              <a:t>https://info.caremark.com/dig/acdruglist</a:t>
            </a:r>
            <a:r>
              <a:rPr lang="en-US" sz="1867" b="1" kern="1400" dirty="0">
                <a:latin typeface="Arial" panose="020B0604020202020204" pitchFamily="34" charset="0"/>
                <a:cs typeface="Arial" panose="020B0604020202020204" pitchFamily="34" charset="0"/>
              </a:rPr>
              <a:t>.  </a:t>
            </a:r>
            <a:r>
              <a:rPr lang="en-US" sz="1867" kern="1400" dirty="0">
                <a:latin typeface="Arial" panose="020B0604020202020204" pitchFamily="34" charset="0"/>
                <a:cs typeface="Arial" panose="020B0604020202020204" pitchFamily="34" charset="0"/>
              </a:rPr>
              <a:t>Use the “</a:t>
            </a:r>
            <a:r>
              <a:rPr lang="en-US" sz="1867" b="1" kern="1400" dirty="0">
                <a:latin typeface="Arial" panose="020B0604020202020204" pitchFamily="34" charset="0"/>
                <a:cs typeface="Arial" panose="020B0604020202020204" pitchFamily="34" charset="0"/>
              </a:rPr>
              <a:t>View your formulary</a:t>
            </a:r>
            <a:r>
              <a:rPr lang="en-US" sz="1867" kern="1400" dirty="0">
                <a:latin typeface="Arial" panose="020B0604020202020204" pitchFamily="34" charset="0"/>
                <a:cs typeface="Arial" panose="020B0604020202020204" pitchFamily="34" charset="0"/>
              </a:rPr>
              <a:t>” section in the middle of the page. Click the links labeled view your plan’s current/future formulary. </a:t>
            </a:r>
            <a:endParaRPr lang="en-US" sz="1867" kern="1400" dirty="0">
              <a:solidFill>
                <a:srgbClr val="E73C3E"/>
              </a:solidFill>
              <a:latin typeface="Arial" panose="020B0604020202020204" pitchFamily="34" charset="0"/>
              <a:cs typeface="Arial" panose="020B0604020202020204" pitchFamily="34" charset="0"/>
            </a:endParaRPr>
          </a:p>
          <a:p>
            <a:pPr marL="457200" indent="-171450">
              <a:buFont typeface="Arial" panose="020B0604020202020204" pitchFamily="34" charset="0"/>
              <a:buChar char="•"/>
            </a:pPr>
            <a:r>
              <a:rPr lang="en-US" sz="1867" i="1" kern="1400" dirty="0">
                <a:latin typeface="Arial" panose="020B0604020202020204" pitchFamily="34" charset="0"/>
                <a:cs typeface="Arial" panose="020B0604020202020204" pitchFamily="34" charset="0"/>
              </a:rPr>
              <a:t>Generic medications appear in lower case italics (</a:t>
            </a:r>
            <a:r>
              <a:rPr lang="en-US" sz="1867" kern="1400" dirty="0">
                <a:latin typeface="Arial" panose="020B0604020202020204" pitchFamily="34" charset="0"/>
                <a:cs typeface="Arial" panose="020B0604020202020204" pitchFamily="34" charset="0"/>
              </a:rPr>
              <a:t>tier 1)</a:t>
            </a:r>
          </a:p>
          <a:p>
            <a:pPr marL="495325" lvl="1" indent="-190510">
              <a:buFont typeface="Arial" panose="020B0604020202020204" pitchFamily="34" charset="0"/>
              <a:buChar char="•"/>
            </a:pPr>
            <a:r>
              <a:rPr lang="en-US" sz="1867" kern="1400" dirty="0">
                <a:latin typeface="Arial" panose="020B0604020202020204" pitchFamily="34" charset="0"/>
                <a:cs typeface="Arial" panose="020B0604020202020204" pitchFamily="34" charset="0"/>
              </a:rPr>
              <a:t>Preferred BRAND medications appear in all caps (tier 2)</a:t>
            </a:r>
          </a:p>
          <a:p>
            <a:pPr marL="495325" lvl="1" indent="-190510">
              <a:buFont typeface="Arial" panose="020B0604020202020204" pitchFamily="34" charset="0"/>
              <a:buChar char="•"/>
            </a:pPr>
            <a:r>
              <a:rPr lang="en-US" sz="1867" kern="1400" dirty="0">
                <a:latin typeface="Arial" panose="020B0604020202020204" pitchFamily="34" charset="0"/>
                <a:cs typeface="Arial" panose="020B0604020202020204" pitchFamily="34" charset="0"/>
              </a:rPr>
              <a:t>Non-preferred BRAND medications will not appear on the list (tier 3)</a:t>
            </a:r>
          </a:p>
          <a:p>
            <a:pPr marL="495325" lvl="1" indent="-190510">
              <a:buFont typeface="Arial" panose="020B0604020202020204" pitchFamily="34" charset="0"/>
              <a:buChar char="•"/>
            </a:pPr>
            <a:r>
              <a:rPr lang="en-US" sz="1867" kern="1400" dirty="0">
                <a:latin typeface="Arial" panose="020B0604020202020204" pitchFamily="34" charset="0"/>
                <a:cs typeface="Arial" panose="020B0604020202020204" pitchFamily="34" charset="0"/>
              </a:rPr>
              <a:t>List of select excluded products begins on page 7</a:t>
            </a:r>
            <a:endParaRPr lang="en-US" sz="1867" b="1" kern="1400" dirty="0">
              <a:solidFill>
                <a:srgbClr val="E73C3E"/>
              </a:solidFill>
              <a:latin typeface="Arial" panose="020B0604020202020204" pitchFamily="34" charset="0"/>
              <a:cs typeface="Arial" panose="020B0604020202020204" pitchFamily="34" charset="0"/>
            </a:endParaRPr>
          </a:p>
          <a:p>
            <a:endParaRPr lang="en-US" sz="1867" kern="1400" dirty="0">
              <a:latin typeface="Arial" panose="020B0604020202020204" pitchFamily="34" charset="0"/>
              <a:cs typeface="Arial" panose="020B0604020202020204" pitchFamily="34" charset="0"/>
            </a:endParaRPr>
          </a:p>
        </p:txBody>
      </p:sp>
      <p:pic>
        <p:nvPicPr>
          <p:cNvPr id="19" name="Picture 18">
            <a:extLst>
              <a:ext uri="{FF2B5EF4-FFF2-40B4-BE49-F238E27FC236}">
                <a16:creationId xmlns:a16="http://schemas.microsoft.com/office/drawing/2014/main" id="{DF3E0F0C-9177-E9BC-2D1D-09DB73C8B982}"/>
              </a:ext>
            </a:extLst>
          </p:cNvPr>
          <p:cNvPicPr>
            <a:picLocks noChangeAspect="1"/>
          </p:cNvPicPr>
          <p:nvPr/>
        </p:nvPicPr>
        <p:blipFill>
          <a:blip r:embed="rId5"/>
          <a:stretch>
            <a:fillRect/>
          </a:stretch>
        </p:blipFill>
        <p:spPr>
          <a:xfrm>
            <a:off x="6566232" y="852626"/>
            <a:ext cx="5122234" cy="2524276"/>
          </a:xfrm>
          <a:prstGeom prst="rect">
            <a:avLst/>
          </a:prstGeom>
        </p:spPr>
      </p:pic>
      <p:sp>
        <p:nvSpPr>
          <p:cNvPr id="28" name="Freeform 20">
            <a:extLst>
              <a:ext uri="{FF2B5EF4-FFF2-40B4-BE49-F238E27FC236}">
                <a16:creationId xmlns:a16="http://schemas.microsoft.com/office/drawing/2014/main" id="{78C2D4F8-FEC2-9A92-C1E5-3B671B0C2C28}"/>
              </a:ext>
            </a:extLst>
          </p:cNvPr>
          <p:cNvSpPr/>
          <p:nvPr/>
        </p:nvSpPr>
        <p:spPr>
          <a:xfrm rot="-5400000">
            <a:off x="-2861433" y="3064635"/>
            <a:ext cx="6858000" cy="728731"/>
          </a:xfrm>
          <a:custGeom>
            <a:avLst/>
            <a:gdLst/>
            <a:ahLst/>
            <a:cxnLst/>
            <a:rect l="l" t="t" r="r" b="b"/>
            <a:pathLst>
              <a:path w="10287000" h="967525">
                <a:moveTo>
                  <a:pt x="0" y="0"/>
                </a:moveTo>
                <a:lnTo>
                  <a:pt x="10287000" y="0"/>
                </a:lnTo>
                <a:lnTo>
                  <a:pt x="10287000" y="967526"/>
                </a:lnTo>
                <a:lnTo>
                  <a:pt x="0" y="967526"/>
                </a:lnTo>
                <a:lnTo>
                  <a:pt x="0" y="0"/>
                </a:lnTo>
                <a:close/>
              </a:path>
            </a:pathLst>
          </a:custGeom>
          <a:blipFill>
            <a:blip r:embed="rId6"/>
            <a:stretch>
              <a:fillRect l="-4107" t="-8658" r="-4107" b="-138715"/>
            </a:stretch>
          </a:blipFill>
        </p:spPr>
        <p:txBody>
          <a:bodyPr/>
          <a:lstStyle/>
          <a:p>
            <a:endParaRPr lang="en-US" sz="1200"/>
          </a:p>
        </p:txBody>
      </p:sp>
      <p:sp>
        <p:nvSpPr>
          <p:cNvPr id="2" name="Slide Number Placeholder 1">
            <a:extLst>
              <a:ext uri="{FF2B5EF4-FFF2-40B4-BE49-F238E27FC236}">
                <a16:creationId xmlns:a16="http://schemas.microsoft.com/office/drawing/2014/main" id="{3CA0E01E-7B52-7CD8-679B-45BBD3366EB4}"/>
              </a:ext>
            </a:extLst>
          </p:cNvPr>
          <p:cNvSpPr>
            <a:spLocks noGrp="1"/>
          </p:cNvSpPr>
          <p:nvPr>
            <p:ph type="sldNum" sz="quarter" idx="12"/>
          </p:nvPr>
        </p:nvSpPr>
        <p:spPr>
          <a:xfrm>
            <a:off x="9448800" y="6492875"/>
            <a:ext cx="2743200" cy="365125"/>
          </a:xfrm>
        </p:spPr>
        <p:txBody>
          <a:bodyPr/>
          <a:lstStyle/>
          <a:p>
            <a:fld id="{DE448F87-BA2F-4F3F-82DC-D56C081C3456}" type="slidenum">
              <a:rPr lang="en-US" smtClean="0"/>
              <a:t>6</a:t>
            </a:fld>
            <a:endParaRPr lang="en-US" dirty="0"/>
          </a:p>
        </p:txBody>
      </p:sp>
    </p:spTree>
    <p:extLst>
      <p:ext uri="{BB962C8B-B14F-4D97-AF65-F5344CB8AC3E}">
        <p14:creationId xmlns:p14="http://schemas.microsoft.com/office/powerpoint/2010/main" val="1193949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192000" cy="388976"/>
            <a:chOff x="0" y="0"/>
            <a:chExt cx="5104213" cy="2531038"/>
          </a:xfrm>
        </p:grpSpPr>
        <p:sp>
          <p:nvSpPr>
            <p:cNvPr id="3" name="Freeform 3"/>
            <p:cNvSpPr/>
            <p:nvPr/>
          </p:nvSpPr>
          <p:spPr>
            <a:xfrm>
              <a:off x="0" y="0"/>
              <a:ext cx="5104213" cy="2531038"/>
            </a:xfrm>
            <a:custGeom>
              <a:avLst/>
              <a:gdLst/>
              <a:ahLst/>
              <a:cxnLst/>
              <a:rect l="l" t="t" r="r" b="b"/>
              <a:pathLst>
                <a:path w="5104213" h="2531038">
                  <a:moveTo>
                    <a:pt x="0" y="0"/>
                  </a:moveTo>
                  <a:lnTo>
                    <a:pt x="5104213" y="0"/>
                  </a:lnTo>
                  <a:lnTo>
                    <a:pt x="5104213" y="2531038"/>
                  </a:lnTo>
                  <a:lnTo>
                    <a:pt x="0" y="2531038"/>
                  </a:lnTo>
                  <a:close/>
                </a:path>
              </a:pathLst>
            </a:custGeom>
            <a:solidFill>
              <a:srgbClr val="000000">
                <a:alpha val="6667"/>
              </a:srgbClr>
            </a:solidFill>
          </p:spPr>
          <p:txBody>
            <a:bodyPr/>
            <a:lstStyle/>
            <a:p>
              <a:endParaRPr lang="en-US" sz="1200"/>
            </a:p>
          </p:txBody>
        </p:sp>
        <p:sp>
          <p:nvSpPr>
            <p:cNvPr id="4" name="TextBox 4"/>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5" name="Freeform 5"/>
          <p:cNvSpPr/>
          <p:nvPr/>
        </p:nvSpPr>
        <p:spPr>
          <a:xfrm rot="-10800000" flipH="1" flipV="1">
            <a:off x="0" y="1"/>
            <a:ext cx="12192000" cy="365183"/>
          </a:xfrm>
          <a:custGeom>
            <a:avLst/>
            <a:gdLst/>
            <a:ahLst/>
            <a:cxnLst/>
            <a:rect l="l" t="t" r="r" b="b"/>
            <a:pathLst>
              <a:path w="18288000" h="547775">
                <a:moveTo>
                  <a:pt x="18288000" y="547775"/>
                </a:moveTo>
                <a:lnTo>
                  <a:pt x="0" y="547775"/>
                </a:lnTo>
                <a:lnTo>
                  <a:pt x="0" y="0"/>
                </a:lnTo>
                <a:lnTo>
                  <a:pt x="18288000" y="0"/>
                </a:lnTo>
                <a:lnTo>
                  <a:pt x="18288000" y="547775"/>
                </a:lnTo>
                <a:close/>
              </a:path>
            </a:pathLst>
          </a:custGeom>
          <a:blipFill>
            <a:blip r:embed="rId2"/>
            <a:stretch>
              <a:fillRect l="-492511" t="-2848600" r="-494485"/>
            </a:stretch>
          </a:blipFill>
        </p:spPr>
        <p:txBody>
          <a:bodyPr/>
          <a:lstStyle/>
          <a:p>
            <a:endParaRPr lang="en-US" sz="1200"/>
          </a:p>
        </p:txBody>
      </p:sp>
      <p:grpSp>
        <p:nvGrpSpPr>
          <p:cNvPr id="6" name="Group 6"/>
          <p:cNvGrpSpPr/>
          <p:nvPr/>
        </p:nvGrpSpPr>
        <p:grpSpPr>
          <a:xfrm rot="-5400000">
            <a:off x="5630034" y="296034"/>
            <a:ext cx="931932" cy="12192000"/>
            <a:chOff x="0" y="0"/>
            <a:chExt cx="368171" cy="4816593"/>
          </a:xfrm>
        </p:grpSpPr>
        <p:sp>
          <p:nvSpPr>
            <p:cNvPr id="7" name="Freeform 7"/>
            <p:cNvSpPr/>
            <p:nvPr/>
          </p:nvSpPr>
          <p:spPr>
            <a:xfrm>
              <a:off x="0" y="0"/>
              <a:ext cx="368171" cy="4816592"/>
            </a:xfrm>
            <a:custGeom>
              <a:avLst/>
              <a:gdLst/>
              <a:ahLst/>
              <a:cxnLst/>
              <a:rect l="l" t="t" r="r" b="b"/>
              <a:pathLst>
                <a:path w="368171" h="4816592">
                  <a:moveTo>
                    <a:pt x="0" y="0"/>
                  </a:moveTo>
                  <a:lnTo>
                    <a:pt x="368171" y="0"/>
                  </a:lnTo>
                  <a:lnTo>
                    <a:pt x="368171" y="4816592"/>
                  </a:lnTo>
                  <a:lnTo>
                    <a:pt x="0" y="4816592"/>
                  </a:lnTo>
                  <a:close/>
                </a:path>
              </a:pathLst>
            </a:custGeom>
            <a:solidFill>
              <a:srgbClr val="E13A3E">
                <a:alpha val="83922"/>
              </a:srgbClr>
            </a:solidFill>
          </p:spPr>
          <p:txBody>
            <a:bodyPr/>
            <a:lstStyle/>
            <a:p>
              <a:endParaRPr lang="en-US" sz="1200"/>
            </a:p>
          </p:txBody>
        </p:sp>
        <p:sp>
          <p:nvSpPr>
            <p:cNvPr id="8" name="TextBox 8"/>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9" name="Group 9"/>
          <p:cNvGrpSpPr/>
          <p:nvPr/>
        </p:nvGrpSpPr>
        <p:grpSpPr>
          <a:xfrm rot="-5400000">
            <a:off x="5827189" y="493189"/>
            <a:ext cx="537623" cy="12192000"/>
            <a:chOff x="0" y="0"/>
            <a:chExt cx="212394" cy="4816593"/>
          </a:xfrm>
        </p:grpSpPr>
        <p:sp>
          <p:nvSpPr>
            <p:cNvPr id="10" name="Freeform 10"/>
            <p:cNvSpPr/>
            <p:nvPr/>
          </p:nvSpPr>
          <p:spPr>
            <a:xfrm>
              <a:off x="0" y="0"/>
              <a:ext cx="212394" cy="4816592"/>
            </a:xfrm>
            <a:custGeom>
              <a:avLst/>
              <a:gdLst/>
              <a:ahLst/>
              <a:cxnLst/>
              <a:rect l="l" t="t" r="r" b="b"/>
              <a:pathLst>
                <a:path w="212394" h="4816592">
                  <a:moveTo>
                    <a:pt x="0" y="0"/>
                  </a:moveTo>
                  <a:lnTo>
                    <a:pt x="212394" y="0"/>
                  </a:lnTo>
                  <a:lnTo>
                    <a:pt x="212394" y="4816592"/>
                  </a:lnTo>
                  <a:lnTo>
                    <a:pt x="0" y="4816592"/>
                  </a:lnTo>
                  <a:close/>
                </a:path>
              </a:pathLst>
            </a:custGeom>
            <a:solidFill>
              <a:srgbClr val="E13A3E"/>
            </a:solidFill>
          </p:spPr>
          <p:txBody>
            <a:bodyPr/>
            <a:lstStyle/>
            <a:p>
              <a:endParaRPr lang="en-US" sz="1200"/>
            </a:p>
          </p:txBody>
        </p:sp>
        <p:sp>
          <p:nvSpPr>
            <p:cNvPr id="11" name="TextBox 11"/>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15" name="Title 1">
            <a:extLst>
              <a:ext uri="{FF2B5EF4-FFF2-40B4-BE49-F238E27FC236}">
                <a16:creationId xmlns:a16="http://schemas.microsoft.com/office/drawing/2014/main" id="{07B67259-BE99-EC1C-6260-4D576A3060FB}"/>
              </a:ext>
            </a:extLst>
          </p:cNvPr>
          <p:cNvSpPr txBox="1">
            <a:spLocks/>
          </p:cNvSpPr>
          <p:nvPr/>
        </p:nvSpPr>
        <p:spPr>
          <a:xfrm>
            <a:off x="582706" y="1078319"/>
            <a:ext cx="8636000" cy="648555"/>
          </a:xfrm>
          <a:prstGeom prst="rect">
            <a:avLst/>
          </a:prstGeom>
        </p:spPr>
        <p:txBody>
          <a:bodyPr vert="horz" lIns="60960" tIns="30480" rIns="60960" bIns="3048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b="1" dirty="0">
                <a:latin typeface="Arial" panose="020B0604020202020204" pitchFamily="34" charset="0"/>
                <a:cs typeface="Arial" panose="020B0604020202020204" pitchFamily="34" charset="0"/>
              </a:rPr>
              <a:t>Prior Authorizations and Appeals</a:t>
            </a:r>
          </a:p>
          <a:p>
            <a:pPr algn="l"/>
            <a:r>
              <a:rPr lang="en-US" sz="3200" b="1" dirty="0">
                <a:latin typeface="Arial" panose="020B0604020202020204" pitchFamily="34" charset="0"/>
                <a:cs typeface="Arial" panose="020B0604020202020204" pitchFamily="34" charset="0"/>
              </a:rPr>
              <a:t>Contact Information</a:t>
            </a:r>
          </a:p>
        </p:txBody>
      </p:sp>
      <p:sp>
        <p:nvSpPr>
          <p:cNvPr id="22" name="Rectangle: Rounded Corners 21">
            <a:extLst>
              <a:ext uri="{FF2B5EF4-FFF2-40B4-BE49-F238E27FC236}">
                <a16:creationId xmlns:a16="http://schemas.microsoft.com/office/drawing/2014/main" id="{7CAB7C17-9794-4CC2-FC4C-AA20BED4F0AE}"/>
              </a:ext>
            </a:extLst>
          </p:cNvPr>
          <p:cNvSpPr/>
          <p:nvPr/>
        </p:nvSpPr>
        <p:spPr>
          <a:xfrm>
            <a:off x="968424" y="2463800"/>
            <a:ext cx="4873576" cy="3198204"/>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3" name="Rectangle: Rounded Corners 22">
            <a:extLst>
              <a:ext uri="{FF2B5EF4-FFF2-40B4-BE49-F238E27FC236}">
                <a16:creationId xmlns:a16="http://schemas.microsoft.com/office/drawing/2014/main" id="{6C600BB0-D224-726E-FB9A-F8201FC35028}"/>
              </a:ext>
            </a:extLst>
          </p:cNvPr>
          <p:cNvSpPr/>
          <p:nvPr/>
        </p:nvSpPr>
        <p:spPr>
          <a:xfrm>
            <a:off x="6156235" y="2463800"/>
            <a:ext cx="4873576" cy="3198204"/>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4" name="TextBox 23">
            <a:extLst>
              <a:ext uri="{FF2B5EF4-FFF2-40B4-BE49-F238E27FC236}">
                <a16:creationId xmlns:a16="http://schemas.microsoft.com/office/drawing/2014/main" id="{36C8101A-06B2-D8E0-D745-82F0A5D37DE2}"/>
              </a:ext>
            </a:extLst>
          </p:cNvPr>
          <p:cNvSpPr txBox="1"/>
          <p:nvPr/>
        </p:nvSpPr>
        <p:spPr>
          <a:xfrm>
            <a:off x="1259718" y="2465650"/>
            <a:ext cx="4290988" cy="3087512"/>
          </a:xfrm>
          <a:prstGeom prst="rect">
            <a:avLst/>
          </a:prstGeom>
          <a:noFill/>
        </p:spPr>
        <p:txBody>
          <a:bodyPr wrap="square">
            <a:spAutoFit/>
          </a:bodyPr>
          <a:lstStyle/>
          <a:p>
            <a:endParaRPr lang="en-US" sz="1867" b="1" dirty="0">
              <a:latin typeface="Arial" panose="020B0604020202020204" pitchFamily="34" charset="0"/>
              <a:ea typeface="Times New Roman" panose="02020603050405020304" pitchFamily="18" charset="0"/>
              <a:cs typeface="Arial" panose="020B0604020202020204" pitchFamily="34" charset="0"/>
            </a:endParaRPr>
          </a:p>
          <a:p>
            <a:r>
              <a:rPr lang="en-US" sz="1867" b="1" dirty="0">
                <a:latin typeface="Arial" panose="020B0604020202020204" pitchFamily="34" charset="0"/>
                <a:ea typeface="Times New Roman" panose="02020603050405020304" pitchFamily="18" charset="0"/>
                <a:cs typeface="Arial" panose="020B0604020202020204" pitchFamily="34" charset="0"/>
              </a:rPr>
              <a:t>Non-Specialty Medications</a:t>
            </a:r>
          </a:p>
          <a:p>
            <a:endParaRPr lang="en-US" sz="1333" b="1" u="sng" dirty="0">
              <a:latin typeface="Arial" panose="020B0604020202020204" pitchFamily="34" charset="0"/>
              <a:ea typeface="Times New Roman" panose="02020603050405020304" pitchFamily="18" charset="0"/>
              <a:cs typeface="Arial" panose="020B0604020202020204" pitchFamily="34" charset="0"/>
            </a:endParaRPr>
          </a:p>
          <a:p>
            <a:r>
              <a:rPr lang="en-US" sz="1333" dirty="0">
                <a:latin typeface="Arial" panose="020B0604020202020204" pitchFamily="34" charset="0"/>
                <a:ea typeface="Times New Roman" panose="02020603050405020304" pitchFamily="18" charset="0"/>
                <a:cs typeface="Arial" panose="020B0604020202020204" pitchFamily="34" charset="0"/>
              </a:rPr>
              <a:t>Caremark Prior Authorization Department </a:t>
            </a:r>
          </a:p>
          <a:p>
            <a:r>
              <a:rPr lang="en-US" sz="1333" dirty="0">
                <a:latin typeface="Arial" panose="020B0604020202020204" pitchFamily="34" charset="0"/>
                <a:ea typeface="Times New Roman" panose="02020603050405020304" pitchFamily="18" charset="0"/>
                <a:cs typeface="Arial" panose="020B0604020202020204" pitchFamily="34" charset="0"/>
              </a:rPr>
              <a:t>Phone: 1-800-294-5979</a:t>
            </a:r>
          </a:p>
          <a:p>
            <a:r>
              <a:rPr lang="en-US" sz="1333" dirty="0">
                <a:latin typeface="Arial" panose="020B0604020202020204" pitchFamily="34" charset="0"/>
                <a:ea typeface="Times New Roman" panose="02020603050405020304" pitchFamily="18" charset="0"/>
                <a:cs typeface="Arial" panose="020B0604020202020204" pitchFamily="34" charset="0"/>
              </a:rPr>
              <a:t>Fax: 1-888-836-0730</a:t>
            </a:r>
          </a:p>
          <a:p>
            <a:r>
              <a:rPr lang="en-US" sz="1333" dirty="0">
                <a:latin typeface="Arial" panose="020B0604020202020204" pitchFamily="34" charset="0"/>
                <a:ea typeface="Times New Roman" panose="02020603050405020304" pitchFamily="18" charset="0"/>
                <a:cs typeface="Arial" panose="020B0604020202020204" pitchFamily="34" charset="0"/>
              </a:rPr>
              <a:t>  </a:t>
            </a:r>
          </a:p>
          <a:p>
            <a:r>
              <a:rPr lang="en-US" sz="1333" dirty="0">
                <a:latin typeface="Arial" panose="020B0604020202020204" pitchFamily="34" charset="0"/>
                <a:ea typeface="Times New Roman" panose="02020603050405020304" pitchFamily="18" charset="0"/>
                <a:cs typeface="Arial" panose="020B0604020202020204" pitchFamily="34" charset="0"/>
              </a:rPr>
              <a:t>Appeals may be submitted in writing via fax or mail to: </a:t>
            </a:r>
          </a:p>
          <a:p>
            <a:r>
              <a:rPr lang="en-US" sz="1333" dirty="0">
                <a:latin typeface="Arial" panose="020B0604020202020204" pitchFamily="34" charset="0"/>
                <a:ea typeface="Calibri" panose="020F0502020204030204" pitchFamily="34" charset="0"/>
                <a:cs typeface="Arial" panose="020B0604020202020204" pitchFamily="34" charset="0"/>
              </a:rPr>
              <a:t>Prescription Claim Appeals MC 109 CVS Caremark</a:t>
            </a:r>
            <a:endParaRPr lang="en-US" sz="1333" dirty="0">
              <a:latin typeface="Arial" panose="020B0604020202020204" pitchFamily="34" charset="0"/>
              <a:ea typeface="Times New Roman" panose="02020603050405020304" pitchFamily="18" charset="0"/>
              <a:cs typeface="Arial" panose="020B0604020202020204" pitchFamily="34" charset="0"/>
            </a:endParaRPr>
          </a:p>
          <a:p>
            <a:r>
              <a:rPr lang="en-US" sz="1333" dirty="0">
                <a:latin typeface="Arial" panose="020B0604020202020204" pitchFamily="34" charset="0"/>
                <a:ea typeface="Calibri" panose="020F0502020204030204" pitchFamily="34" charset="0"/>
                <a:cs typeface="Arial" panose="020B0604020202020204" pitchFamily="34" charset="0"/>
              </a:rPr>
              <a:t>P.O. Box 52084</a:t>
            </a:r>
            <a:endParaRPr lang="en-US" sz="1333" dirty="0">
              <a:latin typeface="Arial" panose="020B0604020202020204" pitchFamily="34" charset="0"/>
              <a:ea typeface="Times New Roman" panose="02020603050405020304" pitchFamily="18" charset="0"/>
              <a:cs typeface="Arial" panose="020B0604020202020204" pitchFamily="34" charset="0"/>
            </a:endParaRPr>
          </a:p>
          <a:p>
            <a:r>
              <a:rPr lang="en-US" sz="1333" dirty="0">
                <a:latin typeface="Arial" panose="020B0604020202020204" pitchFamily="34" charset="0"/>
                <a:ea typeface="Calibri" panose="020F0502020204030204" pitchFamily="34" charset="0"/>
                <a:cs typeface="Arial" panose="020B0604020202020204" pitchFamily="34" charset="0"/>
              </a:rPr>
              <a:t>Phoenix, AZ 85072</a:t>
            </a:r>
            <a:endParaRPr lang="en-US" sz="1333" dirty="0">
              <a:latin typeface="Arial" panose="020B0604020202020204" pitchFamily="34" charset="0"/>
              <a:ea typeface="Times New Roman" panose="02020603050405020304" pitchFamily="18" charset="0"/>
              <a:cs typeface="Arial" panose="020B0604020202020204" pitchFamily="34" charset="0"/>
            </a:endParaRPr>
          </a:p>
          <a:p>
            <a:r>
              <a:rPr lang="en-US" sz="1333" dirty="0">
                <a:latin typeface="Arial" panose="020B0604020202020204" pitchFamily="34" charset="0"/>
                <a:ea typeface="Calibri" panose="020F0502020204030204" pitchFamily="34" charset="0"/>
                <a:cs typeface="Arial" panose="020B0604020202020204" pitchFamily="34" charset="0"/>
              </a:rPr>
              <a:t>Fax: 1-866-443-1172</a:t>
            </a:r>
            <a:endParaRPr lang="en-US" sz="1333" dirty="0">
              <a:latin typeface="Arial" panose="020B0604020202020204" pitchFamily="34" charset="0"/>
              <a:ea typeface="Times New Roman" panose="02020603050405020304" pitchFamily="18" charset="0"/>
              <a:cs typeface="Arial" panose="020B0604020202020204" pitchFamily="34" charset="0"/>
            </a:endParaRPr>
          </a:p>
          <a:p>
            <a:pPr>
              <a:spcBef>
                <a:spcPts val="3"/>
              </a:spcBef>
            </a:pPr>
            <a:r>
              <a:rPr lang="en-US" sz="1200" dirty="0">
                <a:latin typeface="Arial Narrow" panose="020B0606020202030204" pitchFamily="34" charset="0"/>
                <a:ea typeface="Arial" panose="020B0604020202020204" pitchFamily="34" charset="0"/>
                <a:cs typeface="Times New Roman" panose="02020603050405020304" pitchFamily="18" charset="0"/>
              </a:rPr>
              <a:t> </a:t>
            </a:r>
            <a:endParaRPr lang="en-US" sz="1200" dirty="0">
              <a:latin typeface="Arial Narrow" panose="020B0606020202030204" pitchFamily="34" charset="0"/>
              <a:ea typeface="Times New Roman" panose="02020603050405020304" pitchFamily="18" charset="0"/>
              <a:cs typeface="Times New Roman" panose="02020603050405020304" pitchFamily="18" charset="0"/>
            </a:endParaRPr>
          </a:p>
          <a:p>
            <a:endParaRPr lang="en-US" sz="1200" dirty="0">
              <a:latin typeface="Arial Narrow" panose="020B0606020202030204" pitchFamily="34" charset="0"/>
              <a:ea typeface="Times New Roman" panose="02020603050405020304" pitchFamily="18" charset="0"/>
              <a:cs typeface="Times New Roman" panose="02020603050405020304" pitchFamily="18" charset="0"/>
            </a:endParaRPr>
          </a:p>
        </p:txBody>
      </p:sp>
      <p:sp>
        <p:nvSpPr>
          <p:cNvPr id="25" name="TextBox 24">
            <a:extLst>
              <a:ext uri="{FF2B5EF4-FFF2-40B4-BE49-F238E27FC236}">
                <a16:creationId xmlns:a16="http://schemas.microsoft.com/office/drawing/2014/main" id="{FADC1E70-4992-5EFB-0897-6900E89A8D32}"/>
              </a:ext>
            </a:extLst>
          </p:cNvPr>
          <p:cNvSpPr txBox="1"/>
          <p:nvPr/>
        </p:nvSpPr>
        <p:spPr>
          <a:xfrm>
            <a:off x="6502400" y="2463800"/>
            <a:ext cx="5334000" cy="2800382"/>
          </a:xfrm>
          <a:prstGeom prst="rect">
            <a:avLst/>
          </a:prstGeom>
          <a:noFill/>
        </p:spPr>
        <p:txBody>
          <a:bodyPr wrap="square">
            <a:spAutoFit/>
          </a:bodyPr>
          <a:lstStyle>
            <a:defPPr>
              <a:defRPr lang="en-US"/>
            </a:defPPr>
            <a:lvl1pPr marR="0">
              <a:spcBef>
                <a:spcPts val="0"/>
              </a:spcBef>
              <a:spcAft>
                <a:spcPts val="0"/>
              </a:spcAft>
              <a:defRPr sz="2800" b="1">
                <a:effectLst/>
                <a:latin typeface="Arial" panose="020B0604020202020204" pitchFamily="34" charset="0"/>
                <a:ea typeface="Times New Roman" panose="02020603050405020304" pitchFamily="18" charset="0"/>
                <a:cs typeface="Arial" panose="020B0604020202020204" pitchFamily="34" charset="0"/>
              </a:defRPr>
            </a:lvl1pPr>
          </a:lstStyle>
          <a:p>
            <a:r>
              <a:rPr lang="en-US" sz="1867" dirty="0"/>
              <a:t> </a:t>
            </a:r>
          </a:p>
          <a:p>
            <a:r>
              <a:rPr lang="en-US" sz="1867" dirty="0"/>
              <a:t>Specialty Medications</a:t>
            </a:r>
          </a:p>
          <a:p>
            <a:endParaRPr lang="en-US" sz="1867" dirty="0"/>
          </a:p>
          <a:p>
            <a:r>
              <a:rPr lang="en-US" sz="1333" b="0" dirty="0"/>
              <a:t>National CooperativeRx Prior Authorization Department</a:t>
            </a:r>
          </a:p>
          <a:p>
            <a:r>
              <a:rPr lang="en-US" sz="1333" b="0" dirty="0"/>
              <a:t>Phone: 1-608-416-8702 or 1-877-205-6592</a:t>
            </a:r>
          </a:p>
          <a:p>
            <a:r>
              <a:rPr lang="en-US" sz="1333" b="0" dirty="0"/>
              <a:t>Fax: 1-866-278-8190</a:t>
            </a:r>
          </a:p>
          <a:p>
            <a:r>
              <a:rPr lang="en-US" sz="1333" b="0" dirty="0"/>
              <a:t> </a:t>
            </a:r>
          </a:p>
          <a:p>
            <a:r>
              <a:rPr lang="en-US" sz="1333" b="0" dirty="0"/>
              <a:t>Appeals may be submitted in writing via fax or mail to: </a:t>
            </a:r>
          </a:p>
          <a:p>
            <a:r>
              <a:rPr lang="en-US" sz="1333" b="0" dirty="0"/>
              <a:t>National CooperativeRx Prescription Claim Appeals</a:t>
            </a:r>
          </a:p>
          <a:p>
            <a:r>
              <a:rPr lang="en-US" sz="1333" b="0" dirty="0"/>
              <a:t>2418 Crossroads Drive, Suite 2600</a:t>
            </a:r>
          </a:p>
          <a:p>
            <a:r>
              <a:rPr lang="en-US" sz="1333" b="0" dirty="0"/>
              <a:t>Madison, WI 53718</a:t>
            </a:r>
          </a:p>
          <a:p>
            <a:r>
              <a:rPr lang="en-US" sz="1333" b="0" dirty="0"/>
              <a:t>Fax: 1-866-278-8190</a:t>
            </a:r>
          </a:p>
        </p:txBody>
      </p:sp>
      <p:sp>
        <p:nvSpPr>
          <p:cNvPr id="26" name="Freeform 20">
            <a:extLst>
              <a:ext uri="{FF2B5EF4-FFF2-40B4-BE49-F238E27FC236}">
                <a16:creationId xmlns:a16="http://schemas.microsoft.com/office/drawing/2014/main" id="{4960088B-2F2D-930D-9DDE-8303D6927D27}"/>
              </a:ext>
            </a:extLst>
          </p:cNvPr>
          <p:cNvSpPr/>
          <p:nvPr/>
        </p:nvSpPr>
        <p:spPr>
          <a:xfrm rot="10800000">
            <a:off x="6254" y="5926068"/>
            <a:ext cx="12191997" cy="680010"/>
          </a:xfrm>
          <a:custGeom>
            <a:avLst/>
            <a:gdLst/>
            <a:ahLst/>
            <a:cxnLst/>
            <a:rect l="l" t="t" r="r" b="b"/>
            <a:pathLst>
              <a:path w="10287000" h="967525">
                <a:moveTo>
                  <a:pt x="0" y="0"/>
                </a:moveTo>
                <a:lnTo>
                  <a:pt x="10287000" y="0"/>
                </a:lnTo>
                <a:lnTo>
                  <a:pt x="10287000" y="967526"/>
                </a:lnTo>
                <a:lnTo>
                  <a:pt x="0" y="967526"/>
                </a:lnTo>
                <a:lnTo>
                  <a:pt x="0" y="0"/>
                </a:lnTo>
                <a:close/>
              </a:path>
            </a:pathLst>
          </a:custGeom>
          <a:blipFill>
            <a:blip r:embed="rId3"/>
            <a:stretch>
              <a:fillRect l="-4107" t="-8658" r="-4107" b="-138715"/>
            </a:stretch>
          </a:blipFill>
        </p:spPr>
        <p:txBody>
          <a:bodyPr/>
          <a:lstStyle/>
          <a:p>
            <a:endParaRPr lang="en-US" sz="1200"/>
          </a:p>
        </p:txBody>
      </p:sp>
      <p:sp>
        <p:nvSpPr>
          <p:cNvPr id="12" name="Slide Number Placeholder 11">
            <a:extLst>
              <a:ext uri="{FF2B5EF4-FFF2-40B4-BE49-F238E27FC236}">
                <a16:creationId xmlns:a16="http://schemas.microsoft.com/office/drawing/2014/main" id="{0396A137-12D3-3639-462D-E56DA7D2A97F}"/>
              </a:ext>
            </a:extLst>
          </p:cNvPr>
          <p:cNvSpPr>
            <a:spLocks noGrp="1"/>
          </p:cNvSpPr>
          <p:nvPr>
            <p:ph type="sldNum" sz="quarter" idx="12"/>
          </p:nvPr>
        </p:nvSpPr>
        <p:spPr>
          <a:xfrm>
            <a:off x="9442546" y="6492875"/>
            <a:ext cx="2743200" cy="365125"/>
          </a:xfrm>
        </p:spPr>
        <p:txBody>
          <a:bodyPr/>
          <a:lstStyle/>
          <a:p>
            <a:fld id="{DE448F87-BA2F-4F3F-82DC-D56C081C3456}" type="slidenum">
              <a:rPr lang="en-US" smtClean="0">
                <a:solidFill>
                  <a:schemeClr val="bg1"/>
                </a:solidFill>
              </a:rPr>
              <a:t>7</a:t>
            </a:fld>
            <a:endParaRPr lang="en-US" dirty="0">
              <a:solidFill>
                <a:schemeClr val="bg1"/>
              </a:solidFill>
            </a:endParaRPr>
          </a:p>
        </p:txBody>
      </p:sp>
    </p:spTree>
    <p:extLst>
      <p:ext uri="{BB962C8B-B14F-4D97-AF65-F5344CB8AC3E}">
        <p14:creationId xmlns:p14="http://schemas.microsoft.com/office/powerpoint/2010/main" val="1935749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9">
            <a:extLst>
              <a:ext uri="{FF2B5EF4-FFF2-40B4-BE49-F238E27FC236}">
                <a16:creationId xmlns:a16="http://schemas.microsoft.com/office/drawing/2014/main" id="{97CFF61E-A337-9058-5ABC-13F98AB1B2C1}"/>
              </a:ext>
            </a:extLst>
          </p:cNvPr>
          <p:cNvSpPr/>
          <p:nvPr/>
        </p:nvSpPr>
        <p:spPr>
          <a:xfrm rot="5400000">
            <a:off x="5416467" y="-4483149"/>
            <a:ext cx="2299529" cy="11251537"/>
          </a:xfrm>
          <a:custGeom>
            <a:avLst/>
            <a:gdLst/>
            <a:ahLst/>
            <a:cxnLst/>
            <a:rect l="l" t="t" r="r" b="b"/>
            <a:pathLst>
              <a:path w="6865749" h="15152143">
                <a:moveTo>
                  <a:pt x="0" y="0"/>
                </a:moveTo>
                <a:lnTo>
                  <a:pt x="6865749" y="0"/>
                </a:lnTo>
                <a:lnTo>
                  <a:pt x="6865749" y="15152143"/>
                </a:lnTo>
                <a:lnTo>
                  <a:pt x="0" y="15152143"/>
                </a:lnTo>
                <a:lnTo>
                  <a:pt x="0" y="0"/>
                </a:lnTo>
                <a:close/>
              </a:path>
            </a:pathLst>
          </a:custGeom>
          <a:blipFill>
            <a:blip r:embed="rId2">
              <a:alphaModFix amt="8999"/>
            </a:blip>
            <a:stretch>
              <a:fillRect l="-225597" t="-328" r="-257497" b="-12952"/>
            </a:stretch>
          </a:blipFill>
        </p:spPr>
        <p:txBody>
          <a:bodyPr/>
          <a:lstStyle/>
          <a:p>
            <a:endParaRPr lang="en-US" sz="1200"/>
          </a:p>
        </p:txBody>
      </p:sp>
      <p:grpSp>
        <p:nvGrpSpPr>
          <p:cNvPr id="5" name="Group 5"/>
          <p:cNvGrpSpPr/>
          <p:nvPr/>
        </p:nvGrpSpPr>
        <p:grpSpPr>
          <a:xfrm>
            <a:off x="-215804" y="0"/>
            <a:ext cx="816592" cy="6858000"/>
            <a:chOff x="0" y="0"/>
            <a:chExt cx="322604" cy="2709333"/>
          </a:xfrm>
        </p:grpSpPr>
        <p:sp>
          <p:nvSpPr>
            <p:cNvPr id="6" name="Freeform 6"/>
            <p:cNvSpPr/>
            <p:nvPr/>
          </p:nvSpPr>
          <p:spPr>
            <a:xfrm>
              <a:off x="0" y="0"/>
              <a:ext cx="322604" cy="2709333"/>
            </a:xfrm>
            <a:custGeom>
              <a:avLst/>
              <a:gdLst/>
              <a:ahLst/>
              <a:cxnLst/>
              <a:rect l="l" t="t" r="r" b="b"/>
              <a:pathLst>
                <a:path w="322604" h="2709333">
                  <a:moveTo>
                    <a:pt x="0" y="0"/>
                  </a:moveTo>
                  <a:lnTo>
                    <a:pt x="322604" y="0"/>
                  </a:lnTo>
                  <a:lnTo>
                    <a:pt x="322604" y="2709333"/>
                  </a:lnTo>
                  <a:lnTo>
                    <a:pt x="0" y="2709333"/>
                  </a:lnTo>
                  <a:close/>
                </a:path>
              </a:pathLst>
            </a:custGeom>
            <a:solidFill>
              <a:srgbClr val="E13A3E"/>
            </a:solidFill>
          </p:spPr>
          <p:txBody>
            <a:bodyPr/>
            <a:lstStyle/>
            <a:p>
              <a:endParaRPr lang="en-US" sz="1200"/>
            </a:p>
          </p:txBody>
        </p:sp>
        <p:sp>
          <p:nvSpPr>
            <p:cNvPr id="7" name="TextBox 7"/>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28" name="Group 17">
            <a:extLst>
              <a:ext uri="{FF2B5EF4-FFF2-40B4-BE49-F238E27FC236}">
                <a16:creationId xmlns:a16="http://schemas.microsoft.com/office/drawing/2014/main" id="{3153C592-AFB5-81E1-2160-DC65C2DAF5F4}"/>
              </a:ext>
            </a:extLst>
          </p:cNvPr>
          <p:cNvGrpSpPr/>
          <p:nvPr/>
        </p:nvGrpSpPr>
        <p:grpSpPr>
          <a:xfrm>
            <a:off x="940463" y="-987732"/>
            <a:ext cx="11251537" cy="3404103"/>
            <a:chOff x="-2493" y="-47625"/>
            <a:chExt cx="2285768" cy="1204773"/>
          </a:xfrm>
        </p:grpSpPr>
        <p:sp>
          <p:nvSpPr>
            <p:cNvPr id="29" name="Freeform 18">
              <a:extLst>
                <a:ext uri="{FF2B5EF4-FFF2-40B4-BE49-F238E27FC236}">
                  <a16:creationId xmlns:a16="http://schemas.microsoft.com/office/drawing/2014/main" id="{B296FE23-1B72-E3B4-153C-E0043908A16F}"/>
                </a:ext>
              </a:extLst>
            </p:cNvPr>
            <p:cNvSpPr/>
            <p:nvPr/>
          </p:nvSpPr>
          <p:spPr>
            <a:xfrm>
              <a:off x="-2493" y="300638"/>
              <a:ext cx="2285768" cy="856510"/>
            </a:xfrm>
            <a:custGeom>
              <a:avLst/>
              <a:gdLst/>
              <a:ahLst/>
              <a:cxnLst/>
              <a:rect l="l" t="t" r="r" b="b"/>
              <a:pathLst>
                <a:path w="2285768" h="856510">
                  <a:moveTo>
                    <a:pt x="0" y="0"/>
                  </a:moveTo>
                  <a:lnTo>
                    <a:pt x="2285768" y="0"/>
                  </a:lnTo>
                  <a:lnTo>
                    <a:pt x="2285768" y="856510"/>
                  </a:lnTo>
                  <a:lnTo>
                    <a:pt x="0" y="856510"/>
                  </a:lnTo>
                  <a:close/>
                </a:path>
              </a:pathLst>
            </a:custGeom>
            <a:solidFill>
              <a:srgbClr val="FFFFFF">
                <a:alpha val="43922"/>
              </a:srgbClr>
            </a:solidFill>
          </p:spPr>
          <p:txBody>
            <a:bodyPr/>
            <a:lstStyle/>
            <a:p>
              <a:endParaRPr lang="en-US" sz="1200"/>
            </a:p>
          </p:txBody>
        </p:sp>
        <p:sp>
          <p:nvSpPr>
            <p:cNvPr id="30" name="TextBox 19">
              <a:extLst>
                <a:ext uri="{FF2B5EF4-FFF2-40B4-BE49-F238E27FC236}">
                  <a16:creationId xmlns:a16="http://schemas.microsoft.com/office/drawing/2014/main" id="{9C3E8F5B-B55E-CA32-BCAD-064CF91CC21C}"/>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13" name="Group 13"/>
          <p:cNvGrpSpPr/>
          <p:nvPr/>
        </p:nvGrpSpPr>
        <p:grpSpPr>
          <a:xfrm>
            <a:off x="0" y="0"/>
            <a:ext cx="931932" cy="6858000"/>
            <a:chOff x="0" y="0"/>
            <a:chExt cx="368171" cy="2709333"/>
          </a:xfrm>
        </p:grpSpPr>
        <p:sp>
          <p:nvSpPr>
            <p:cNvPr id="14" name="Freeform 14"/>
            <p:cNvSpPr/>
            <p:nvPr/>
          </p:nvSpPr>
          <p:spPr>
            <a:xfrm>
              <a:off x="0" y="0"/>
              <a:ext cx="368171" cy="2709333"/>
            </a:xfrm>
            <a:custGeom>
              <a:avLst/>
              <a:gdLst/>
              <a:ahLst/>
              <a:cxnLst/>
              <a:rect l="l" t="t" r="r" b="b"/>
              <a:pathLst>
                <a:path w="368171" h="2709333">
                  <a:moveTo>
                    <a:pt x="0" y="0"/>
                  </a:moveTo>
                  <a:lnTo>
                    <a:pt x="368171" y="0"/>
                  </a:lnTo>
                  <a:lnTo>
                    <a:pt x="368171" y="2709333"/>
                  </a:lnTo>
                  <a:lnTo>
                    <a:pt x="0" y="2709333"/>
                  </a:lnTo>
                  <a:close/>
                </a:path>
              </a:pathLst>
            </a:custGeom>
            <a:solidFill>
              <a:srgbClr val="E13A3E">
                <a:alpha val="83922"/>
              </a:srgbClr>
            </a:solidFill>
          </p:spPr>
          <p:txBody>
            <a:bodyPr/>
            <a:lstStyle/>
            <a:p>
              <a:endParaRPr lang="en-US" sz="1200"/>
            </a:p>
          </p:txBody>
        </p:sp>
        <p:sp>
          <p:nvSpPr>
            <p:cNvPr id="15" name="TextBox 15"/>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20" name="Title 1">
            <a:extLst>
              <a:ext uri="{FF2B5EF4-FFF2-40B4-BE49-F238E27FC236}">
                <a16:creationId xmlns:a16="http://schemas.microsoft.com/office/drawing/2014/main" id="{917FAF77-33B5-74CD-66CD-668A047B9887}"/>
              </a:ext>
            </a:extLst>
          </p:cNvPr>
          <p:cNvSpPr txBox="1">
            <a:spLocks/>
          </p:cNvSpPr>
          <p:nvPr/>
        </p:nvSpPr>
        <p:spPr>
          <a:xfrm>
            <a:off x="1410924" y="1283991"/>
            <a:ext cx="6060707" cy="648555"/>
          </a:xfrm>
          <a:prstGeom prst="rect">
            <a:avLst/>
          </a:prstGeom>
        </p:spPr>
        <p:txBody>
          <a:bodyPr vert="horz" lIns="60960" tIns="30480" rIns="60960" bIns="3048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b="1" dirty="0">
                <a:latin typeface="Arial" panose="020B0604020202020204" pitchFamily="34" charset="0"/>
                <a:cs typeface="Arial" panose="020B0604020202020204" pitchFamily="34" charset="0"/>
              </a:rPr>
              <a:t>Digital Tools</a:t>
            </a:r>
          </a:p>
        </p:txBody>
      </p:sp>
      <p:sp>
        <p:nvSpPr>
          <p:cNvPr id="9" name="Freeform 9"/>
          <p:cNvSpPr/>
          <p:nvPr/>
        </p:nvSpPr>
        <p:spPr>
          <a:xfrm>
            <a:off x="1460519" y="454591"/>
            <a:ext cx="4080160" cy="462418"/>
          </a:xfrm>
          <a:custGeom>
            <a:avLst/>
            <a:gdLst/>
            <a:ahLst/>
            <a:cxnLst/>
            <a:rect l="l" t="t" r="r" b="b"/>
            <a:pathLst>
              <a:path w="6120240" h="693627">
                <a:moveTo>
                  <a:pt x="0" y="0"/>
                </a:moveTo>
                <a:lnTo>
                  <a:pt x="6120240" y="0"/>
                </a:lnTo>
                <a:lnTo>
                  <a:pt x="6120240" y="693628"/>
                </a:lnTo>
                <a:lnTo>
                  <a:pt x="0" y="693628"/>
                </a:lnTo>
                <a:lnTo>
                  <a:pt x="0" y="0"/>
                </a:lnTo>
                <a:close/>
              </a:path>
            </a:pathLst>
          </a:custGeom>
          <a:blipFill>
            <a:blip r:embed="rId3"/>
            <a:stretch>
              <a:fillRect/>
            </a:stretch>
          </a:blipFill>
        </p:spPr>
        <p:txBody>
          <a:bodyPr/>
          <a:lstStyle/>
          <a:p>
            <a:endParaRPr lang="en-US" sz="1200"/>
          </a:p>
        </p:txBody>
      </p:sp>
      <p:sp>
        <p:nvSpPr>
          <p:cNvPr id="3" name="TextBox 2">
            <a:extLst>
              <a:ext uri="{FF2B5EF4-FFF2-40B4-BE49-F238E27FC236}">
                <a16:creationId xmlns:a16="http://schemas.microsoft.com/office/drawing/2014/main" id="{7224EC83-7144-51E6-77FA-E0934300B8ED}"/>
              </a:ext>
            </a:extLst>
          </p:cNvPr>
          <p:cNvSpPr txBox="1"/>
          <p:nvPr/>
        </p:nvSpPr>
        <p:spPr>
          <a:xfrm>
            <a:off x="1237138" y="2527866"/>
            <a:ext cx="5948041" cy="4585871"/>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Register at </a:t>
            </a:r>
            <a:r>
              <a:rPr lang="en-US" sz="2000" b="1" dirty="0">
                <a:solidFill>
                  <a:srgbClr val="E73C3E"/>
                </a:solidFill>
                <a:latin typeface="Arial" panose="020B0604020202020204" pitchFamily="34" charset="0"/>
                <a:cs typeface="Arial" panose="020B0604020202020204" pitchFamily="34" charset="0"/>
              </a:rPr>
              <a:t>caremark.com </a:t>
            </a:r>
            <a:r>
              <a:rPr lang="en-US" sz="2000" b="1" dirty="0">
                <a:latin typeface="Arial" panose="020B0604020202020204" pitchFamily="34" charset="0"/>
                <a:cs typeface="Arial" panose="020B0604020202020204" pitchFamily="34" charset="0"/>
              </a:rPr>
              <a:t>or download the mobile app for access to helpful tools and resources</a:t>
            </a:r>
            <a:r>
              <a:rPr lang="en-US" sz="2000" dirty="0">
                <a:latin typeface="Arial" panose="020B0604020202020204" pitchFamily="34" charset="0"/>
                <a:cs typeface="Arial" panose="020B0604020202020204" pitchFamily="34" charset="0"/>
              </a:rPr>
              <a:t>.</a:t>
            </a:r>
          </a:p>
          <a:p>
            <a:pPr marL="304815" indent="-304815">
              <a:buBlip>
                <a:blip r:embed="rId4"/>
              </a:buBlip>
            </a:pPr>
            <a:r>
              <a:rPr lang="en-US" sz="2000" b="1" dirty="0">
                <a:latin typeface="Arial" panose="020B0604020202020204" pitchFamily="34" charset="0"/>
                <a:cs typeface="Arial" panose="020B0604020202020204" pitchFamily="34" charset="0"/>
              </a:rPr>
              <a:t>ID Card:</a:t>
            </a:r>
            <a:r>
              <a:rPr lang="en-US" sz="2000" dirty="0">
                <a:latin typeface="Arial" panose="020B0604020202020204" pitchFamily="34" charset="0"/>
                <a:cs typeface="Arial" panose="020B0604020202020204" pitchFamily="34" charset="0"/>
              </a:rPr>
              <a:t> No need to carry your pharmacy benefit ID card — it can be accessed via the app</a:t>
            </a:r>
          </a:p>
          <a:p>
            <a:pPr marL="304815" indent="-304815">
              <a:buBlip>
                <a:blip r:embed="rId4"/>
              </a:buBlip>
            </a:pPr>
            <a:r>
              <a:rPr lang="en-US" sz="2000" b="1" dirty="0">
                <a:latin typeface="Arial" panose="020B0604020202020204" pitchFamily="34" charset="0"/>
                <a:cs typeface="Arial" panose="020B0604020202020204" pitchFamily="34" charset="0"/>
              </a:rPr>
              <a:t>Mail Service Tools:</a:t>
            </a:r>
            <a:r>
              <a:rPr lang="en-US" sz="2000" dirty="0">
                <a:latin typeface="Arial" panose="020B0604020202020204" pitchFamily="34" charset="0"/>
                <a:cs typeface="Arial" panose="020B0604020202020204" pitchFamily="34" charset="0"/>
              </a:rPr>
              <a:t> Check order status, order refills and view your prescription history </a:t>
            </a:r>
            <a:endParaRPr lang="en-US" sz="2000" b="1" dirty="0">
              <a:latin typeface="Arial" panose="020B0604020202020204" pitchFamily="34" charset="0"/>
              <a:cs typeface="Arial" panose="020B0604020202020204" pitchFamily="34" charset="0"/>
            </a:endParaRPr>
          </a:p>
          <a:p>
            <a:pPr marL="304815" indent="-304815">
              <a:buBlip>
                <a:blip r:embed="rId4"/>
              </a:buBlip>
            </a:pPr>
            <a:r>
              <a:rPr lang="en-US" sz="2000" b="1" dirty="0">
                <a:latin typeface="Arial" panose="020B0604020202020204" pitchFamily="34" charset="0"/>
                <a:cs typeface="Arial" panose="020B0604020202020204" pitchFamily="34" charset="0"/>
              </a:rPr>
              <a:t>Check Drug Costs: </a:t>
            </a:r>
            <a:r>
              <a:rPr lang="en-US" sz="2000" dirty="0">
                <a:latin typeface="Arial" panose="020B0604020202020204" pitchFamily="34" charset="0"/>
                <a:cs typeface="Arial" panose="020B0604020202020204" pitchFamily="34" charset="0"/>
              </a:rPr>
              <a:t>Determine drug costs and coverage under your plan </a:t>
            </a:r>
            <a:endParaRPr lang="en-US" sz="2000" b="1" dirty="0">
              <a:latin typeface="Arial" panose="020B0604020202020204" pitchFamily="34" charset="0"/>
              <a:cs typeface="Arial" panose="020B0604020202020204" pitchFamily="34" charset="0"/>
            </a:endParaRPr>
          </a:p>
          <a:p>
            <a:pPr marL="304815" indent="-304815">
              <a:buBlip>
                <a:blip r:embed="rId4"/>
              </a:buBlip>
            </a:pPr>
            <a:r>
              <a:rPr lang="en-US" sz="2000" b="1" dirty="0">
                <a:latin typeface="Arial" panose="020B0604020202020204" pitchFamily="34" charset="0"/>
                <a:cs typeface="Arial" panose="020B0604020202020204" pitchFamily="34" charset="0"/>
              </a:rPr>
              <a:t>Pharmacy Locator:</a:t>
            </a:r>
            <a:r>
              <a:rPr lang="en-US" sz="2000" dirty="0">
                <a:latin typeface="Arial" panose="020B0604020202020204" pitchFamily="34" charset="0"/>
                <a:cs typeface="Arial" panose="020B0604020202020204" pitchFamily="34" charset="0"/>
              </a:rPr>
              <a:t> Find in-network retail pharmacies near you</a:t>
            </a:r>
          </a:p>
          <a:p>
            <a:pPr marL="304815" indent="-304815">
              <a:buBlip>
                <a:blip r:embed="rId4"/>
              </a:buBlip>
            </a:pPr>
            <a:r>
              <a:rPr lang="en-US" sz="2000" b="1" dirty="0">
                <a:latin typeface="Arial" panose="020B0604020202020204" pitchFamily="34" charset="0"/>
                <a:cs typeface="Arial" panose="020B0604020202020204" pitchFamily="34" charset="0"/>
              </a:rPr>
              <a:t>Check Drug Coverage:</a:t>
            </a:r>
            <a:r>
              <a:rPr lang="en-US" sz="2000" dirty="0">
                <a:latin typeface="Arial" panose="020B0604020202020204" pitchFamily="34" charset="0"/>
                <a:cs typeface="Arial" panose="020B0604020202020204" pitchFamily="34" charset="0"/>
              </a:rPr>
              <a:t> Formulary, formulary alternatives, prior authorizations</a:t>
            </a:r>
          </a:p>
          <a:p>
            <a:pPr marL="304815" indent="-304815">
              <a:buBlip>
                <a:blip r:embed="rId4"/>
              </a:buBlip>
            </a:pPr>
            <a:endParaRPr lang="en-US" sz="2000" dirty="0">
              <a:latin typeface="Arial" panose="020B0604020202020204" pitchFamily="34" charset="0"/>
              <a:cs typeface="Arial" panose="020B0604020202020204" pitchFamily="34" charset="0"/>
            </a:endParaRPr>
          </a:p>
          <a:p>
            <a:endParaRPr lang="en-US" sz="1200" dirty="0">
              <a:solidFill>
                <a:srgbClr val="E73C3E"/>
              </a:solidFill>
            </a:endParaRPr>
          </a:p>
        </p:txBody>
      </p:sp>
      <p:sp>
        <p:nvSpPr>
          <p:cNvPr id="4" name="Freeform 20">
            <a:extLst>
              <a:ext uri="{FF2B5EF4-FFF2-40B4-BE49-F238E27FC236}">
                <a16:creationId xmlns:a16="http://schemas.microsoft.com/office/drawing/2014/main" id="{574C11B0-B21C-18A6-20A3-E38B98878AB3}"/>
              </a:ext>
            </a:extLst>
          </p:cNvPr>
          <p:cNvSpPr/>
          <p:nvPr/>
        </p:nvSpPr>
        <p:spPr>
          <a:xfrm rot="-5400000">
            <a:off x="-2855777" y="3070291"/>
            <a:ext cx="6858000" cy="717419"/>
          </a:xfrm>
          <a:custGeom>
            <a:avLst/>
            <a:gdLst/>
            <a:ahLst/>
            <a:cxnLst/>
            <a:rect l="l" t="t" r="r" b="b"/>
            <a:pathLst>
              <a:path w="10287000" h="967525">
                <a:moveTo>
                  <a:pt x="0" y="0"/>
                </a:moveTo>
                <a:lnTo>
                  <a:pt x="10287000" y="0"/>
                </a:lnTo>
                <a:lnTo>
                  <a:pt x="10287000" y="967526"/>
                </a:lnTo>
                <a:lnTo>
                  <a:pt x="0" y="967526"/>
                </a:lnTo>
                <a:lnTo>
                  <a:pt x="0" y="0"/>
                </a:lnTo>
                <a:close/>
              </a:path>
            </a:pathLst>
          </a:custGeom>
          <a:blipFill>
            <a:blip r:embed="rId5"/>
            <a:stretch>
              <a:fillRect l="-4107" t="-8658" r="-4107" b="-138715"/>
            </a:stretch>
          </a:blipFill>
        </p:spPr>
        <p:txBody>
          <a:bodyPr/>
          <a:lstStyle/>
          <a:p>
            <a:endParaRPr lang="en-US" sz="1200"/>
          </a:p>
        </p:txBody>
      </p:sp>
      <p:sp>
        <p:nvSpPr>
          <p:cNvPr id="2" name="Slide Number Placeholder 1">
            <a:extLst>
              <a:ext uri="{FF2B5EF4-FFF2-40B4-BE49-F238E27FC236}">
                <a16:creationId xmlns:a16="http://schemas.microsoft.com/office/drawing/2014/main" id="{B7CF5B5C-3F4F-2648-80B0-F335BD17DD54}"/>
              </a:ext>
            </a:extLst>
          </p:cNvPr>
          <p:cNvSpPr>
            <a:spLocks noGrp="1"/>
          </p:cNvSpPr>
          <p:nvPr>
            <p:ph type="sldNum" sz="quarter" idx="12"/>
          </p:nvPr>
        </p:nvSpPr>
        <p:spPr>
          <a:xfrm>
            <a:off x="9448800" y="6492875"/>
            <a:ext cx="2743200" cy="365125"/>
          </a:xfrm>
        </p:spPr>
        <p:txBody>
          <a:bodyPr/>
          <a:lstStyle/>
          <a:p>
            <a:fld id="{DE448F87-BA2F-4F3F-82DC-D56C081C3456}" type="slidenum">
              <a:rPr lang="en-US" smtClean="0"/>
              <a:t>8</a:t>
            </a:fld>
            <a:endParaRPr lang="en-US" dirty="0"/>
          </a:p>
        </p:txBody>
      </p:sp>
    </p:spTree>
    <p:extLst>
      <p:ext uri="{BB962C8B-B14F-4D97-AF65-F5344CB8AC3E}">
        <p14:creationId xmlns:p14="http://schemas.microsoft.com/office/powerpoint/2010/main" val="1383817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Rounded Corners 40">
            <a:extLst>
              <a:ext uri="{FF2B5EF4-FFF2-40B4-BE49-F238E27FC236}">
                <a16:creationId xmlns:a16="http://schemas.microsoft.com/office/drawing/2014/main" id="{B736C40B-9FE9-5941-B0ED-261709467994}"/>
              </a:ext>
            </a:extLst>
          </p:cNvPr>
          <p:cNvSpPr/>
          <p:nvPr/>
        </p:nvSpPr>
        <p:spPr>
          <a:xfrm>
            <a:off x="6118576" y="4571744"/>
            <a:ext cx="5246314" cy="1414816"/>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libri"/>
            </a:endParaRPr>
          </a:p>
        </p:txBody>
      </p:sp>
      <p:sp>
        <p:nvSpPr>
          <p:cNvPr id="40" name="Rectangle: Rounded Corners 39">
            <a:extLst>
              <a:ext uri="{FF2B5EF4-FFF2-40B4-BE49-F238E27FC236}">
                <a16:creationId xmlns:a16="http://schemas.microsoft.com/office/drawing/2014/main" id="{9C209499-40CC-52E6-A239-69B1DF051EFB}"/>
              </a:ext>
            </a:extLst>
          </p:cNvPr>
          <p:cNvSpPr/>
          <p:nvPr/>
        </p:nvSpPr>
        <p:spPr>
          <a:xfrm>
            <a:off x="6137304" y="2221859"/>
            <a:ext cx="5246314" cy="1414816"/>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libri"/>
            </a:endParaRPr>
          </a:p>
        </p:txBody>
      </p:sp>
      <p:sp>
        <p:nvSpPr>
          <p:cNvPr id="39" name="Rectangle: Rounded Corners 38">
            <a:extLst>
              <a:ext uri="{FF2B5EF4-FFF2-40B4-BE49-F238E27FC236}">
                <a16:creationId xmlns:a16="http://schemas.microsoft.com/office/drawing/2014/main" id="{AD8603D2-ED69-A3B4-C83F-BCBAF4EF5FED}"/>
              </a:ext>
            </a:extLst>
          </p:cNvPr>
          <p:cNvSpPr/>
          <p:nvPr/>
        </p:nvSpPr>
        <p:spPr>
          <a:xfrm>
            <a:off x="697286" y="4571744"/>
            <a:ext cx="5246314" cy="1414816"/>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libri"/>
            </a:endParaRPr>
          </a:p>
        </p:txBody>
      </p:sp>
      <p:sp>
        <p:nvSpPr>
          <p:cNvPr id="35" name="Freeform 9">
            <a:extLst>
              <a:ext uri="{FF2B5EF4-FFF2-40B4-BE49-F238E27FC236}">
                <a16:creationId xmlns:a16="http://schemas.microsoft.com/office/drawing/2014/main" id="{BDCF7230-39E5-D53A-474A-C2E4733354A8}"/>
              </a:ext>
            </a:extLst>
          </p:cNvPr>
          <p:cNvSpPr/>
          <p:nvPr/>
        </p:nvSpPr>
        <p:spPr>
          <a:xfrm rot="5400000">
            <a:off x="5205361" y="-5219474"/>
            <a:ext cx="1792560" cy="12203287"/>
          </a:xfrm>
          <a:custGeom>
            <a:avLst/>
            <a:gdLst/>
            <a:ahLst/>
            <a:cxnLst/>
            <a:rect l="l" t="t" r="r" b="b"/>
            <a:pathLst>
              <a:path w="6865749" h="15152143">
                <a:moveTo>
                  <a:pt x="0" y="0"/>
                </a:moveTo>
                <a:lnTo>
                  <a:pt x="6865749" y="0"/>
                </a:lnTo>
                <a:lnTo>
                  <a:pt x="6865749" y="15152143"/>
                </a:lnTo>
                <a:lnTo>
                  <a:pt x="0" y="15152143"/>
                </a:lnTo>
                <a:lnTo>
                  <a:pt x="0" y="0"/>
                </a:lnTo>
                <a:close/>
              </a:path>
            </a:pathLst>
          </a:custGeom>
          <a:blipFill>
            <a:blip r:embed="rId6">
              <a:alphaModFix amt="8999"/>
            </a:blip>
            <a:stretch>
              <a:fillRect l="-225597" t="-73041" r="-257497" b="-82290"/>
            </a:stretch>
          </a:blipFill>
        </p:spPr>
        <p:txBody>
          <a:bodyPr/>
          <a:lstStyle/>
          <a:p>
            <a:pPr defTabSz="609630"/>
            <a:endParaRPr lang="en-US" sz="1200">
              <a:solidFill>
                <a:prstClr val="black"/>
              </a:solidFill>
              <a:latin typeface="Calibri"/>
            </a:endParaRPr>
          </a:p>
        </p:txBody>
      </p:sp>
      <p:grpSp>
        <p:nvGrpSpPr>
          <p:cNvPr id="6" name="Group 6"/>
          <p:cNvGrpSpPr/>
          <p:nvPr/>
        </p:nvGrpSpPr>
        <p:grpSpPr>
          <a:xfrm rot="-5400000">
            <a:off x="5907053" y="573053"/>
            <a:ext cx="377894" cy="12192000"/>
            <a:chOff x="0" y="0"/>
            <a:chExt cx="368171" cy="4816593"/>
          </a:xfrm>
        </p:grpSpPr>
        <p:sp>
          <p:nvSpPr>
            <p:cNvPr id="7" name="Freeform 7"/>
            <p:cNvSpPr/>
            <p:nvPr/>
          </p:nvSpPr>
          <p:spPr>
            <a:xfrm>
              <a:off x="0" y="0"/>
              <a:ext cx="368171" cy="4816592"/>
            </a:xfrm>
            <a:custGeom>
              <a:avLst/>
              <a:gdLst/>
              <a:ahLst/>
              <a:cxnLst/>
              <a:rect l="l" t="t" r="r" b="b"/>
              <a:pathLst>
                <a:path w="368171" h="4816592">
                  <a:moveTo>
                    <a:pt x="0" y="0"/>
                  </a:moveTo>
                  <a:lnTo>
                    <a:pt x="368171" y="0"/>
                  </a:lnTo>
                  <a:lnTo>
                    <a:pt x="368171" y="4816592"/>
                  </a:lnTo>
                  <a:lnTo>
                    <a:pt x="0" y="4816592"/>
                  </a:lnTo>
                  <a:close/>
                </a:path>
              </a:pathLst>
            </a:custGeom>
            <a:solidFill>
              <a:srgbClr val="E13A3E">
                <a:alpha val="83922"/>
              </a:srgbClr>
            </a:solidFill>
          </p:spPr>
          <p:txBody>
            <a:bodyPr/>
            <a:lstStyle/>
            <a:p>
              <a:pPr defTabSz="609630"/>
              <a:endParaRPr lang="en-US" sz="1200">
                <a:solidFill>
                  <a:prstClr val="black"/>
                </a:solidFill>
                <a:latin typeface="Calibri"/>
              </a:endParaRPr>
            </a:p>
          </p:txBody>
        </p:sp>
        <p:sp>
          <p:nvSpPr>
            <p:cNvPr id="8" name="TextBox 8"/>
            <p:cNvSpPr txBox="1"/>
            <p:nvPr/>
          </p:nvSpPr>
          <p:spPr>
            <a:xfrm>
              <a:off x="0" y="-47625"/>
              <a:ext cx="812800" cy="860425"/>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9" name="Group 9"/>
          <p:cNvGrpSpPr/>
          <p:nvPr/>
        </p:nvGrpSpPr>
        <p:grpSpPr>
          <a:xfrm rot="-5400000">
            <a:off x="5956394" y="622393"/>
            <a:ext cx="279213" cy="12192000"/>
            <a:chOff x="0" y="0"/>
            <a:chExt cx="212394" cy="4816593"/>
          </a:xfrm>
        </p:grpSpPr>
        <p:sp>
          <p:nvSpPr>
            <p:cNvPr id="10" name="Freeform 10"/>
            <p:cNvSpPr/>
            <p:nvPr/>
          </p:nvSpPr>
          <p:spPr>
            <a:xfrm>
              <a:off x="0" y="0"/>
              <a:ext cx="212394" cy="4816592"/>
            </a:xfrm>
            <a:custGeom>
              <a:avLst/>
              <a:gdLst/>
              <a:ahLst/>
              <a:cxnLst/>
              <a:rect l="l" t="t" r="r" b="b"/>
              <a:pathLst>
                <a:path w="212394" h="4816592">
                  <a:moveTo>
                    <a:pt x="0" y="0"/>
                  </a:moveTo>
                  <a:lnTo>
                    <a:pt x="212394" y="0"/>
                  </a:lnTo>
                  <a:lnTo>
                    <a:pt x="212394" y="4816592"/>
                  </a:lnTo>
                  <a:lnTo>
                    <a:pt x="0" y="4816592"/>
                  </a:lnTo>
                  <a:close/>
                </a:path>
              </a:pathLst>
            </a:custGeom>
            <a:solidFill>
              <a:srgbClr val="E13A3E"/>
            </a:solidFill>
          </p:spPr>
          <p:txBody>
            <a:bodyPr/>
            <a:lstStyle/>
            <a:p>
              <a:pPr defTabSz="609630"/>
              <a:endParaRPr lang="en-US" sz="1200">
                <a:solidFill>
                  <a:prstClr val="black"/>
                </a:solidFill>
                <a:latin typeface="Calibri"/>
              </a:endParaRPr>
            </a:p>
          </p:txBody>
        </p:sp>
        <p:sp>
          <p:nvSpPr>
            <p:cNvPr id="11" name="TextBox 11"/>
            <p:cNvSpPr txBox="1"/>
            <p:nvPr/>
          </p:nvSpPr>
          <p:spPr>
            <a:xfrm>
              <a:off x="0" y="-47625"/>
              <a:ext cx="812800" cy="860425"/>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14" name="Rectangle: Rounded Corners 13">
            <a:extLst>
              <a:ext uri="{FF2B5EF4-FFF2-40B4-BE49-F238E27FC236}">
                <a16:creationId xmlns:a16="http://schemas.microsoft.com/office/drawing/2014/main" id="{57FAAE09-783E-7700-4677-B76E9771030C}"/>
              </a:ext>
            </a:extLst>
          </p:cNvPr>
          <p:cNvSpPr/>
          <p:nvPr/>
        </p:nvSpPr>
        <p:spPr>
          <a:xfrm>
            <a:off x="697286" y="2232214"/>
            <a:ext cx="5246314" cy="1414816"/>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libri"/>
            </a:endParaRPr>
          </a:p>
        </p:txBody>
      </p:sp>
      <p:pic>
        <p:nvPicPr>
          <p:cNvPr id="16" name="Online Media 11" title="Introducing CVS Caremark Mail Service Pharmacy">
            <a:hlinkClick r:id="" action="ppaction://media"/>
            <a:extLst>
              <a:ext uri="{FF2B5EF4-FFF2-40B4-BE49-F238E27FC236}">
                <a16:creationId xmlns:a16="http://schemas.microsoft.com/office/drawing/2014/main" id="{2ABD7E7A-4F02-2061-09C8-5095367ABACD}"/>
              </a:ext>
            </a:extLst>
          </p:cNvPr>
          <p:cNvPicPr>
            <a:picLocks noRot="1" noChangeAspect="1"/>
          </p:cNvPicPr>
          <p:nvPr>
            <a:videoFile r:link="rId1"/>
          </p:nvPr>
        </p:nvPicPr>
        <p:blipFill>
          <a:blip r:embed="rId7"/>
          <a:stretch>
            <a:fillRect/>
          </a:stretch>
        </p:blipFill>
        <p:spPr>
          <a:xfrm>
            <a:off x="2415010" y="2002982"/>
            <a:ext cx="3177428" cy="1795247"/>
          </a:xfrm>
          <a:prstGeom prst="rect">
            <a:avLst/>
          </a:prstGeom>
        </p:spPr>
      </p:pic>
      <p:sp>
        <p:nvSpPr>
          <p:cNvPr id="29" name="TextBox 28">
            <a:extLst>
              <a:ext uri="{FF2B5EF4-FFF2-40B4-BE49-F238E27FC236}">
                <a16:creationId xmlns:a16="http://schemas.microsoft.com/office/drawing/2014/main" id="{067A6B47-1A56-CFC1-B028-42F655137CF8}"/>
              </a:ext>
            </a:extLst>
          </p:cNvPr>
          <p:cNvSpPr txBox="1"/>
          <p:nvPr/>
        </p:nvSpPr>
        <p:spPr>
          <a:xfrm>
            <a:off x="890990" y="2721507"/>
            <a:ext cx="1346199" cy="420564"/>
          </a:xfrm>
          <a:prstGeom prst="rect">
            <a:avLst/>
          </a:prstGeom>
          <a:noFill/>
        </p:spPr>
        <p:txBody>
          <a:bodyPr wrap="square" rtlCol="0">
            <a:spAutoFit/>
          </a:bodyPr>
          <a:lstStyle/>
          <a:p>
            <a:pPr algn="ctr" defTabSz="609630"/>
            <a:r>
              <a:rPr lang="en-US" sz="2133" dirty="0">
                <a:solidFill>
                  <a:prstClr val="black"/>
                </a:solidFill>
                <a:latin typeface="Arial" panose="020B0604020202020204" pitchFamily="34" charset="0"/>
                <a:cs typeface="Arial" panose="020B0604020202020204" pitchFamily="34" charset="0"/>
              </a:rPr>
              <a:t>Overview</a:t>
            </a:r>
          </a:p>
        </p:txBody>
      </p:sp>
      <p:sp>
        <p:nvSpPr>
          <p:cNvPr id="30" name="TextBox 29">
            <a:extLst>
              <a:ext uri="{FF2B5EF4-FFF2-40B4-BE49-F238E27FC236}">
                <a16:creationId xmlns:a16="http://schemas.microsoft.com/office/drawing/2014/main" id="{57AC0B45-B12E-C1F2-E4A4-3496ADF511E3}"/>
              </a:ext>
            </a:extLst>
          </p:cNvPr>
          <p:cNvSpPr txBox="1"/>
          <p:nvPr/>
        </p:nvSpPr>
        <p:spPr>
          <a:xfrm>
            <a:off x="9840367" y="2570195"/>
            <a:ext cx="1346199" cy="748795"/>
          </a:xfrm>
          <a:prstGeom prst="rect">
            <a:avLst/>
          </a:prstGeom>
          <a:noFill/>
        </p:spPr>
        <p:txBody>
          <a:bodyPr wrap="square" rtlCol="0">
            <a:spAutoFit/>
          </a:bodyPr>
          <a:lstStyle/>
          <a:p>
            <a:pPr algn="ctr" defTabSz="609630"/>
            <a:r>
              <a:rPr lang="en-US" sz="2133" dirty="0">
                <a:solidFill>
                  <a:prstClr val="black"/>
                </a:solidFill>
                <a:latin typeface="Arial" panose="020B0604020202020204" pitchFamily="34" charset="0"/>
                <a:cs typeface="Arial" panose="020B0604020202020204" pitchFamily="34" charset="0"/>
              </a:rPr>
              <a:t>Getting Started</a:t>
            </a:r>
          </a:p>
        </p:txBody>
      </p:sp>
      <p:sp>
        <p:nvSpPr>
          <p:cNvPr id="31" name="TextBox 30">
            <a:extLst>
              <a:ext uri="{FF2B5EF4-FFF2-40B4-BE49-F238E27FC236}">
                <a16:creationId xmlns:a16="http://schemas.microsoft.com/office/drawing/2014/main" id="{54C5A8CA-B552-44B7-DA19-1C107E4A3F1A}"/>
              </a:ext>
            </a:extLst>
          </p:cNvPr>
          <p:cNvSpPr txBox="1"/>
          <p:nvPr/>
        </p:nvSpPr>
        <p:spPr>
          <a:xfrm>
            <a:off x="879825" y="4920079"/>
            <a:ext cx="1346199" cy="748795"/>
          </a:xfrm>
          <a:prstGeom prst="rect">
            <a:avLst/>
          </a:prstGeom>
          <a:noFill/>
        </p:spPr>
        <p:txBody>
          <a:bodyPr wrap="square" rtlCol="0">
            <a:spAutoFit/>
          </a:bodyPr>
          <a:lstStyle/>
          <a:p>
            <a:pPr algn="ctr" defTabSz="609630"/>
            <a:r>
              <a:rPr lang="en-US" sz="2133" dirty="0">
                <a:solidFill>
                  <a:prstClr val="black"/>
                </a:solidFill>
                <a:latin typeface="Arial" panose="020B0604020202020204" pitchFamily="34" charset="0"/>
                <a:cs typeface="Arial" panose="020B0604020202020204" pitchFamily="34" charset="0"/>
              </a:rPr>
              <a:t>Order Tracking</a:t>
            </a:r>
          </a:p>
        </p:txBody>
      </p:sp>
      <p:sp>
        <p:nvSpPr>
          <p:cNvPr id="32" name="TextBox 31">
            <a:extLst>
              <a:ext uri="{FF2B5EF4-FFF2-40B4-BE49-F238E27FC236}">
                <a16:creationId xmlns:a16="http://schemas.microsoft.com/office/drawing/2014/main" id="{20A614BF-01F8-3BCE-55E0-F50B63B355F2}"/>
              </a:ext>
            </a:extLst>
          </p:cNvPr>
          <p:cNvSpPr txBox="1"/>
          <p:nvPr/>
        </p:nvSpPr>
        <p:spPr>
          <a:xfrm>
            <a:off x="9768517" y="4920080"/>
            <a:ext cx="1429338" cy="748795"/>
          </a:xfrm>
          <a:prstGeom prst="rect">
            <a:avLst/>
          </a:prstGeom>
          <a:noFill/>
        </p:spPr>
        <p:txBody>
          <a:bodyPr wrap="square" rtlCol="0">
            <a:spAutoFit/>
          </a:bodyPr>
          <a:lstStyle/>
          <a:p>
            <a:pPr algn="ctr" defTabSz="609630"/>
            <a:r>
              <a:rPr lang="en-US" sz="2133" dirty="0">
                <a:solidFill>
                  <a:prstClr val="black"/>
                </a:solidFill>
                <a:latin typeface="Arial" panose="020B0604020202020204" pitchFamily="34" charset="0"/>
                <a:cs typeface="Arial" panose="020B0604020202020204" pitchFamily="34" charset="0"/>
              </a:rPr>
              <a:t>Automatic Refills</a:t>
            </a:r>
          </a:p>
        </p:txBody>
      </p:sp>
      <p:sp>
        <p:nvSpPr>
          <p:cNvPr id="33" name="Freeform 20">
            <a:extLst>
              <a:ext uri="{FF2B5EF4-FFF2-40B4-BE49-F238E27FC236}">
                <a16:creationId xmlns:a16="http://schemas.microsoft.com/office/drawing/2014/main" id="{F1C1E42D-8956-9A4D-AF66-04CAEE2841F7}"/>
              </a:ext>
            </a:extLst>
          </p:cNvPr>
          <p:cNvSpPr/>
          <p:nvPr/>
        </p:nvSpPr>
        <p:spPr>
          <a:xfrm rot="10800000">
            <a:off x="11288" y="6685386"/>
            <a:ext cx="12191997" cy="172614"/>
          </a:xfrm>
          <a:custGeom>
            <a:avLst/>
            <a:gdLst/>
            <a:ahLst/>
            <a:cxnLst/>
            <a:rect l="l" t="t" r="r" b="b"/>
            <a:pathLst>
              <a:path w="10287000" h="967525">
                <a:moveTo>
                  <a:pt x="0" y="0"/>
                </a:moveTo>
                <a:lnTo>
                  <a:pt x="10287000" y="0"/>
                </a:lnTo>
                <a:lnTo>
                  <a:pt x="10287000" y="967526"/>
                </a:lnTo>
                <a:lnTo>
                  <a:pt x="0" y="967526"/>
                </a:lnTo>
                <a:lnTo>
                  <a:pt x="0" y="0"/>
                </a:lnTo>
                <a:close/>
              </a:path>
            </a:pathLst>
          </a:custGeom>
          <a:blipFill>
            <a:blip r:embed="rId8"/>
            <a:stretch>
              <a:fillRect l="-4107" t="-8658" r="-4107" b="-138715"/>
            </a:stretch>
          </a:blipFill>
        </p:spPr>
        <p:txBody>
          <a:bodyPr/>
          <a:lstStyle/>
          <a:p>
            <a:pPr defTabSz="609630"/>
            <a:endParaRPr lang="en-US" sz="1200">
              <a:solidFill>
                <a:prstClr val="black"/>
              </a:solidFill>
              <a:latin typeface="Calibri"/>
            </a:endParaRPr>
          </a:p>
        </p:txBody>
      </p:sp>
      <p:grpSp>
        <p:nvGrpSpPr>
          <p:cNvPr id="36" name="Group 17">
            <a:extLst>
              <a:ext uri="{FF2B5EF4-FFF2-40B4-BE49-F238E27FC236}">
                <a16:creationId xmlns:a16="http://schemas.microsoft.com/office/drawing/2014/main" id="{A88647B4-B25A-557E-3A3D-BF385F5C7AC8}"/>
              </a:ext>
            </a:extLst>
          </p:cNvPr>
          <p:cNvGrpSpPr/>
          <p:nvPr/>
        </p:nvGrpSpPr>
        <p:grpSpPr>
          <a:xfrm>
            <a:off x="-1484428" y="-1564155"/>
            <a:ext cx="13676425" cy="3342605"/>
            <a:chOff x="0" y="-47625"/>
            <a:chExt cx="2559498" cy="1967890"/>
          </a:xfrm>
        </p:grpSpPr>
        <p:sp>
          <p:nvSpPr>
            <p:cNvPr id="37" name="Freeform 18">
              <a:extLst>
                <a:ext uri="{FF2B5EF4-FFF2-40B4-BE49-F238E27FC236}">
                  <a16:creationId xmlns:a16="http://schemas.microsoft.com/office/drawing/2014/main" id="{14FF0E19-002C-5B44-F3C0-56E21AF73937}"/>
                </a:ext>
              </a:extLst>
            </p:cNvPr>
            <p:cNvSpPr/>
            <p:nvPr/>
          </p:nvSpPr>
          <p:spPr>
            <a:xfrm>
              <a:off x="273730" y="863350"/>
              <a:ext cx="2285768" cy="1056915"/>
            </a:xfrm>
            <a:custGeom>
              <a:avLst/>
              <a:gdLst/>
              <a:ahLst/>
              <a:cxnLst/>
              <a:rect l="l" t="t" r="r" b="b"/>
              <a:pathLst>
                <a:path w="2285768" h="856510">
                  <a:moveTo>
                    <a:pt x="0" y="0"/>
                  </a:moveTo>
                  <a:lnTo>
                    <a:pt x="2285768" y="0"/>
                  </a:lnTo>
                  <a:lnTo>
                    <a:pt x="2285768" y="856510"/>
                  </a:lnTo>
                  <a:lnTo>
                    <a:pt x="0" y="856510"/>
                  </a:lnTo>
                  <a:close/>
                </a:path>
              </a:pathLst>
            </a:custGeom>
            <a:solidFill>
              <a:srgbClr val="FFFFFF">
                <a:alpha val="43922"/>
              </a:srgbClr>
            </a:solidFill>
          </p:spPr>
          <p:txBody>
            <a:bodyPr/>
            <a:lstStyle/>
            <a:p>
              <a:pPr defTabSz="609630"/>
              <a:endParaRPr lang="en-US" sz="1200">
                <a:solidFill>
                  <a:prstClr val="black"/>
                </a:solidFill>
                <a:latin typeface="Calibri"/>
              </a:endParaRPr>
            </a:p>
          </p:txBody>
        </p:sp>
        <p:sp>
          <p:nvSpPr>
            <p:cNvPr id="38" name="TextBox 19">
              <a:extLst>
                <a:ext uri="{FF2B5EF4-FFF2-40B4-BE49-F238E27FC236}">
                  <a16:creationId xmlns:a16="http://schemas.microsoft.com/office/drawing/2014/main" id="{78031E1F-4713-9D51-9381-B18AE9C46F08}"/>
                </a:ext>
              </a:extLst>
            </p:cNvPr>
            <p:cNvSpPr txBox="1"/>
            <p:nvPr/>
          </p:nvSpPr>
          <p:spPr>
            <a:xfrm>
              <a:off x="0" y="-47625"/>
              <a:ext cx="812800" cy="860425"/>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12" name="Freeform 9">
            <a:extLst>
              <a:ext uri="{FF2B5EF4-FFF2-40B4-BE49-F238E27FC236}">
                <a16:creationId xmlns:a16="http://schemas.microsoft.com/office/drawing/2014/main" id="{36666567-22E0-7291-BF83-A42CA32EA51A}"/>
              </a:ext>
            </a:extLst>
          </p:cNvPr>
          <p:cNvSpPr/>
          <p:nvPr/>
        </p:nvSpPr>
        <p:spPr>
          <a:xfrm>
            <a:off x="477152" y="423777"/>
            <a:ext cx="4080160" cy="462418"/>
          </a:xfrm>
          <a:custGeom>
            <a:avLst/>
            <a:gdLst/>
            <a:ahLst/>
            <a:cxnLst/>
            <a:rect l="l" t="t" r="r" b="b"/>
            <a:pathLst>
              <a:path w="6120240" h="693627">
                <a:moveTo>
                  <a:pt x="0" y="0"/>
                </a:moveTo>
                <a:lnTo>
                  <a:pt x="6120240" y="0"/>
                </a:lnTo>
                <a:lnTo>
                  <a:pt x="6120240" y="693628"/>
                </a:lnTo>
                <a:lnTo>
                  <a:pt x="0" y="693628"/>
                </a:lnTo>
                <a:lnTo>
                  <a:pt x="0" y="0"/>
                </a:lnTo>
                <a:close/>
              </a:path>
            </a:pathLst>
          </a:custGeom>
          <a:blipFill>
            <a:blip r:embed="rId9"/>
            <a:stretch>
              <a:fillRect/>
            </a:stretch>
          </a:blipFill>
        </p:spPr>
        <p:txBody>
          <a:bodyPr/>
          <a:lstStyle/>
          <a:p>
            <a:pPr defTabSz="609630"/>
            <a:endParaRPr lang="en-US" sz="1200">
              <a:solidFill>
                <a:prstClr val="black"/>
              </a:solidFill>
              <a:latin typeface="Calibri"/>
            </a:endParaRPr>
          </a:p>
        </p:txBody>
      </p:sp>
      <p:sp>
        <p:nvSpPr>
          <p:cNvPr id="15" name="Title 1">
            <a:extLst>
              <a:ext uri="{FF2B5EF4-FFF2-40B4-BE49-F238E27FC236}">
                <a16:creationId xmlns:a16="http://schemas.microsoft.com/office/drawing/2014/main" id="{07B67259-BE99-EC1C-6260-4D576A3060FB}"/>
              </a:ext>
            </a:extLst>
          </p:cNvPr>
          <p:cNvSpPr txBox="1">
            <a:spLocks/>
          </p:cNvSpPr>
          <p:nvPr/>
        </p:nvSpPr>
        <p:spPr>
          <a:xfrm>
            <a:off x="402265" y="1024877"/>
            <a:ext cx="8636000" cy="648555"/>
          </a:xfrm>
          <a:prstGeom prst="rect">
            <a:avLst/>
          </a:prstGeom>
        </p:spPr>
        <p:txBody>
          <a:bodyPr vert="horz" lIns="60960" tIns="30480" rIns="60960" bIns="3048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609630"/>
            <a:r>
              <a:rPr lang="en-US" sz="3600" b="1" dirty="0">
                <a:solidFill>
                  <a:prstClr val="black"/>
                </a:solidFill>
                <a:latin typeface="Arial" panose="020B0604020202020204" pitchFamily="34" charset="0"/>
                <a:cs typeface="Arial" panose="020B0604020202020204" pitchFamily="34" charset="0"/>
              </a:rPr>
              <a:t>Mail Service Overview &amp; Tools</a:t>
            </a:r>
          </a:p>
        </p:txBody>
      </p:sp>
      <p:pic>
        <p:nvPicPr>
          <p:cNvPr id="2" name="Online Media 1" title="Tracking your prescription mail order">
            <a:hlinkClick r:id="" action="ppaction://media"/>
            <a:extLst>
              <a:ext uri="{FF2B5EF4-FFF2-40B4-BE49-F238E27FC236}">
                <a16:creationId xmlns:a16="http://schemas.microsoft.com/office/drawing/2014/main" id="{8312E05E-674D-4D85-9AAA-1EC1F0645E91}"/>
              </a:ext>
            </a:extLst>
          </p:cNvPr>
          <p:cNvPicPr>
            <a:picLocks noRot="1" noChangeAspect="1"/>
          </p:cNvPicPr>
          <p:nvPr>
            <a:videoFile r:link="rId2"/>
          </p:nvPr>
        </p:nvPicPr>
        <p:blipFill>
          <a:blip r:embed="rId10"/>
          <a:stretch>
            <a:fillRect/>
          </a:stretch>
        </p:blipFill>
        <p:spPr>
          <a:xfrm>
            <a:off x="2423484" y="4344261"/>
            <a:ext cx="3177428" cy="1795247"/>
          </a:xfrm>
          <a:prstGeom prst="rect">
            <a:avLst/>
          </a:prstGeom>
        </p:spPr>
      </p:pic>
      <p:pic>
        <p:nvPicPr>
          <p:cNvPr id="3" name="Online Media 2" title="Stay on track with automatic refills">
            <a:hlinkClick r:id="" action="ppaction://media"/>
            <a:extLst>
              <a:ext uri="{FF2B5EF4-FFF2-40B4-BE49-F238E27FC236}">
                <a16:creationId xmlns:a16="http://schemas.microsoft.com/office/drawing/2014/main" id="{A848B452-B9ED-A903-F32D-0B7ED52FA5A3}"/>
              </a:ext>
            </a:extLst>
          </p:cNvPr>
          <p:cNvPicPr>
            <a:picLocks noRot="1" noChangeAspect="1"/>
          </p:cNvPicPr>
          <p:nvPr>
            <a:videoFile r:link="rId3"/>
          </p:nvPr>
        </p:nvPicPr>
        <p:blipFill>
          <a:blip r:embed="rId11"/>
          <a:stretch>
            <a:fillRect/>
          </a:stretch>
        </p:blipFill>
        <p:spPr>
          <a:xfrm>
            <a:off x="6485134" y="4339009"/>
            <a:ext cx="3177428" cy="1795247"/>
          </a:xfrm>
          <a:prstGeom prst="rect">
            <a:avLst/>
          </a:prstGeom>
        </p:spPr>
      </p:pic>
      <p:pic>
        <p:nvPicPr>
          <p:cNvPr id="4" name="Online Media 3" title="Save time &amp; get your Rx online">
            <a:hlinkClick r:id="" action="ppaction://media"/>
            <a:extLst>
              <a:ext uri="{FF2B5EF4-FFF2-40B4-BE49-F238E27FC236}">
                <a16:creationId xmlns:a16="http://schemas.microsoft.com/office/drawing/2014/main" id="{6EC15FF2-6AB8-7D31-78A0-0DEDDE85A232}"/>
              </a:ext>
            </a:extLst>
          </p:cNvPr>
          <p:cNvPicPr>
            <a:picLocks noRot="1" noChangeAspect="1"/>
          </p:cNvPicPr>
          <p:nvPr>
            <a:videoFile r:link="rId4"/>
          </p:nvPr>
        </p:nvPicPr>
        <p:blipFill>
          <a:blip r:embed="rId12"/>
          <a:stretch>
            <a:fillRect/>
          </a:stretch>
        </p:blipFill>
        <p:spPr>
          <a:xfrm>
            <a:off x="6515414" y="2012191"/>
            <a:ext cx="3147148" cy="1776827"/>
          </a:xfrm>
          <a:prstGeom prst="rect">
            <a:avLst/>
          </a:prstGeom>
        </p:spPr>
      </p:pic>
      <p:sp>
        <p:nvSpPr>
          <p:cNvPr id="5" name="Slide Number Placeholder 4">
            <a:extLst>
              <a:ext uri="{FF2B5EF4-FFF2-40B4-BE49-F238E27FC236}">
                <a16:creationId xmlns:a16="http://schemas.microsoft.com/office/drawing/2014/main" id="{1BBEA10D-329A-1493-DD97-3C95D075AB7E}"/>
              </a:ext>
            </a:extLst>
          </p:cNvPr>
          <p:cNvSpPr>
            <a:spLocks noGrp="1"/>
          </p:cNvSpPr>
          <p:nvPr>
            <p:ph type="sldNum" sz="quarter" idx="12"/>
          </p:nvPr>
        </p:nvSpPr>
        <p:spPr>
          <a:xfrm>
            <a:off x="10758312" y="6578784"/>
            <a:ext cx="1422400" cy="243417"/>
          </a:xfrm>
        </p:spPr>
        <p:txBody>
          <a:bodyPr/>
          <a:lstStyle/>
          <a:p>
            <a:fld id="{B6F15528-21DE-4FAA-801E-634DDDAF4B2B}" type="slidenum">
              <a:rPr lang="en-US" sz="1200" smtClean="0">
                <a:solidFill>
                  <a:schemeClr val="bg1"/>
                </a:solidFill>
              </a:rPr>
              <a:pPr/>
              <a:t>9</a:t>
            </a:fld>
            <a:endParaRPr lang="en-US" sz="1200" dirty="0">
              <a:solidFill>
                <a:schemeClr val="bg1"/>
              </a:solidFill>
            </a:endParaRPr>
          </a:p>
        </p:txBody>
      </p:sp>
    </p:spTree>
    <p:extLst>
      <p:ext uri="{BB962C8B-B14F-4D97-AF65-F5344CB8AC3E}">
        <p14:creationId xmlns:p14="http://schemas.microsoft.com/office/powerpoint/2010/main" val="162676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16"/>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6"/>
                                        </p:tgtEl>
                                      </p:cBhvr>
                                    </p:cmd>
                                  </p:childTnLst>
                                </p:cTn>
                              </p:par>
                            </p:childTnLst>
                          </p:cTn>
                        </p:par>
                      </p:childTnLst>
                    </p:cTn>
                  </p:par>
                </p:childTnLst>
              </p:cTn>
              <p:nextCondLst>
                <p:cond evt="onClick" delay="0">
                  <p:tgtEl>
                    <p:spTgt spid="16"/>
                  </p:tgtEl>
                </p:cond>
              </p:nextCondLst>
            </p:seq>
            <p:video>
              <p:cMediaNode vol="80000">
                <p:cTn id="20" fill="hold" display="0">
                  <p:stCondLst>
                    <p:cond delay="indefinite"/>
                  </p:stCondLst>
                </p:cTn>
                <p:tgtEl>
                  <p:spTgt spid="16"/>
                </p:tgtEl>
              </p:cMediaNode>
            </p:video>
            <p:video>
              <p:cMediaNode vol="80000">
                <p:cTn id="21" fill="hold" display="0">
                  <p:stCondLst>
                    <p:cond delay="indefinite"/>
                  </p:stCondLst>
                </p:cTn>
                <p:tgtEl>
                  <p:spTgt spid="2"/>
                </p:tgtEl>
              </p:cMediaNode>
            </p:video>
            <p:seq concurrent="1" nextAc="seek">
              <p:cTn id="22" restart="whenNotActive" fill="hold" evtFilter="cancelBubble" nodeType="interactiveSeq">
                <p:stCondLst>
                  <p:cond evt="onClick" delay="0">
                    <p:tgtEl>
                      <p:spTgt spid="2"/>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2"/>
                                        </p:tgtEl>
                                      </p:cBhvr>
                                    </p:cmd>
                                  </p:childTnLst>
                                </p:cTn>
                              </p:par>
                            </p:childTnLst>
                          </p:cTn>
                        </p:par>
                      </p:childTnLst>
                    </p:cTn>
                  </p:par>
                </p:childTnLst>
              </p:cTn>
              <p:nextCondLst>
                <p:cond evt="onClick" delay="0">
                  <p:tgtEl>
                    <p:spTgt spid="2"/>
                  </p:tgtEl>
                </p:cond>
              </p:nextCondLst>
            </p:seq>
            <p:video>
              <p:cMediaNode vol="80000">
                <p:cTn id="27" fill="hold" display="0">
                  <p:stCondLst>
                    <p:cond delay="indefinite"/>
                  </p:stCondLst>
                </p:cTn>
                <p:tgtEl>
                  <p:spTgt spid="3"/>
                </p:tgtEl>
              </p:cMediaNode>
            </p:video>
            <p:seq concurrent="1" nextAc="seek">
              <p:cTn id="28" restart="whenNotActive" fill="hold" evtFilter="cancelBubble" nodeType="interactiveSeq">
                <p:stCondLst>
                  <p:cond evt="onClick" delay="0">
                    <p:tgtEl>
                      <p:spTgt spid="3"/>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3"/>
                                        </p:tgtEl>
                                      </p:cBhvr>
                                    </p:cmd>
                                  </p:childTnLst>
                                </p:cTn>
                              </p:par>
                            </p:childTnLst>
                          </p:cTn>
                        </p:par>
                      </p:childTnLst>
                    </p:cTn>
                  </p:par>
                </p:childTnLst>
              </p:cTn>
              <p:nextCondLst>
                <p:cond evt="onClick" delay="0">
                  <p:tgtEl>
                    <p:spTgt spid="3"/>
                  </p:tgtEl>
                </p:cond>
              </p:nextCondLst>
            </p:seq>
            <p:video>
              <p:cMediaNode vol="80000">
                <p:cTn id="33" fill="hold" display="0">
                  <p:stCondLst>
                    <p:cond delay="indefinite"/>
                  </p:stCondLst>
                </p:cTn>
                <p:tgtEl>
                  <p:spTgt spid="4"/>
                </p:tgtEl>
              </p:cMediaNode>
            </p:video>
            <p:seq concurrent="1" nextAc="seek">
              <p:cTn id="34" restart="whenNotActive" fill="hold" evtFilter="cancelBubble" nodeType="interactiveSeq">
                <p:stCondLst>
                  <p:cond evt="onClick" delay="0">
                    <p:tgtEl>
                      <p:spTgt spid="4"/>
                    </p:tgtEl>
                  </p:cond>
                </p:stCondLst>
                <p:endSync evt="end" delay="0">
                  <p:rtn val="all"/>
                </p:endSync>
                <p:childTnLst>
                  <p:par>
                    <p:cTn id="35" fill="hold">
                      <p:stCondLst>
                        <p:cond delay="0"/>
                      </p:stCondLst>
                      <p:childTnLst>
                        <p:par>
                          <p:cTn id="36" fill="hold">
                            <p:stCondLst>
                              <p:cond delay="0"/>
                            </p:stCondLst>
                            <p:childTnLst>
                              <p:par>
                                <p:cTn id="37" presetID="2" presetClass="mediacall" presetSubtype="0" fill="hold" nodeType="clickEffect">
                                  <p:stCondLst>
                                    <p:cond delay="0"/>
                                  </p:stCondLst>
                                  <p:childTnLst>
                                    <p:cmd type="call" cmd="togglePause">
                                      <p:cBhvr>
                                        <p:cTn id="38"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val 32">
            <a:extLst>
              <a:ext uri="{FF2B5EF4-FFF2-40B4-BE49-F238E27FC236}">
                <a16:creationId xmlns:a16="http://schemas.microsoft.com/office/drawing/2014/main" id="{2F56FC81-3E70-358D-A6E8-FEB196309F48}"/>
              </a:ext>
            </a:extLst>
          </p:cNvPr>
          <p:cNvSpPr/>
          <p:nvPr/>
        </p:nvSpPr>
        <p:spPr>
          <a:xfrm>
            <a:off x="1322512" y="5820056"/>
            <a:ext cx="816592" cy="824379"/>
          </a:xfrm>
          <a:prstGeom prst="ellipse">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2" name="Oval 31">
            <a:extLst>
              <a:ext uri="{FF2B5EF4-FFF2-40B4-BE49-F238E27FC236}">
                <a16:creationId xmlns:a16="http://schemas.microsoft.com/office/drawing/2014/main" id="{BD669771-F9DA-34F5-6959-2EA4902722A8}"/>
              </a:ext>
            </a:extLst>
          </p:cNvPr>
          <p:cNvSpPr/>
          <p:nvPr/>
        </p:nvSpPr>
        <p:spPr>
          <a:xfrm>
            <a:off x="1320800" y="4696679"/>
            <a:ext cx="816592" cy="824379"/>
          </a:xfrm>
          <a:prstGeom prst="ellipse">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1" name="Oval 30">
            <a:extLst>
              <a:ext uri="{FF2B5EF4-FFF2-40B4-BE49-F238E27FC236}">
                <a16:creationId xmlns:a16="http://schemas.microsoft.com/office/drawing/2014/main" id="{54028D80-447C-F698-D727-F7B49A567459}"/>
              </a:ext>
            </a:extLst>
          </p:cNvPr>
          <p:cNvSpPr/>
          <p:nvPr/>
        </p:nvSpPr>
        <p:spPr>
          <a:xfrm>
            <a:off x="1320800" y="3659513"/>
            <a:ext cx="816592" cy="824379"/>
          </a:xfrm>
          <a:prstGeom prst="ellipse">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0" name="Oval 29">
            <a:extLst>
              <a:ext uri="{FF2B5EF4-FFF2-40B4-BE49-F238E27FC236}">
                <a16:creationId xmlns:a16="http://schemas.microsoft.com/office/drawing/2014/main" id="{6C7B24D5-86B8-5A25-C061-E572A6359C93}"/>
              </a:ext>
            </a:extLst>
          </p:cNvPr>
          <p:cNvSpPr/>
          <p:nvPr/>
        </p:nvSpPr>
        <p:spPr>
          <a:xfrm>
            <a:off x="1320800" y="2465167"/>
            <a:ext cx="816592" cy="824379"/>
          </a:xfrm>
          <a:prstGeom prst="ellipse">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5" name="Group 5"/>
          <p:cNvGrpSpPr/>
          <p:nvPr/>
        </p:nvGrpSpPr>
        <p:grpSpPr>
          <a:xfrm>
            <a:off x="-215804" y="0"/>
            <a:ext cx="816592" cy="6858000"/>
            <a:chOff x="0" y="0"/>
            <a:chExt cx="322604" cy="2709333"/>
          </a:xfrm>
        </p:grpSpPr>
        <p:sp>
          <p:nvSpPr>
            <p:cNvPr id="6" name="Freeform 6"/>
            <p:cNvSpPr/>
            <p:nvPr/>
          </p:nvSpPr>
          <p:spPr>
            <a:xfrm>
              <a:off x="0" y="0"/>
              <a:ext cx="322604" cy="2709333"/>
            </a:xfrm>
            <a:custGeom>
              <a:avLst/>
              <a:gdLst/>
              <a:ahLst/>
              <a:cxnLst/>
              <a:rect l="l" t="t" r="r" b="b"/>
              <a:pathLst>
                <a:path w="322604" h="2709333">
                  <a:moveTo>
                    <a:pt x="0" y="0"/>
                  </a:moveTo>
                  <a:lnTo>
                    <a:pt x="322604" y="0"/>
                  </a:lnTo>
                  <a:lnTo>
                    <a:pt x="322604" y="2709333"/>
                  </a:lnTo>
                  <a:lnTo>
                    <a:pt x="0" y="2709333"/>
                  </a:lnTo>
                  <a:close/>
                </a:path>
              </a:pathLst>
            </a:custGeom>
            <a:solidFill>
              <a:srgbClr val="E13A3E"/>
            </a:solidFill>
          </p:spPr>
          <p:txBody>
            <a:bodyPr/>
            <a:lstStyle/>
            <a:p>
              <a:endParaRPr lang="en-US" sz="1200"/>
            </a:p>
          </p:txBody>
        </p:sp>
        <p:sp>
          <p:nvSpPr>
            <p:cNvPr id="7" name="TextBox 7"/>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13" name="Group 13"/>
          <p:cNvGrpSpPr/>
          <p:nvPr/>
        </p:nvGrpSpPr>
        <p:grpSpPr>
          <a:xfrm>
            <a:off x="-142984" y="0"/>
            <a:ext cx="1269449" cy="6858000"/>
            <a:chOff x="0" y="0"/>
            <a:chExt cx="368171" cy="2709333"/>
          </a:xfrm>
        </p:grpSpPr>
        <p:sp>
          <p:nvSpPr>
            <p:cNvPr id="14" name="Freeform 14"/>
            <p:cNvSpPr/>
            <p:nvPr/>
          </p:nvSpPr>
          <p:spPr>
            <a:xfrm>
              <a:off x="0" y="0"/>
              <a:ext cx="368171" cy="2709333"/>
            </a:xfrm>
            <a:custGeom>
              <a:avLst/>
              <a:gdLst/>
              <a:ahLst/>
              <a:cxnLst/>
              <a:rect l="l" t="t" r="r" b="b"/>
              <a:pathLst>
                <a:path w="368171" h="2709333">
                  <a:moveTo>
                    <a:pt x="0" y="0"/>
                  </a:moveTo>
                  <a:lnTo>
                    <a:pt x="368171" y="0"/>
                  </a:lnTo>
                  <a:lnTo>
                    <a:pt x="368171" y="2709333"/>
                  </a:lnTo>
                  <a:lnTo>
                    <a:pt x="0" y="2709333"/>
                  </a:lnTo>
                  <a:close/>
                </a:path>
              </a:pathLst>
            </a:custGeom>
            <a:solidFill>
              <a:srgbClr val="E13A3E">
                <a:alpha val="83922"/>
              </a:srgbClr>
            </a:solidFill>
          </p:spPr>
          <p:txBody>
            <a:bodyPr/>
            <a:lstStyle/>
            <a:p>
              <a:endParaRPr lang="en-US" sz="1200"/>
            </a:p>
          </p:txBody>
        </p:sp>
        <p:sp>
          <p:nvSpPr>
            <p:cNvPr id="15" name="TextBox 15"/>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24" name="Freeform 9">
            <a:extLst>
              <a:ext uri="{FF2B5EF4-FFF2-40B4-BE49-F238E27FC236}">
                <a16:creationId xmlns:a16="http://schemas.microsoft.com/office/drawing/2014/main" id="{489F2B94-CF30-E2D0-414C-92A708D41002}"/>
              </a:ext>
            </a:extLst>
          </p:cNvPr>
          <p:cNvSpPr/>
          <p:nvPr/>
        </p:nvSpPr>
        <p:spPr>
          <a:xfrm rot="5400000">
            <a:off x="5595821" y="-4476500"/>
            <a:ext cx="2126824" cy="11065535"/>
          </a:xfrm>
          <a:custGeom>
            <a:avLst/>
            <a:gdLst/>
            <a:ahLst/>
            <a:cxnLst/>
            <a:rect l="l" t="t" r="r" b="b"/>
            <a:pathLst>
              <a:path w="6865749" h="15152143">
                <a:moveTo>
                  <a:pt x="0" y="0"/>
                </a:moveTo>
                <a:lnTo>
                  <a:pt x="6865749" y="0"/>
                </a:lnTo>
                <a:lnTo>
                  <a:pt x="6865749" y="15152143"/>
                </a:lnTo>
                <a:lnTo>
                  <a:pt x="0" y="15152143"/>
                </a:lnTo>
                <a:lnTo>
                  <a:pt x="0" y="0"/>
                </a:lnTo>
                <a:close/>
              </a:path>
            </a:pathLst>
          </a:custGeom>
          <a:blipFill>
            <a:blip r:embed="rId2">
              <a:alphaModFix amt="8999"/>
            </a:blip>
            <a:stretch>
              <a:fillRect l="-225597" t="-328" r="-257497" b="-12952"/>
            </a:stretch>
          </a:blipFill>
        </p:spPr>
        <p:txBody>
          <a:bodyPr/>
          <a:lstStyle/>
          <a:p>
            <a:endParaRPr lang="en-US" sz="1200"/>
          </a:p>
        </p:txBody>
      </p:sp>
      <p:grpSp>
        <p:nvGrpSpPr>
          <p:cNvPr id="25" name="Group 17">
            <a:extLst>
              <a:ext uri="{FF2B5EF4-FFF2-40B4-BE49-F238E27FC236}">
                <a16:creationId xmlns:a16="http://schemas.microsoft.com/office/drawing/2014/main" id="{666940B2-5298-B50C-9CC4-4A01F36BCFF0}"/>
              </a:ext>
            </a:extLst>
          </p:cNvPr>
          <p:cNvGrpSpPr/>
          <p:nvPr/>
        </p:nvGrpSpPr>
        <p:grpSpPr>
          <a:xfrm>
            <a:off x="1126465" y="1"/>
            <a:ext cx="11057004" cy="2126824"/>
            <a:chOff x="0" y="0"/>
            <a:chExt cx="2285768" cy="856510"/>
          </a:xfrm>
        </p:grpSpPr>
        <p:sp>
          <p:nvSpPr>
            <p:cNvPr id="26" name="Freeform 18">
              <a:extLst>
                <a:ext uri="{FF2B5EF4-FFF2-40B4-BE49-F238E27FC236}">
                  <a16:creationId xmlns:a16="http://schemas.microsoft.com/office/drawing/2014/main" id="{CD4F85DE-2BB9-1523-A23A-E60329C0D1F4}"/>
                </a:ext>
              </a:extLst>
            </p:cNvPr>
            <p:cNvSpPr/>
            <p:nvPr/>
          </p:nvSpPr>
          <p:spPr>
            <a:xfrm>
              <a:off x="0" y="0"/>
              <a:ext cx="2285768" cy="856510"/>
            </a:xfrm>
            <a:custGeom>
              <a:avLst/>
              <a:gdLst/>
              <a:ahLst/>
              <a:cxnLst/>
              <a:rect l="l" t="t" r="r" b="b"/>
              <a:pathLst>
                <a:path w="2285768" h="856510">
                  <a:moveTo>
                    <a:pt x="0" y="0"/>
                  </a:moveTo>
                  <a:lnTo>
                    <a:pt x="2285768" y="0"/>
                  </a:lnTo>
                  <a:lnTo>
                    <a:pt x="2285768" y="856510"/>
                  </a:lnTo>
                  <a:lnTo>
                    <a:pt x="0" y="856510"/>
                  </a:lnTo>
                  <a:close/>
                </a:path>
              </a:pathLst>
            </a:custGeom>
            <a:solidFill>
              <a:srgbClr val="FFFFFF">
                <a:alpha val="43922"/>
              </a:srgbClr>
            </a:solidFill>
          </p:spPr>
          <p:txBody>
            <a:bodyPr/>
            <a:lstStyle/>
            <a:p>
              <a:endParaRPr lang="en-US" sz="1200"/>
            </a:p>
          </p:txBody>
        </p:sp>
        <p:sp>
          <p:nvSpPr>
            <p:cNvPr id="27" name="TextBox 19">
              <a:extLst>
                <a:ext uri="{FF2B5EF4-FFF2-40B4-BE49-F238E27FC236}">
                  <a16:creationId xmlns:a16="http://schemas.microsoft.com/office/drawing/2014/main" id="{160F335E-14A9-8A24-3396-F396DFC38609}"/>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20" name="Title 1">
            <a:extLst>
              <a:ext uri="{FF2B5EF4-FFF2-40B4-BE49-F238E27FC236}">
                <a16:creationId xmlns:a16="http://schemas.microsoft.com/office/drawing/2014/main" id="{917FAF77-33B5-74CD-66CD-668A047B9887}"/>
              </a:ext>
            </a:extLst>
          </p:cNvPr>
          <p:cNvSpPr txBox="1">
            <a:spLocks/>
          </p:cNvSpPr>
          <p:nvPr/>
        </p:nvSpPr>
        <p:spPr>
          <a:xfrm>
            <a:off x="1466141" y="1194067"/>
            <a:ext cx="8393951" cy="648555"/>
          </a:xfrm>
          <a:prstGeom prst="rect">
            <a:avLst/>
          </a:prstGeom>
        </p:spPr>
        <p:txBody>
          <a:bodyPr vert="horz" lIns="60960" tIns="30480" rIns="60960" bIns="3048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b="1" dirty="0">
                <a:latin typeface="Arial" panose="020B0604020202020204" pitchFamily="34" charset="0"/>
                <a:cs typeface="Arial" panose="020B0604020202020204" pitchFamily="34" charset="0"/>
              </a:rPr>
              <a:t>Mail Service Enrollment Options</a:t>
            </a:r>
          </a:p>
        </p:txBody>
      </p:sp>
      <p:sp>
        <p:nvSpPr>
          <p:cNvPr id="2" name="Freeform 9">
            <a:extLst>
              <a:ext uri="{FF2B5EF4-FFF2-40B4-BE49-F238E27FC236}">
                <a16:creationId xmlns:a16="http://schemas.microsoft.com/office/drawing/2014/main" id="{5E0986A4-7B3A-4A73-2338-224A4E83749A}"/>
              </a:ext>
            </a:extLst>
          </p:cNvPr>
          <p:cNvSpPr/>
          <p:nvPr/>
        </p:nvSpPr>
        <p:spPr>
          <a:xfrm>
            <a:off x="1460519" y="454591"/>
            <a:ext cx="4080160" cy="462418"/>
          </a:xfrm>
          <a:custGeom>
            <a:avLst/>
            <a:gdLst/>
            <a:ahLst/>
            <a:cxnLst/>
            <a:rect l="l" t="t" r="r" b="b"/>
            <a:pathLst>
              <a:path w="6120240" h="693627">
                <a:moveTo>
                  <a:pt x="0" y="0"/>
                </a:moveTo>
                <a:lnTo>
                  <a:pt x="6120240" y="0"/>
                </a:lnTo>
                <a:lnTo>
                  <a:pt x="6120240" y="693628"/>
                </a:lnTo>
                <a:lnTo>
                  <a:pt x="0" y="693628"/>
                </a:lnTo>
                <a:lnTo>
                  <a:pt x="0" y="0"/>
                </a:lnTo>
                <a:close/>
              </a:path>
            </a:pathLst>
          </a:custGeom>
          <a:blipFill>
            <a:blip r:embed="rId3"/>
            <a:stretch>
              <a:fillRect/>
            </a:stretch>
          </a:blipFill>
        </p:spPr>
        <p:txBody>
          <a:bodyPr/>
          <a:lstStyle/>
          <a:p>
            <a:endParaRPr lang="en-US" sz="1200"/>
          </a:p>
        </p:txBody>
      </p:sp>
      <p:sp>
        <p:nvSpPr>
          <p:cNvPr id="4" name="Rectangle: Rounded Corners 3">
            <a:extLst>
              <a:ext uri="{FF2B5EF4-FFF2-40B4-BE49-F238E27FC236}">
                <a16:creationId xmlns:a16="http://schemas.microsoft.com/office/drawing/2014/main" id="{C15C3686-1587-52B4-5E3E-1D9B0FDDD6C6}"/>
              </a:ext>
            </a:extLst>
          </p:cNvPr>
          <p:cNvSpPr/>
          <p:nvPr/>
        </p:nvSpPr>
        <p:spPr>
          <a:xfrm>
            <a:off x="2336800" y="2361808"/>
            <a:ext cx="9652000" cy="1131145"/>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67" b="1" dirty="0">
                <a:solidFill>
                  <a:schemeClr val="tx1"/>
                </a:solidFill>
                <a:latin typeface="Arial" panose="020B0604020202020204" pitchFamily="34" charset="0"/>
                <a:cs typeface="Arial" panose="020B0604020202020204" pitchFamily="34" charset="0"/>
              </a:rPr>
              <a:t>Create an account at caremark.com and request a new prescription with mail service from your caremark.com dashboard by selecting “Start Rx Delivery by Mail” from the Prescriptions heading. </a:t>
            </a:r>
          </a:p>
          <a:p>
            <a:pPr marL="228611" indent="-228611">
              <a:buFont typeface="Arial" panose="020B0604020202020204" pitchFamily="34" charset="0"/>
              <a:buChar char="•"/>
            </a:pPr>
            <a:r>
              <a:rPr lang="en-US" sz="1467" dirty="0">
                <a:solidFill>
                  <a:schemeClr val="tx1"/>
                </a:solidFill>
                <a:latin typeface="Arial" panose="020B0604020202020204" pitchFamily="34" charset="0"/>
                <a:cs typeface="Arial" panose="020B0604020202020204" pitchFamily="34" charset="0"/>
              </a:rPr>
              <a:t>CVS Caremark® will contact your prescriber for a new prescription. Have prescription and prescriber information available.</a:t>
            </a:r>
          </a:p>
        </p:txBody>
      </p:sp>
      <p:sp>
        <p:nvSpPr>
          <p:cNvPr id="16" name="Rectangle: Rounded Corners 15">
            <a:extLst>
              <a:ext uri="{FF2B5EF4-FFF2-40B4-BE49-F238E27FC236}">
                <a16:creationId xmlns:a16="http://schemas.microsoft.com/office/drawing/2014/main" id="{56FE0C30-8810-B7D2-3342-92E88ADE854A}"/>
              </a:ext>
            </a:extLst>
          </p:cNvPr>
          <p:cNvSpPr/>
          <p:nvPr/>
        </p:nvSpPr>
        <p:spPr>
          <a:xfrm>
            <a:off x="2336799" y="3546023"/>
            <a:ext cx="9652001" cy="99548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67" b="1" dirty="0">
                <a:solidFill>
                  <a:schemeClr val="tx1"/>
                </a:solidFill>
                <a:latin typeface="Arial" panose="020B0604020202020204" pitchFamily="34" charset="0"/>
                <a:cs typeface="Arial" panose="020B0604020202020204" pitchFamily="34" charset="0"/>
              </a:rPr>
              <a:t>Call toll-free number </a:t>
            </a:r>
            <a:r>
              <a:rPr lang="en-US" sz="1467" b="1" dirty="0">
                <a:solidFill>
                  <a:srgbClr val="E13A3E"/>
                </a:solidFill>
                <a:latin typeface="Arial" panose="020B0604020202020204" pitchFamily="34" charset="0"/>
                <a:cs typeface="Arial" panose="020B0604020202020204" pitchFamily="34" charset="0"/>
              </a:rPr>
              <a:t>1-866-818-6911</a:t>
            </a:r>
            <a:r>
              <a:rPr lang="en-US" sz="1467" b="1" dirty="0">
                <a:solidFill>
                  <a:schemeClr val="tx1"/>
                </a:solidFill>
                <a:latin typeface="Arial" panose="020B0604020202020204" pitchFamily="34" charset="0"/>
                <a:cs typeface="Arial" panose="020B0604020202020204" pitchFamily="34" charset="0"/>
              </a:rPr>
              <a:t> on or after your benefit effective date </a:t>
            </a:r>
          </a:p>
          <a:p>
            <a:pPr marL="228611" indent="-228611">
              <a:buFont typeface="Arial" panose="020B0604020202020204" pitchFamily="34" charset="0"/>
              <a:buChar char="•"/>
            </a:pPr>
            <a:r>
              <a:rPr lang="en-US" sz="1467" dirty="0">
                <a:solidFill>
                  <a:schemeClr val="tx1"/>
                </a:solidFill>
                <a:latin typeface="Arial" panose="020B0604020202020204" pitchFamily="34" charset="0"/>
                <a:cs typeface="Arial" panose="020B0604020202020204" pitchFamily="34" charset="0"/>
              </a:rPr>
              <a:t>Speak with a customer service representative and let them know you would like to get set up with mail service. They will contact your prescriber for a new prescription.  Have prescription and prescriber information available when calling. </a:t>
            </a:r>
          </a:p>
        </p:txBody>
      </p:sp>
      <p:sp>
        <p:nvSpPr>
          <p:cNvPr id="17" name="Rectangle: Rounded Corners 16">
            <a:extLst>
              <a:ext uri="{FF2B5EF4-FFF2-40B4-BE49-F238E27FC236}">
                <a16:creationId xmlns:a16="http://schemas.microsoft.com/office/drawing/2014/main" id="{3B39382D-111E-2F91-AD5B-525DF4BA7700}"/>
              </a:ext>
            </a:extLst>
          </p:cNvPr>
          <p:cNvSpPr/>
          <p:nvPr/>
        </p:nvSpPr>
        <p:spPr>
          <a:xfrm>
            <a:off x="2336799" y="4632202"/>
            <a:ext cx="9652001" cy="99548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67" b="1" dirty="0">
                <a:solidFill>
                  <a:schemeClr val="tx1"/>
                </a:solidFill>
                <a:latin typeface="Arial" panose="020B0604020202020204" pitchFamily="34" charset="0"/>
                <a:cs typeface="Arial" panose="020B0604020202020204" pitchFamily="34" charset="0"/>
              </a:rPr>
              <a:t>Prescriber calls toll-free number </a:t>
            </a:r>
            <a:r>
              <a:rPr lang="en-US" sz="1467" b="1" dirty="0">
                <a:solidFill>
                  <a:srgbClr val="E13A3E"/>
                </a:solidFill>
                <a:latin typeface="Arial" panose="020B0604020202020204" pitchFamily="34" charset="0"/>
                <a:cs typeface="Arial" panose="020B0604020202020204" pitchFamily="34" charset="0"/>
              </a:rPr>
              <a:t>1-800-378-5697</a:t>
            </a:r>
            <a:r>
              <a:rPr lang="en-US" sz="1467" b="1" dirty="0">
                <a:solidFill>
                  <a:schemeClr val="tx1"/>
                </a:solidFill>
                <a:latin typeface="Arial" panose="020B0604020202020204" pitchFamily="34" charset="0"/>
                <a:cs typeface="Arial" panose="020B0604020202020204" pitchFamily="34" charset="0"/>
              </a:rPr>
              <a:t> or sends new electronic prescriptions to CVS Caremark® Mail Service (NCPDP ID: 0322038) on or after your benefit effective date </a:t>
            </a:r>
          </a:p>
          <a:p>
            <a:pPr marL="228611" indent="-228611">
              <a:buFont typeface="Arial" panose="020B0604020202020204" pitchFamily="34" charset="0"/>
              <a:buChar char="•"/>
            </a:pPr>
            <a:r>
              <a:rPr lang="en-US" sz="1467" dirty="0">
                <a:solidFill>
                  <a:schemeClr val="tx1"/>
                </a:solidFill>
                <a:latin typeface="Arial" panose="020B0604020202020204" pitchFamily="34" charset="0"/>
                <a:cs typeface="Arial" panose="020B0604020202020204" pitchFamily="34" charset="0"/>
              </a:rPr>
              <a:t>You will still need to contact mail service by phone to set up billing and shipping information. </a:t>
            </a:r>
          </a:p>
        </p:txBody>
      </p:sp>
      <p:sp>
        <p:nvSpPr>
          <p:cNvPr id="18" name="Rectangle: Rounded Corners 17">
            <a:extLst>
              <a:ext uri="{FF2B5EF4-FFF2-40B4-BE49-F238E27FC236}">
                <a16:creationId xmlns:a16="http://schemas.microsoft.com/office/drawing/2014/main" id="{3EF3526F-79DE-03D6-61A0-7BBE656D1F0A}"/>
              </a:ext>
            </a:extLst>
          </p:cNvPr>
          <p:cNvSpPr/>
          <p:nvPr/>
        </p:nvSpPr>
        <p:spPr>
          <a:xfrm>
            <a:off x="2336798" y="5718382"/>
            <a:ext cx="9652002" cy="99548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67" b="1" dirty="0">
                <a:solidFill>
                  <a:schemeClr val="tx1"/>
                </a:solidFill>
                <a:latin typeface="Arial" panose="020B0604020202020204" pitchFamily="34" charset="0"/>
                <a:cs typeface="Arial" panose="020B0604020202020204" pitchFamily="34" charset="0"/>
              </a:rPr>
              <a:t>Access </a:t>
            </a:r>
            <a:r>
              <a:rPr lang="en-US" sz="1467" b="1" dirty="0">
                <a:solidFill>
                  <a:srgbClr val="E13A3E"/>
                </a:solidFill>
                <a:latin typeface="Arial" panose="020B0604020202020204" pitchFamily="34" charset="0"/>
                <a:cs typeface="Arial" panose="020B0604020202020204" pitchFamily="34" charset="0"/>
              </a:rPr>
              <a:t>caremark.com </a:t>
            </a:r>
            <a:r>
              <a:rPr lang="en-US" sz="1467" b="1" dirty="0">
                <a:solidFill>
                  <a:schemeClr val="tx1"/>
                </a:solidFill>
                <a:latin typeface="Arial" panose="020B0604020202020204" pitchFamily="34" charset="0"/>
                <a:cs typeface="Arial" panose="020B0604020202020204" pitchFamily="34" charset="0"/>
              </a:rPr>
              <a:t>(no account needed)</a:t>
            </a:r>
          </a:p>
          <a:p>
            <a:pPr marL="228611" indent="-228611">
              <a:buFont typeface="Arial" panose="020B0604020202020204" pitchFamily="34" charset="0"/>
              <a:buChar char="•"/>
            </a:pPr>
            <a:r>
              <a:rPr lang="en-US" sz="1467" dirty="0">
                <a:solidFill>
                  <a:schemeClr val="tx1"/>
                </a:solidFill>
                <a:latin typeface="Arial" panose="020B0604020202020204" pitchFamily="34" charset="0"/>
                <a:cs typeface="Arial" panose="020B0604020202020204" pitchFamily="34" charset="0"/>
              </a:rPr>
              <a:t>Visit caremark.com and click on the help center link at the top right corner of the page. From there, hover over “Prescriptions” in the toolbar and select print plan forms. Complete mail order form, print, and mail it in with your hard copy prescription on or after your benefit effective date. Allow at least 14 days for processing.</a:t>
            </a:r>
          </a:p>
        </p:txBody>
      </p:sp>
      <p:sp>
        <p:nvSpPr>
          <p:cNvPr id="21" name="TextBox 20">
            <a:extLst>
              <a:ext uri="{FF2B5EF4-FFF2-40B4-BE49-F238E27FC236}">
                <a16:creationId xmlns:a16="http://schemas.microsoft.com/office/drawing/2014/main" id="{6BDDD85D-4BFB-B047-285B-007B316E2ECA}"/>
              </a:ext>
            </a:extLst>
          </p:cNvPr>
          <p:cNvSpPr txBox="1"/>
          <p:nvPr/>
        </p:nvSpPr>
        <p:spPr>
          <a:xfrm>
            <a:off x="1422400" y="2394090"/>
            <a:ext cx="816592" cy="995209"/>
          </a:xfrm>
          <a:prstGeom prst="rect">
            <a:avLst/>
          </a:prstGeom>
          <a:noFill/>
        </p:spPr>
        <p:txBody>
          <a:bodyPr wrap="square" rtlCol="0">
            <a:spAutoFit/>
          </a:bodyPr>
          <a:lstStyle/>
          <a:p>
            <a:r>
              <a:rPr lang="en-US" sz="5867" b="1" dirty="0">
                <a:solidFill>
                  <a:srgbClr val="E13A3E"/>
                </a:solidFill>
                <a:latin typeface="Arial" panose="020B0604020202020204" pitchFamily="34" charset="0"/>
                <a:cs typeface="Arial" panose="020B0604020202020204" pitchFamily="34" charset="0"/>
              </a:rPr>
              <a:t>1</a:t>
            </a:r>
          </a:p>
        </p:txBody>
      </p:sp>
      <p:sp>
        <p:nvSpPr>
          <p:cNvPr id="22" name="TextBox 21">
            <a:extLst>
              <a:ext uri="{FF2B5EF4-FFF2-40B4-BE49-F238E27FC236}">
                <a16:creationId xmlns:a16="http://schemas.microsoft.com/office/drawing/2014/main" id="{1003CB64-29B3-070A-0877-010E2DDDFF17}"/>
              </a:ext>
            </a:extLst>
          </p:cNvPr>
          <p:cNvSpPr txBox="1"/>
          <p:nvPr/>
        </p:nvSpPr>
        <p:spPr>
          <a:xfrm>
            <a:off x="1460519" y="3581050"/>
            <a:ext cx="816592" cy="995209"/>
          </a:xfrm>
          <a:prstGeom prst="rect">
            <a:avLst/>
          </a:prstGeom>
          <a:noFill/>
        </p:spPr>
        <p:txBody>
          <a:bodyPr wrap="square" rtlCol="0">
            <a:spAutoFit/>
          </a:bodyPr>
          <a:lstStyle>
            <a:defPPr>
              <a:defRPr lang="en-US"/>
            </a:defPPr>
            <a:lvl1pPr>
              <a:defRPr sz="8800" b="1">
                <a:solidFill>
                  <a:srgbClr val="E13A3E"/>
                </a:solidFill>
                <a:latin typeface="Arial" panose="020B0604020202020204" pitchFamily="34" charset="0"/>
                <a:cs typeface="Arial" panose="020B0604020202020204" pitchFamily="34" charset="0"/>
              </a:defRPr>
            </a:lvl1pPr>
          </a:lstStyle>
          <a:p>
            <a:r>
              <a:rPr lang="en-US" sz="5867" dirty="0"/>
              <a:t>2</a:t>
            </a:r>
          </a:p>
        </p:txBody>
      </p:sp>
      <p:sp>
        <p:nvSpPr>
          <p:cNvPr id="23" name="TextBox 22">
            <a:extLst>
              <a:ext uri="{FF2B5EF4-FFF2-40B4-BE49-F238E27FC236}">
                <a16:creationId xmlns:a16="http://schemas.microsoft.com/office/drawing/2014/main" id="{0DDD3C78-F8A8-63F7-44CB-913463C3F64F}"/>
              </a:ext>
            </a:extLst>
          </p:cNvPr>
          <p:cNvSpPr txBox="1"/>
          <p:nvPr/>
        </p:nvSpPr>
        <p:spPr>
          <a:xfrm>
            <a:off x="1460519" y="4631974"/>
            <a:ext cx="816592" cy="995209"/>
          </a:xfrm>
          <a:prstGeom prst="rect">
            <a:avLst/>
          </a:prstGeom>
          <a:noFill/>
        </p:spPr>
        <p:txBody>
          <a:bodyPr wrap="square" rtlCol="0">
            <a:spAutoFit/>
          </a:bodyPr>
          <a:lstStyle>
            <a:defPPr>
              <a:defRPr lang="en-US"/>
            </a:defPPr>
            <a:lvl1pPr>
              <a:defRPr sz="8800" b="1">
                <a:solidFill>
                  <a:srgbClr val="E13A3E"/>
                </a:solidFill>
                <a:latin typeface="Arial" panose="020B0604020202020204" pitchFamily="34" charset="0"/>
                <a:cs typeface="Arial" panose="020B0604020202020204" pitchFamily="34" charset="0"/>
              </a:defRPr>
            </a:lvl1pPr>
          </a:lstStyle>
          <a:p>
            <a:r>
              <a:rPr lang="en-US" sz="5867" dirty="0"/>
              <a:t>3</a:t>
            </a:r>
          </a:p>
        </p:txBody>
      </p:sp>
      <p:sp>
        <p:nvSpPr>
          <p:cNvPr id="28" name="TextBox 27">
            <a:extLst>
              <a:ext uri="{FF2B5EF4-FFF2-40B4-BE49-F238E27FC236}">
                <a16:creationId xmlns:a16="http://schemas.microsoft.com/office/drawing/2014/main" id="{0434AA1A-EBD1-B31E-598B-F174BE4B39AB}"/>
              </a:ext>
            </a:extLst>
          </p:cNvPr>
          <p:cNvSpPr txBox="1"/>
          <p:nvPr/>
        </p:nvSpPr>
        <p:spPr>
          <a:xfrm>
            <a:off x="1433301" y="5736907"/>
            <a:ext cx="816592" cy="995209"/>
          </a:xfrm>
          <a:prstGeom prst="rect">
            <a:avLst/>
          </a:prstGeom>
          <a:noFill/>
        </p:spPr>
        <p:txBody>
          <a:bodyPr wrap="square" rtlCol="0">
            <a:spAutoFit/>
          </a:bodyPr>
          <a:lstStyle>
            <a:defPPr>
              <a:defRPr lang="en-US"/>
            </a:defPPr>
            <a:lvl1pPr>
              <a:defRPr sz="8800" b="1">
                <a:solidFill>
                  <a:srgbClr val="E13A3E"/>
                </a:solidFill>
                <a:latin typeface="Arial" panose="020B0604020202020204" pitchFamily="34" charset="0"/>
                <a:cs typeface="Arial" panose="020B0604020202020204" pitchFamily="34" charset="0"/>
              </a:defRPr>
            </a:lvl1pPr>
          </a:lstStyle>
          <a:p>
            <a:r>
              <a:rPr lang="en-US" sz="5867" dirty="0"/>
              <a:t>4</a:t>
            </a:r>
          </a:p>
        </p:txBody>
      </p:sp>
      <p:sp>
        <p:nvSpPr>
          <p:cNvPr id="29" name="Freeform 20">
            <a:extLst>
              <a:ext uri="{FF2B5EF4-FFF2-40B4-BE49-F238E27FC236}">
                <a16:creationId xmlns:a16="http://schemas.microsoft.com/office/drawing/2014/main" id="{5D6C5F6D-F221-5402-B25C-C6DFE436F1CF}"/>
              </a:ext>
            </a:extLst>
          </p:cNvPr>
          <p:cNvSpPr/>
          <p:nvPr/>
        </p:nvSpPr>
        <p:spPr>
          <a:xfrm rot="-5400000">
            <a:off x="-2764166" y="2967369"/>
            <a:ext cx="6858000" cy="923263"/>
          </a:xfrm>
          <a:custGeom>
            <a:avLst/>
            <a:gdLst/>
            <a:ahLst/>
            <a:cxnLst/>
            <a:rect l="l" t="t" r="r" b="b"/>
            <a:pathLst>
              <a:path w="10287000" h="967525">
                <a:moveTo>
                  <a:pt x="0" y="0"/>
                </a:moveTo>
                <a:lnTo>
                  <a:pt x="10287000" y="0"/>
                </a:lnTo>
                <a:lnTo>
                  <a:pt x="10287000" y="967526"/>
                </a:lnTo>
                <a:lnTo>
                  <a:pt x="0" y="967526"/>
                </a:lnTo>
                <a:lnTo>
                  <a:pt x="0" y="0"/>
                </a:lnTo>
                <a:close/>
              </a:path>
            </a:pathLst>
          </a:custGeom>
          <a:blipFill>
            <a:blip r:embed="rId4"/>
            <a:stretch>
              <a:fillRect l="-4107" t="-8658" r="-4107" b="-138715"/>
            </a:stretch>
          </a:blipFill>
        </p:spPr>
        <p:txBody>
          <a:bodyPr/>
          <a:lstStyle/>
          <a:p>
            <a:endParaRPr lang="en-US" sz="1200"/>
          </a:p>
        </p:txBody>
      </p:sp>
      <p:sp>
        <p:nvSpPr>
          <p:cNvPr id="3" name="Slide Number Placeholder 2">
            <a:extLst>
              <a:ext uri="{FF2B5EF4-FFF2-40B4-BE49-F238E27FC236}">
                <a16:creationId xmlns:a16="http://schemas.microsoft.com/office/drawing/2014/main" id="{317D674C-6B31-476D-07E0-9A622F2E359E}"/>
              </a:ext>
            </a:extLst>
          </p:cNvPr>
          <p:cNvSpPr>
            <a:spLocks noGrp="1"/>
          </p:cNvSpPr>
          <p:nvPr>
            <p:ph type="sldNum" sz="quarter" idx="12"/>
          </p:nvPr>
        </p:nvSpPr>
        <p:spPr>
          <a:xfrm>
            <a:off x="9448800" y="6492874"/>
            <a:ext cx="2743200" cy="365125"/>
          </a:xfrm>
        </p:spPr>
        <p:txBody>
          <a:bodyPr/>
          <a:lstStyle/>
          <a:p>
            <a:fld id="{DE448F87-BA2F-4F3F-82DC-D56C081C3456}" type="slidenum">
              <a:rPr lang="en-US" smtClean="0"/>
              <a:t>10</a:t>
            </a:fld>
            <a:endParaRPr lang="en-US" dirty="0"/>
          </a:p>
        </p:txBody>
      </p:sp>
    </p:spTree>
    <p:extLst>
      <p:ext uri="{BB962C8B-B14F-4D97-AF65-F5344CB8AC3E}">
        <p14:creationId xmlns:p14="http://schemas.microsoft.com/office/powerpoint/2010/main" val="2848135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215804" y="0"/>
            <a:ext cx="816592" cy="6858000"/>
            <a:chOff x="0" y="0"/>
            <a:chExt cx="322604" cy="2709333"/>
          </a:xfrm>
        </p:grpSpPr>
        <p:sp>
          <p:nvSpPr>
            <p:cNvPr id="6" name="Freeform 6"/>
            <p:cNvSpPr/>
            <p:nvPr/>
          </p:nvSpPr>
          <p:spPr>
            <a:xfrm>
              <a:off x="0" y="0"/>
              <a:ext cx="322604" cy="2709333"/>
            </a:xfrm>
            <a:custGeom>
              <a:avLst/>
              <a:gdLst/>
              <a:ahLst/>
              <a:cxnLst/>
              <a:rect l="l" t="t" r="r" b="b"/>
              <a:pathLst>
                <a:path w="322604" h="2709333">
                  <a:moveTo>
                    <a:pt x="0" y="0"/>
                  </a:moveTo>
                  <a:lnTo>
                    <a:pt x="322604" y="0"/>
                  </a:lnTo>
                  <a:lnTo>
                    <a:pt x="322604" y="2709333"/>
                  </a:lnTo>
                  <a:lnTo>
                    <a:pt x="0" y="2709333"/>
                  </a:lnTo>
                  <a:close/>
                </a:path>
              </a:pathLst>
            </a:custGeom>
            <a:solidFill>
              <a:srgbClr val="E13A3E"/>
            </a:solidFill>
          </p:spPr>
          <p:txBody>
            <a:bodyPr/>
            <a:lstStyle/>
            <a:p>
              <a:endParaRPr lang="en-US" sz="1200"/>
            </a:p>
          </p:txBody>
        </p:sp>
        <p:sp>
          <p:nvSpPr>
            <p:cNvPr id="7" name="TextBox 7"/>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13" name="Group 13"/>
          <p:cNvGrpSpPr/>
          <p:nvPr/>
        </p:nvGrpSpPr>
        <p:grpSpPr>
          <a:xfrm>
            <a:off x="0" y="0"/>
            <a:ext cx="931932" cy="6858000"/>
            <a:chOff x="0" y="0"/>
            <a:chExt cx="368171" cy="2709333"/>
          </a:xfrm>
        </p:grpSpPr>
        <p:sp>
          <p:nvSpPr>
            <p:cNvPr id="14" name="Freeform 14"/>
            <p:cNvSpPr/>
            <p:nvPr/>
          </p:nvSpPr>
          <p:spPr>
            <a:xfrm>
              <a:off x="0" y="0"/>
              <a:ext cx="368171" cy="2709333"/>
            </a:xfrm>
            <a:custGeom>
              <a:avLst/>
              <a:gdLst/>
              <a:ahLst/>
              <a:cxnLst/>
              <a:rect l="l" t="t" r="r" b="b"/>
              <a:pathLst>
                <a:path w="368171" h="2709333">
                  <a:moveTo>
                    <a:pt x="0" y="0"/>
                  </a:moveTo>
                  <a:lnTo>
                    <a:pt x="368171" y="0"/>
                  </a:lnTo>
                  <a:lnTo>
                    <a:pt x="368171" y="2709333"/>
                  </a:lnTo>
                  <a:lnTo>
                    <a:pt x="0" y="2709333"/>
                  </a:lnTo>
                  <a:close/>
                </a:path>
              </a:pathLst>
            </a:custGeom>
            <a:solidFill>
              <a:srgbClr val="E13A3E">
                <a:alpha val="83922"/>
              </a:srgbClr>
            </a:solidFill>
          </p:spPr>
          <p:txBody>
            <a:bodyPr/>
            <a:lstStyle/>
            <a:p>
              <a:endParaRPr lang="en-US" sz="1200"/>
            </a:p>
          </p:txBody>
        </p:sp>
        <p:sp>
          <p:nvSpPr>
            <p:cNvPr id="15" name="TextBox 15"/>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24" name="Freeform 9">
            <a:extLst>
              <a:ext uri="{FF2B5EF4-FFF2-40B4-BE49-F238E27FC236}">
                <a16:creationId xmlns:a16="http://schemas.microsoft.com/office/drawing/2014/main" id="{489F2B94-CF30-E2D0-414C-92A708D41002}"/>
              </a:ext>
            </a:extLst>
          </p:cNvPr>
          <p:cNvSpPr/>
          <p:nvPr/>
        </p:nvSpPr>
        <p:spPr>
          <a:xfrm rot="5400000">
            <a:off x="5416467" y="-4483149"/>
            <a:ext cx="2299529" cy="11251537"/>
          </a:xfrm>
          <a:custGeom>
            <a:avLst/>
            <a:gdLst/>
            <a:ahLst/>
            <a:cxnLst/>
            <a:rect l="l" t="t" r="r" b="b"/>
            <a:pathLst>
              <a:path w="6865749" h="15152143">
                <a:moveTo>
                  <a:pt x="0" y="0"/>
                </a:moveTo>
                <a:lnTo>
                  <a:pt x="6865749" y="0"/>
                </a:lnTo>
                <a:lnTo>
                  <a:pt x="6865749" y="15152143"/>
                </a:lnTo>
                <a:lnTo>
                  <a:pt x="0" y="15152143"/>
                </a:lnTo>
                <a:lnTo>
                  <a:pt x="0" y="0"/>
                </a:lnTo>
                <a:close/>
              </a:path>
            </a:pathLst>
          </a:custGeom>
          <a:blipFill>
            <a:blip r:embed="rId3">
              <a:alphaModFix amt="8999"/>
            </a:blip>
            <a:stretch>
              <a:fillRect l="-225597" t="-328" r="-257497" b="-12952"/>
            </a:stretch>
          </a:blipFill>
        </p:spPr>
        <p:txBody>
          <a:bodyPr/>
          <a:lstStyle/>
          <a:p>
            <a:endParaRPr lang="en-US" sz="1200"/>
          </a:p>
        </p:txBody>
      </p:sp>
      <p:grpSp>
        <p:nvGrpSpPr>
          <p:cNvPr id="25" name="Group 17">
            <a:extLst>
              <a:ext uri="{FF2B5EF4-FFF2-40B4-BE49-F238E27FC236}">
                <a16:creationId xmlns:a16="http://schemas.microsoft.com/office/drawing/2014/main" id="{666940B2-5298-B50C-9CC4-4A01F36BCFF0}"/>
              </a:ext>
            </a:extLst>
          </p:cNvPr>
          <p:cNvGrpSpPr/>
          <p:nvPr/>
        </p:nvGrpSpPr>
        <p:grpSpPr>
          <a:xfrm>
            <a:off x="931932" y="0"/>
            <a:ext cx="11251537" cy="2420081"/>
            <a:chOff x="0" y="0"/>
            <a:chExt cx="2285768" cy="856510"/>
          </a:xfrm>
        </p:grpSpPr>
        <p:sp>
          <p:nvSpPr>
            <p:cNvPr id="26" name="Freeform 18">
              <a:extLst>
                <a:ext uri="{FF2B5EF4-FFF2-40B4-BE49-F238E27FC236}">
                  <a16:creationId xmlns:a16="http://schemas.microsoft.com/office/drawing/2014/main" id="{CD4F85DE-2BB9-1523-A23A-E60329C0D1F4}"/>
                </a:ext>
              </a:extLst>
            </p:cNvPr>
            <p:cNvSpPr/>
            <p:nvPr/>
          </p:nvSpPr>
          <p:spPr>
            <a:xfrm>
              <a:off x="0" y="0"/>
              <a:ext cx="2285768" cy="856510"/>
            </a:xfrm>
            <a:custGeom>
              <a:avLst/>
              <a:gdLst/>
              <a:ahLst/>
              <a:cxnLst/>
              <a:rect l="l" t="t" r="r" b="b"/>
              <a:pathLst>
                <a:path w="2285768" h="856510">
                  <a:moveTo>
                    <a:pt x="0" y="0"/>
                  </a:moveTo>
                  <a:lnTo>
                    <a:pt x="2285768" y="0"/>
                  </a:lnTo>
                  <a:lnTo>
                    <a:pt x="2285768" y="856510"/>
                  </a:lnTo>
                  <a:lnTo>
                    <a:pt x="0" y="856510"/>
                  </a:lnTo>
                  <a:close/>
                </a:path>
              </a:pathLst>
            </a:custGeom>
            <a:solidFill>
              <a:srgbClr val="FFFFFF">
                <a:alpha val="43922"/>
              </a:srgbClr>
            </a:solidFill>
          </p:spPr>
          <p:txBody>
            <a:bodyPr/>
            <a:lstStyle/>
            <a:p>
              <a:endParaRPr lang="en-US" sz="1200"/>
            </a:p>
          </p:txBody>
        </p:sp>
        <p:sp>
          <p:nvSpPr>
            <p:cNvPr id="27" name="TextBox 19">
              <a:extLst>
                <a:ext uri="{FF2B5EF4-FFF2-40B4-BE49-F238E27FC236}">
                  <a16:creationId xmlns:a16="http://schemas.microsoft.com/office/drawing/2014/main" id="{160F335E-14A9-8A24-3396-F396DFC38609}"/>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20" name="Title 1">
            <a:extLst>
              <a:ext uri="{FF2B5EF4-FFF2-40B4-BE49-F238E27FC236}">
                <a16:creationId xmlns:a16="http://schemas.microsoft.com/office/drawing/2014/main" id="{917FAF77-33B5-74CD-66CD-668A047B9887}"/>
              </a:ext>
            </a:extLst>
          </p:cNvPr>
          <p:cNvSpPr txBox="1">
            <a:spLocks/>
          </p:cNvSpPr>
          <p:nvPr/>
        </p:nvSpPr>
        <p:spPr>
          <a:xfrm>
            <a:off x="1207250" y="885763"/>
            <a:ext cx="6060707" cy="648555"/>
          </a:xfrm>
          <a:prstGeom prst="rect">
            <a:avLst/>
          </a:prstGeom>
        </p:spPr>
        <p:txBody>
          <a:bodyPr vert="horz" lIns="60960" tIns="30480" rIns="60960" bIns="3048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b="1" dirty="0">
                <a:latin typeface="Arial" panose="020B0604020202020204" pitchFamily="34" charset="0"/>
                <a:cs typeface="Arial" panose="020B0604020202020204" pitchFamily="34" charset="0"/>
              </a:rPr>
              <a:t>ID Cards for New Plan Participants</a:t>
            </a:r>
          </a:p>
        </p:txBody>
      </p:sp>
      <p:grpSp>
        <p:nvGrpSpPr>
          <p:cNvPr id="2" name="Group 9">
            <a:extLst>
              <a:ext uri="{FF2B5EF4-FFF2-40B4-BE49-F238E27FC236}">
                <a16:creationId xmlns:a16="http://schemas.microsoft.com/office/drawing/2014/main" id="{78CF6E16-5F67-3BBF-DDA8-2CB5442EEC88}"/>
              </a:ext>
            </a:extLst>
          </p:cNvPr>
          <p:cNvGrpSpPr>
            <a:grpSpLocks noChangeAspect="1"/>
          </p:cNvGrpSpPr>
          <p:nvPr/>
        </p:nvGrpSpPr>
        <p:grpSpPr>
          <a:xfrm>
            <a:off x="6756400" y="1614328"/>
            <a:ext cx="5019782" cy="2823592"/>
            <a:chOff x="0" y="0"/>
            <a:chExt cx="11289030" cy="6350000"/>
          </a:xfrm>
        </p:grpSpPr>
        <p:sp>
          <p:nvSpPr>
            <p:cNvPr id="3" name="Freeform 10">
              <a:extLst>
                <a:ext uri="{FF2B5EF4-FFF2-40B4-BE49-F238E27FC236}">
                  <a16:creationId xmlns:a16="http://schemas.microsoft.com/office/drawing/2014/main" id="{C0467327-BEC5-EE9C-2C14-16E03B979897}"/>
                </a:ext>
              </a:extLst>
            </p:cNvPr>
            <p:cNvSpPr/>
            <p:nvPr/>
          </p:nvSpPr>
          <p:spPr>
            <a:xfrm>
              <a:off x="0" y="0"/>
              <a:ext cx="11287761" cy="6350000"/>
            </a:xfrm>
            <a:custGeom>
              <a:avLst/>
              <a:gdLst/>
              <a:ahLst/>
              <a:cxnLst/>
              <a:rect l="l" t="t" r="r" b="b"/>
              <a:pathLst>
                <a:path w="11287761" h="6350000">
                  <a:moveTo>
                    <a:pt x="0" y="5824220"/>
                  </a:moveTo>
                  <a:lnTo>
                    <a:pt x="0" y="525780"/>
                  </a:lnTo>
                  <a:cubicBezTo>
                    <a:pt x="0" y="234950"/>
                    <a:pt x="234950" y="0"/>
                    <a:pt x="525780" y="0"/>
                  </a:cubicBezTo>
                  <a:lnTo>
                    <a:pt x="10761980" y="0"/>
                  </a:lnTo>
                  <a:cubicBezTo>
                    <a:pt x="11052811" y="0"/>
                    <a:pt x="11287761" y="234950"/>
                    <a:pt x="11287761" y="525780"/>
                  </a:cubicBezTo>
                  <a:lnTo>
                    <a:pt x="11287761" y="5822950"/>
                  </a:lnTo>
                  <a:cubicBezTo>
                    <a:pt x="11287761" y="6113780"/>
                    <a:pt x="11052811" y="6348730"/>
                    <a:pt x="10761980" y="6348730"/>
                  </a:cubicBezTo>
                  <a:lnTo>
                    <a:pt x="525780" y="6348730"/>
                  </a:lnTo>
                  <a:cubicBezTo>
                    <a:pt x="236220" y="6350000"/>
                    <a:pt x="0" y="6115050"/>
                    <a:pt x="0" y="5824220"/>
                  </a:cubicBezTo>
                  <a:cubicBezTo>
                    <a:pt x="0" y="5824220"/>
                    <a:pt x="0" y="5824220"/>
                    <a:pt x="0" y="5824220"/>
                  </a:cubicBezTo>
                  <a:close/>
                </a:path>
              </a:pathLst>
            </a:custGeom>
            <a:blipFill>
              <a:blip r:embed="rId4"/>
              <a:stretch>
                <a:fillRect t="-4191" b="-4191"/>
              </a:stretch>
            </a:blipFill>
            <a:ln>
              <a:solidFill>
                <a:schemeClr val="bg2"/>
              </a:solidFill>
            </a:ln>
          </p:spPr>
          <p:txBody>
            <a:bodyPr/>
            <a:lstStyle/>
            <a:p>
              <a:endParaRPr lang="en-US" sz="1200"/>
            </a:p>
          </p:txBody>
        </p:sp>
      </p:grpSp>
      <p:sp>
        <p:nvSpPr>
          <p:cNvPr id="4" name="Rectangle 3">
            <a:extLst>
              <a:ext uri="{FF2B5EF4-FFF2-40B4-BE49-F238E27FC236}">
                <a16:creationId xmlns:a16="http://schemas.microsoft.com/office/drawing/2014/main" id="{AC24FB4C-BCE7-8727-71BA-DF3BE842400E}"/>
              </a:ext>
            </a:extLst>
          </p:cNvPr>
          <p:cNvSpPr/>
          <p:nvPr/>
        </p:nvSpPr>
        <p:spPr>
          <a:xfrm>
            <a:off x="10111999" y="2150809"/>
            <a:ext cx="1490552" cy="10477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 name="Rectangle 14">
            <a:extLst>
              <a:ext uri="{FF2B5EF4-FFF2-40B4-BE49-F238E27FC236}">
                <a16:creationId xmlns:a16="http://schemas.microsoft.com/office/drawing/2014/main" id="{4A61ECA3-B6CF-CD54-7F73-A916AE316DFF}"/>
              </a:ext>
            </a:extLst>
          </p:cNvPr>
          <p:cNvSpPr txBox="1">
            <a:spLocks noChangeArrowheads="1"/>
          </p:cNvSpPr>
          <p:nvPr/>
        </p:nvSpPr>
        <p:spPr>
          <a:xfrm>
            <a:off x="1147736" y="2722784"/>
            <a:ext cx="5222941" cy="1629387"/>
          </a:xfrm>
          <a:prstGeom prst="rect">
            <a:avLst/>
          </a:prstGeom>
        </p:spPr>
        <p:txBody>
          <a:bodyPr t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r>
              <a:rPr lang="en-US" sz="1867" b="1" dirty="0">
                <a:solidFill>
                  <a:prstClr val="black"/>
                </a:solidFill>
                <a:latin typeface="Arial" panose="020B0604020202020204" pitchFamily="34" charset="0"/>
                <a:cs typeface="Arial" panose="020B0604020202020204" pitchFamily="34" charset="0"/>
              </a:rPr>
              <a:t>Bring your new ID card with you when you fill prescriptions after your effective date</a:t>
            </a:r>
          </a:p>
          <a:p>
            <a:pPr marL="457223" lvl="1" indent="-152408" defTabSz="609630">
              <a:lnSpc>
                <a:spcPts val="1867"/>
              </a:lnSpc>
              <a:spcBef>
                <a:spcPts val="333"/>
              </a:spcBef>
              <a:defRPr/>
            </a:pPr>
            <a:r>
              <a:rPr lang="en-US" sz="1867" dirty="0">
                <a:solidFill>
                  <a:prstClr val="black"/>
                </a:solidFill>
                <a:latin typeface="Arial" panose="020B0604020202020204" pitchFamily="34" charset="0"/>
                <a:cs typeface="Arial" panose="020B0604020202020204" pitchFamily="34" charset="0"/>
              </a:rPr>
              <a:t>Don’t have your ID card? No problem! Create an account at Caremark.com to obtain your pharmacy ID number OR ask your pharmacy to call the pharmacy help desk to obtain your ID number. </a:t>
            </a:r>
          </a:p>
        </p:txBody>
      </p:sp>
      <p:sp>
        <p:nvSpPr>
          <p:cNvPr id="17" name="Rectangle 14">
            <a:extLst>
              <a:ext uri="{FF2B5EF4-FFF2-40B4-BE49-F238E27FC236}">
                <a16:creationId xmlns:a16="http://schemas.microsoft.com/office/drawing/2014/main" id="{6EA03057-3F2C-3E0C-E97E-8F2F556EADCE}"/>
              </a:ext>
            </a:extLst>
          </p:cNvPr>
          <p:cNvSpPr txBox="1">
            <a:spLocks noChangeArrowheads="1"/>
          </p:cNvSpPr>
          <p:nvPr/>
        </p:nvSpPr>
        <p:spPr>
          <a:xfrm>
            <a:off x="1147735" y="4882961"/>
            <a:ext cx="10273551" cy="3093777"/>
          </a:xfrm>
          <a:prstGeom prst="rect">
            <a:avLst/>
          </a:prstGeom>
        </p:spPr>
        <p:txBody>
          <a:bodyPr tIns="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spcBef>
                <a:spcPts val="667"/>
              </a:spcBef>
              <a:buNone/>
              <a:defRPr/>
            </a:pPr>
            <a:r>
              <a:rPr lang="en-US" sz="1867" b="1" dirty="0">
                <a:solidFill>
                  <a:prstClr val="black"/>
                </a:solidFill>
                <a:latin typeface="Arial" panose="020B0604020202020204" pitchFamily="34" charset="0"/>
                <a:cs typeface="Arial" panose="020B0604020202020204" pitchFamily="34" charset="0"/>
              </a:rPr>
              <a:t>Your pharmacy benefit ID card has many benefits:  </a:t>
            </a:r>
          </a:p>
          <a:p>
            <a:pPr lvl="1" defTabSz="609630">
              <a:spcBef>
                <a:spcPts val="333"/>
              </a:spcBef>
              <a:buBlip>
                <a:blip r:embed="rId5"/>
              </a:buBlip>
              <a:defRPr/>
            </a:pPr>
            <a:r>
              <a:rPr lang="en-US" sz="1867" dirty="0">
                <a:solidFill>
                  <a:prstClr val="black"/>
                </a:solidFill>
                <a:latin typeface="Arial" panose="020B0604020202020204" pitchFamily="34" charset="0"/>
                <a:cs typeface="Arial" panose="020B0604020202020204" pitchFamily="34" charset="0"/>
              </a:rPr>
              <a:t>Provides discounted rates on medications for you and your health plan</a:t>
            </a:r>
          </a:p>
          <a:p>
            <a:pPr lvl="1" defTabSz="609630">
              <a:spcBef>
                <a:spcPts val="333"/>
              </a:spcBef>
              <a:buBlip>
                <a:blip r:embed="rId5"/>
              </a:buBlip>
              <a:defRPr/>
            </a:pPr>
            <a:r>
              <a:rPr lang="en-US" sz="1867" dirty="0">
                <a:solidFill>
                  <a:prstClr val="black"/>
                </a:solidFill>
                <a:latin typeface="Arial" panose="020B0604020202020204" pitchFamily="34" charset="0"/>
                <a:cs typeface="Arial" panose="020B0604020202020204" pitchFamily="34" charset="0"/>
              </a:rPr>
              <a:t>Counts expenses toward your deductible and/or maximum out-of-pocket limits </a:t>
            </a:r>
          </a:p>
          <a:p>
            <a:pPr lvl="1" defTabSz="609630">
              <a:spcBef>
                <a:spcPts val="333"/>
              </a:spcBef>
              <a:buBlip>
                <a:blip r:embed="rId5"/>
              </a:buBlip>
              <a:defRPr/>
            </a:pPr>
            <a:r>
              <a:rPr lang="en-US" sz="1867" dirty="0">
                <a:solidFill>
                  <a:prstClr val="black"/>
                </a:solidFill>
                <a:latin typeface="Arial" panose="020B0604020202020204" pitchFamily="34" charset="0"/>
                <a:cs typeface="Arial" panose="020B0604020202020204" pitchFamily="34" charset="0"/>
              </a:rPr>
              <a:t>Creates a record of your prescriptions </a:t>
            </a:r>
          </a:p>
          <a:p>
            <a:pPr lvl="1" defTabSz="609630">
              <a:spcBef>
                <a:spcPts val="333"/>
              </a:spcBef>
              <a:buBlip>
                <a:blip r:embed="rId5"/>
              </a:buBlip>
              <a:defRPr/>
            </a:pPr>
            <a:r>
              <a:rPr lang="en-US" sz="1867" dirty="0">
                <a:solidFill>
                  <a:prstClr val="black"/>
                </a:solidFill>
                <a:latin typeface="Arial" panose="020B0604020202020204" pitchFamily="34" charset="0"/>
                <a:cs typeface="Arial" panose="020B0604020202020204" pitchFamily="34" charset="0"/>
              </a:rPr>
              <a:t>Enables safety features</a:t>
            </a:r>
          </a:p>
          <a:p>
            <a:pPr marL="304815" lvl="1" indent="0" defTabSz="609630">
              <a:lnSpc>
                <a:spcPct val="100000"/>
              </a:lnSpc>
              <a:spcBef>
                <a:spcPts val="333"/>
              </a:spcBef>
              <a:buNone/>
              <a:defRPr/>
            </a:pPr>
            <a:r>
              <a:rPr lang="en-US" sz="1733" dirty="0">
                <a:solidFill>
                  <a:prstClr val="black"/>
                </a:solidFill>
                <a:latin typeface="Arial Narrow" panose="020B0606020202030204" pitchFamily="34" charset="0"/>
              </a:rPr>
              <a:t> </a:t>
            </a:r>
          </a:p>
          <a:p>
            <a:pPr marL="476274" lvl="1" indent="-171459" defTabSz="609630">
              <a:lnSpc>
                <a:spcPct val="100000"/>
              </a:lnSpc>
              <a:spcBef>
                <a:spcPts val="333"/>
              </a:spcBef>
              <a:buFont typeface="+mj-lt"/>
              <a:buAutoNum type="arabicPeriod"/>
              <a:defRPr/>
            </a:pPr>
            <a:endParaRPr lang="en-US" sz="1333" dirty="0">
              <a:solidFill>
                <a:prstClr val="black"/>
              </a:solidFill>
              <a:latin typeface="Arial Narrow" panose="020B0606020202030204" pitchFamily="34" charset="0"/>
            </a:endParaRPr>
          </a:p>
        </p:txBody>
      </p:sp>
      <p:sp>
        <p:nvSpPr>
          <p:cNvPr id="23" name="Freeform 20">
            <a:extLst>
              <a:ext uri="{FF2B5EF4-FFF2-40B4-BE49-F238E27FC236}">
                <a16:creationId xmlns:a16="http://schemas.microsoft.com/office/drawing/2014/main" id="{CA4373B4-B1B5-2EEA-969F-80ED590ACEF5}"/>
              </a:ext>
            </a:extLst>
          </p:cNvPr>
          <p:cNvSpPr/>
          <p:nvPr/>
        </p:nvSpPr>
        <p:spPr>
          <a:xfrm rot="-5400000">
            <a:off x="-2861433" y="3064635"/>
            <a:ext cx="6858000" cy="728731"/>
          </a:xfrm>
          <a:custGeom>
            <a:avLst/>
            <a:gdLst/>
            <a:ahLst/>
            <a:cxnLst/>
            <a:rect l="l" t="t" r="r" b="b"/>
            <a:pathLst>
              <a:path w="10287000" h="967525">
                <a:moveTo>
                  <a:pt x="0" y="0"/>
                </a:moveTo>
                <a:lnTo>
                  <a:pt x="10287000" y="0"/>
                </a:lnTo>
                <a:lnTo>
                  <a:pt x="10287000" y="967526"/>
                </a:lnTo>
                <a:lnTo>
                  <a:pt x="0" y="967526"/>
                </a:lnTo>
                <a:lnTo>
                  <a:pt x="0" y="0"/>
                </a:lnTo>
                <a:close/>
              </a:path>
            </a:pathLst>
          </a:custGeom>
          <a:blipFill>
            <a:blip r:embed="rId6"/>
            <a:stretch>
              <a:fillRect l="-4107" t="-8658" r="-4107" b="-138715"/>
            </a:stretch>
          </a:blipFill>
        </p:spPr>
        <p:txBody>
          <a:bodyPr/>
          <a:lstStyle/>
          <a:p>
            <a:endParaRPr lang="en-US" sz="1200"/>
          </a:p>
        </p:txBody>
      </p:sp>
      <p:sp>
        <p:nvSpPr>
          <p:cNvPr id="8" name="Slide Number Placeholder 7">
            <a:extLst>
              <a:ext uri="{FF2B5EF4-FFF2-40B4-BE49-F238E27FC236}">
                <a16:creationId xmlns:a16="http://schemas.microsoft.com/office/drawing/2014/main" id="{D2DE67F8-64F5-99BA-1076-2846FB5A59B3}"/>
              </a:ext>
            </a:extLst>
          </p:cNvPr>
          <p:cNvSpPr>
            <a:spLocks noGrp="1"/>
          </p:cNvSpPr>
          <p:nvPr>
            <p:ph type="sldNum" sz="quarter" idx="12"/>
          </p:nvPr>
        </p:nvSpPr>
        <p:spPr>
          <a:xfrm>
            <a:off x="9440269" y="6492875"/>
            <a:ext cx="2743200" cy="365125"/>
          </a:xfrm>
        </p:spPr>
        <p:txBody>
          <a:bodyPr/>
          <a:lstStyle/>
          <a:p>
            <a:fld id="{DE448F87-BA2F-4F3F-82DC-D56C081C3456}" type="slidenum">
              <a:rPr lang="en-US" smtClean="0"/>
              <a:t>11</a:t>
            </a:fld>
            <a:endParaRPr lang="en-US" dirty="0"/>
          </a:p>
        </p:txBody>
      </p:sp>
    </p:spTree>
    <p:extLst>
      <p:ext uri="{BB962C8B-B14F-4D97-AF65-F5344CB8AC3E}">
        <p14:creationId xmlns:p14="http://schemas.microsoft.com/office/powerpoint/2010/main" val="899906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35">
            <a:extLst>
              <a:ext uri="{FF2B5EF4-FFF2-40B4-BE49-F238E27FC236}">
                <a16:creationId xmlns:a16="http://schemas.microsoft.com/office/drawing/2014/main" id="{980F714C-33CD-17A5-B188-F4CA7A34E6F6}"/>
              </a:ext>
            </a:extLst>
          </p:cNvPr>
          <p:cNvSpPr/>
          <p:nvPr/>
        </p:nvSpPr>
        <p:spPr>
          <a:xfrm>
            <a:off x="406400" y="5181855"/>
            <a:ext cx="816592" cy="824379"/>
          </a:xfrm>
          <a:prstGeom prst="ellipse">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5" name="Oval 34">
            <a:extLst>
              <a:ext uri="{FF2B5EF4-FFF2-40B4-BE49-F238E27FC236}">
                <a16:creationId xmlns:a16="http://schemas.microsoft.com/office/drawing/2014/main" id="{FCC32BC7-3750-D5C4-5AAF-63D9423152D5}"/>
              </a:ext>
            </a:extLst>
          </p:cNvPr>
          <p:cNvSpPr/>
          <p:nvPr/>
        </p:nvSpPr>
        <p:spPr>
          <a:xfrm>
            <a:off x="406400" y="3410882"/>
            <a:ext cx="816592" cy="824379"/>
          </a:xfrm>
          <a:prstGeom prst="ellipse">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4" name="Oval 33">
            <a:extLst>
              <a:ext uri="{FF2B5EF4-FFF2-40B4-BE49-F238E27FC236}">
                <a16:creationId xmlns:a16="http://schemas.microsoft.com/office/drawing/2014/main" id="{FC7BD57E-BEDE-6FFA-EC96-1B1A5DEBA752}"/>
              </a:ext>
            </a:extLst>
          </p:cNvPr>
          <p:cNvSpPr/>
          <p:nvPr/>
        </p:nvSpPr>
        <p:spPr>
          <a:xfrm>
            <a:off x="383822" y="1978749"/>
            <a:ext cx="816592" cy="824379"/>
          </a:xfrm>
          <a:prstGeom prst="ellipse">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6" name="Group 6"/>
          <p:cNvGrpSpPr/>
          <p:nvPr/>
        </p:nvGrpSpPr>
        <p:grpSpPr>
          <a:xfrm rot="-5400000">
            <a:off x="5907053" y="573053"/>
            <a:ext cx="377894" cy="12192000"/>
            <a:chOff x="0" y="0"/>
            <a:chExt cx="368171" cy="4816593"/>
          </a:xfrm>
        </p:grpSpPr>
        <p:sp>
          <p:nvSpPr>
            <p:cNvPr id="7" name="Freeform 7"/>
            <p:cNvSpPr/>
            <p:nvPr/>
          </p:nvSpPr>
          <p:spPr>
            <a:xfrm>
              <a:off x="0" y="0"/>
              <a:ext cx="368171" cy="4816592"/>
            </a:xfrm>
            <a:custGeom>
              <a:avLst/>
              <a:gdLst/>
              <a:ahLst/>
              <a:cxnLst/>
              <a:rect l="l" t="t" r="r" b="b"/>
              <a:pathLst>
                <a:path w="368171" h="4816592">
                  <a:moveTo>
                    <a:pt x="0" y="0"/>
                  </a:moveTo>
                  <a:lnTo>
                    <a:pt x="368171" y="0"/>
                  </a:lnTo>
                  <a:lnTo>
                    <a:pt x="368171" y="4816592"/>
                  </a:lnTo>
                  <a:lnTo>
                    <a:pt x="0" y="4816592"/>
                  </a:lnTo>
                  <a:close/>
                </a:path>
              </a:pathLst>
            </a:custGeom>
            <a:solidFill>
              <a:srgbClr val="E13A3E">
                <a:alpha val="83922"/>
              </a:srgbClr>
            </a:solidFill>
          </p:spPr>
          <p:txBody>
            <a:bodyPr/>
            <a:lstStyle/>
            <a:p>
              <a:endParaRPr lang="en-US" sz="1200"/>
            </a:p>
          </p:txBody>
        </p:sp>
        <p:sp>
          <p:nvSpPr>
            <p:cNvPr id="8" name="TextBox 8"/>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9" name="Group 9"/>
          <p:cNvGrpSpPr/>
          <p:nvPr/>
        </p:nvGrpSpPr>
        <p:grpSpPr>
          <a:xfrm rot="-5400000">
            <a:off x="5956394" y="622393"/>
            <a:ext cx="279213" cy="12192000"/>
            <a:chOff x="0" y="0"/>
            <a:chExt cx="212394" cy="4816593"/>
          </a:xfrm>
        </p:grpSpPr>
        <p:sp>
          <p:nvSpPr>
            <p:cNvPr id="10" name="Freeform 10"/>
            <p:cNvSpPr/>
            <p:nvPr/>
          </p:nvSpPr>
          <p:spPr>
            <a:xfrm>
              <a:off x="0" y="0"/>
              <a:ext cx="212394" cy="4816592"/>
            </a:xfrm>
            <a:custGeom>
              <a:avLst/>
              <a:gdLst/>
              <a:ahLst/>
              <a:cxnLst/>
              <a:rect l="l" t="t" r="r" b="b"/>
              <a:pathLst>
                <a:path w="212394" h="4816592">
                  <a:moveTo>
                    <a:pt x="0" y="0"/>
                  </a:moveTo>
                  <a:lnTo>
                    <a:pt x="212394" y="0"/>
                  </a:lnTo>
                  <a:lnTo>
                    <a:pt x="212394" y="4816592"/>
                  </a:lnTo>
                  <a:lnTo>
                    <a:pt x="0" y="4816592"/>
                  </a:lnTo>
                  <a:close/>
                </a:path>
              </a:pathLst>
            </a:custGeom>
            <a:solidFill>
              <a:srgbClr val="E13A3E"/>
            </a:solidFill>
          </p:spPr>
          <p:txBody>
            <a:bodyPr/>
            <a:lstStyle/>
            <a:p>
              <a:endParaRPr lang="en-US" sz="1200"/>
            </a:p>
          </p:txBody>
        </p:sp>
        <p:sp>
          <p:nvSpPr>
            <p:cNvPr id="11" name="TextBox 11"/>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15" name="Title 1">
            <a:extLst>
              <a:ext uri="{FF2B5EF4-FFF2-40B4-BE49-F238E27FC236}">
                <a16:creationId xmlns:a16="http://schemas.microsoft.com/office/drawing/2014/main" id="{07B67259-BE99-EC1C-6260-4D576A3060FB}"/>
              </a:ext>
            </a:extLst>
          </p:cNvPr>
          <p:cNvSpPr txBox="1">
            <a:spLocks/>
          </p:cNvSpPr>
          <p:nvPr/>
        </p:nvSpPr>
        <p:spPr>
          <a:xfrm>
            <a:off x="406400" y="838126"/>
            <a:ext cx="12496800" cy="648555"/>
          </a:xfrm>
          <a:prstGeom prst="rect">
            <a:avLst/>
          </a:prstGeom>
        </p:spPr>
        <p:txBody>
          <a:bodyPr vert="horz" lIns="60960" tIns="30480" rIns="60960" bIns="3048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b="1" dirty="0">
                <a:latin typeface="Arial" panose="020B0604020202020204" pitchFamily="34" charset="0"/>
                <a:cs typeface="Arial" panose="020B0604020202020204" pitchFamily="34" charset="0"/>
              </a:rPr>
              <a:t>New Plan Participant Enrollment</a:t>
            </a:r>
          </a:p>
        </p:txBody>
      </p:sp>
      <p:sp>
        <p:nvSpPr>
          <p:cNvPr id="2" name="Freeform 5">
            <a:extLst>
              <a:ext uri="{FF2B5EF4-FFF2-40B4-BE49-F238E27FC236}">
                <a16:creationId xmlns:a16="http://schemas.microsoft.com/office/drawing/2014/main" id="{DD8D2FAC-2118-58E1-583D-7AF0606ECE84}"/>
              </a:ext>
            </a:extLst>
          </p:cNvPr>
          <p:cNvSpPr/>
          <p:nvPr/>
        </p:nvSpPr>
        <p:spPr>
          <a:xfrm rot="-10800000" flipH="1" flipV="1">
            <a:off x="0" y="1"/>
            <a:ext cx="12192000" cy="365183"/>
          </a:xfrm>
          <a:custGeom>
            <a:avLst/>
            <a:gdLst/>
            <a:ahLst/>
            <a:cxnLst/>
            <a:rect l="l" t="t" r="r" b="b"/>
            <a:pathLst>
              <a:path w="18288000" h="547775">
                <a:moveTo>
                  <a:pt x="18288000" y="547775"/>
                </a:moveTo>
                <a:lnTo>
                  <a:pt x="0" y="547775"/>
                </a:lnTo>
                <a:lnTo>
                  <a:pt x="0" y="0"/>
                </a:lnTo>
                <a:lnTo>
                  <a:pt x="18288000" y="0"/>
                </a:lnTo>
                <a:lnTo>
                  <a:pt x="18288000" y="547775"/>
                </a:lnTo>
                <a:close/>
              </a:path>
            </a:pathLst>
          </a:custGeom>
          <a:blipFill>
            <a:blip r:embed="rId3"/>
            <a:stretch>
              <a:fillRect l="-492511" t="-2848600" r="-494485"/>
            </a:stretch>
          </a:blipFill>
        </p:spPr>
        <p:txBody>
          <a:bodyPr/>
          <a:lstStyle/>
          <a:p>
            <a:endParaRPr lang="en-US" sz="1200"/>
          </a:p>
        </p:txBody>
      </p:sp>
      <p:grpSp>
        <p:nvGrpSpPr>
          <p:cNvPr id="3" name="Group 2">
            <a:extLst>
              <a:ext uri="{FF2B5EF4-FFF2-40B4-BE49-F238E27FC236}">
                <a16:creationId xmlns:a16="http://schemas.microsoft.com/office/drawing/2014/main" id="{9DDD523E-DFFA-2989-0EDB-AA0C12A0B46F}"/>
              </a:ext>
            </a:extLst>
          </p:cNvPr>
          <p:cNvGrpSpPr/>
          <p:nvPr/>
        </p:nvGrpSpPr>
        <p:grpSpPr>
          <a:xfrm>
            <a:off x="0" y="0"/>
            <a:ext cx="12192000" cy="388976"/>
            <a:chOff x="0" y="0"/>
            <a:chExt cx="5104213" cy="2531038"/>
          </a:xfrm>
        </p:grpSpPr>
        <p:sp>
          <p:nvSpPr>
            <p:cNvPr id="4" name="Freeform 3">
              <a:extLst>
                <a:ext uri="{FF2B5EF4-FFF2-40B4-BE49-F238E27FC236}">
                  <a16:creationId xmlns:a16="http://schemas.microsoft.com/office/drawing/2014/main" id="{049B9231-3648-8B94-7907-7A1AD26AA01C}"/>
                </a:ext>
              </a:extLst>
            </p:cNvPr>
            <p:cNvSpPr/>
            <p:nvPr/>
          </p:nvSpPr>
          <p:spPr>
            <a:xfrm>
              <a:off x="0" y="0"/>
              <a:ext cx="5104213" cy="2531038"/>
            </a:xfrm>
            <a:custGeom>
              <a:avLst/>
              <a:gdLst/>
              <a:ahLst/>
              <a:cxnLst/>
              <a:rect l="l" t="t" r="r" b="b"/>
              <a:pathLst>
                <a:path w="5104213" h="2531038">
                  <a:moveTo>
                    <a:pt x="0" y="0"/>
                  </a:moveTo>
                  <a:lnTo>
                    <a:pt x="5104213" y="0"/>
                  </a:lnTo>
                  <a:lnTo>
                    <a:pt x="5104213" y="2531038"/>
                  </a:lnTo>
                  <a:lnTo>
                    <a:pt x="0" y="2531038"/>
                  </a:lnTo>
                  <a:close/>
                </a:path>
              </a:pathLst>
            </a:custGeom>
            <a:solidFill>
              <a:srgbClr val="000000">
                <a:alpha val="6667"/>
              </a:srgbClr>
            </a:solidFill>
          </p:spPr>
          <p:txBody>
            <a:bodyPr/>
            <a:lstStyle/>
            <a:p>
              <a:endParaRPr lang="en-US" sz="1200"/>
            </a:p>
          </p:txBody>
        </p:sp>
        <p:sp>
          <p:nvSpPr>
            <p:cNvPr id="5" name="TextBox 4">
              <a:extLst>
                <a:ext uri="{FF2B5EF4-FFF2-40B4-BE49-F238E27FC236}">
                  <a16:creationId xmlns:a16="http://schemas.microsoft.com/office/drawing/2014/main" id="{650DEBD9-6636-64EA-39E8-1611C3E024BF}"/>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13" name="TextBox 12">
            <a:extLst>
              <a:ext uri="{FF2B5EF4-FFF2-40B4-BE49-F238E27FC236}">
                <a16:creationId xmlns:a16="http://schemas.microsoft.com/office/drawing/2014/main" id="{378CC111-53A0-DD3D-A583-647F7F95D17B}"/>
              </a:ext>
            </a:extLst>
          </p:cNvPr>
          <p:cNvSpPr txBox="1"/>
          <p:nvPr/>
        </p:nvSpPr>
        <p:spPr>
          <a:xfrm>
            <a:off x="501407" y="1896019"/>
            <a:ext cx="622785" cy="995209"/>
          </a:xfrm>
          <a:prstGeom prst="rect">
            <a:avLst/>
          </a:prstGeom>
          <a:noFill/>
        </p:spPr>
        <p:txBody>
          <a:bodyPr wrap="square" rtlCol="0">
            <a:spAutoFit/>
          </a:bodyPr>
          <a:lstStyle/>
          <a:p>
            <a:r>
              <a:rPr lang="en-US" sz="5867" b="1" dirty="0">
                <a:solidFill>
                  <a:srgbClr val="E13A3E"/>
                </a:solidFill>
                <a:latin typeface="Arial" panose="020B0604020202020204" pitchFamily="34" charset="0"/>
                <a:cs typeface="Arial" panose="020B0604020202020204" pitchFamily="34" charset="0"/>
              </a:rPr>
              <a:t>1</a:t>
            </a:r>
          </a:p>
        </p:txBody>
      </p:sp>
      <p:sp>
        <p:nvSpPr>
          <p:cNvPr id="17" name="TextBox 16">
            <a:extLst>
              <a:ext uri="{FF2B5EF4-FFF2-40B4-BE49-F238E27FC236}">
                <a16:creationId xmlns:a16="http://schemas.microsoft.com/office/drawing/2014/main" id="{3B489309-06FD-7816-7590-C89771C7FCCC}"/>
              </a:ext>
            </a:extLst>
          </p:cNvPr>
          <p:cNvSpPr txBox="1"/>
          <p:nvPr/>
        </p:nvSpPr>
        <p:spPr>
          <a:xfrm>
            <a:off x="504208" y="3321072"/>
            <a:ext cx="816592" cy="995209"/>
          </a:xfrm>
          <a:prstGeom prst="rect">
            <a:avLst/>
          </a:prstGeom>
          <a:noFill/>
        </p:spPr>
        <p:txBody>
          <a:bodyPr wrap="square" rtlCol="0">
            <a:spAutoFit/>
          </a:bodyPr>
          <a:lstStyle>
            <a:defPPr>
              <a:defRPr lang="en-US"/>
            </a:defPPr>
            <a:lvl1pPr>
              <a:defRPr sz="8800" b="1">
                <a:solidFill>
                  <a:srgbClr val="E13A3E"/>
                </a:solidFill>
                <a:latin typeface="Arial" panose="020B0604020202020204" pitchFamily="34" charset="0"/>
                <a:cs typeface="Arial" panose="020B0604020202020204" pitchFamily="34" charset="0"/>
              </a:defRPr>
            </a:lvl1pPr>
          </a:lstStyle>
          <a:p>
            <a:r>
              <a:rPr lang="en-US" sz="5867" dirty="0"/>
              <a:t>2</a:t>
            </a:r>
          </a:p>
        </p:txBody>
      </p:sp>
      <p:sp>
        <p:nvSpPr>
          <p:cNvPr id="19" name="TextBox 18">
            <a:extLst>
              <a:ext uri="{FF2B5EF4-FFF2-40B4-BE49-F238E27FC236}">
                <a16:creationId xmlns:a16="http://schemas.microsoft.com/office/drawing/2014/main" id="{4C283E27-687C-9F51-3C1D-DD777FC8C065}"/>
              </a:ext>
            </a:extLst>
          </p:cNvPr>
          <p:cNvSpPr txBox="1"/>
          <p:nvPr/>
        </p:nvSpPr>
        <p:spPr>
          <a:xfrm>
            <a:off x="515496" y="5118337"/>
            <a:ext cx="816592" cy="995209"/>
          </a:xfrm>
          <a:prstGeom prst="rect">
            <a:avLst/>
          </a:prstGeom>
          <a:noFill/>
        </p:spPr>
        <p:txBody>
          <a:bodyPr wrap="square" rtlCol="0">
            <a:spAutoFit/>
          </a:bodyPr>
          <a:lstStyle>
            <a:defPPr>
              <a:defRPr lang="en-US"/>
            </a:defPPr>
            <a:lvl1pPr>
              <a:defRPr sz="8800" b="1">
                <a:solidFill>
                  <a:srgbClr val="E13A3E"/>
                </a:solidFill>
                <a:latin typeface="Arial" panose="020B0604020202020204" pitchFamily="34" charset="0"/>
                <a:cs typeface="Arial" panose="020B0604020202020204" pitchFamily="34" charset="0"/>
              </a:defRPr>
            </a:lvl1pPr>
          </a:lstStyle>
          <a:p>
            <a:r>
              <a:rPr lang="en-US" sz="5867" dirty="0"/>
              <a:t>3</a:t>
            </a:r>
          </a:p>
        </p:txBody>
      </p:sp>
      <p:sp>
        <p:nvSpPr>
          <p:cNvPr id="22" name="Rectangle: Rounded Corners 21">
            <a:extLst>
              <a:ext uri="{FF2B5EF4-FFF2-40B4-BE49-F238E27FC236}">
                <a16:creationId xmlns:a16="http://schemas.microsoft.com/office/drawing/2014/main" id="{C058D584-9B50-1FAB-FDEC-766E28285408}"/>
              </a:ext>
            </a:extLst>
          </p:cNvPr>
          <p:cNvSpPr/>
          <p:nvPr/>
        </p:nvSpPr>
        <p:spPr>
          <a:xfrm>
            <a:off x="1320800" y="1782944"/>
            <a:ext cx="10058400" cy="1131145"/>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latin typeface="Arial" panose="020B0604020202020204" pitchFamily="34" charset="0"/>
                <a:cs typeface="Arial" panose="020B0604020202020204" pitchFamily="34" charset="0"/>
              </a:rPr>
              <a:t>Refill prescriptions before the new benefits takes effect. </a:t>
            </a:r>
          </a:p>
          <a:p>
            <a:pPr marL="228611" indent="-228611">
              <a:buSzPct val="140000"/>
              <a:buBlip>
                <a:blip r:embed="rId4"/>
              </a:buBlip>
            </a:pPr>
            <a:r>
              <a:rPr lang="en-US" sz="1467" dirty="0">
                <a:solidFill>
                  <a:schemeClr val="tx1"/>
                </a:solidFill>
                <a:latin typeface="Arial" panose="020B0604020202020204" pitchFamily="34" charset="0"/>
                <a:cs typeface="Arial" panose="020B0604020202020204" pitchFamily="34" charset="0"/>
              </a:rPr>
              <a:t>Your current plan may limit refills in the last month to 30 days. </a:t>
            </a:r>
          </a:p>
        </p:txBody>
      </p:sp>
      <p:sp>
        <p:nvSpPr>
          <p:cNvPr id="24" name="Rectangle: Rounded Corners 23">
            <a:extLst>
              <a:ext uri="{FF2B5EF4-FFF2-40B4-BE49-F238E27FC236}">
                <a16:creationId xmlns:a16="http://schemas.microsoft.com/office/drawing/2014/main" id="{36FCF578-DB53-96CE-7536-5FA34F151CAB}"/>
              </a:ext>
            </a:extLst>
          </p:cNvPr>
          <p:cNvSpPr/>
          <p:nvPr/>
        </p:nvSpPr>
        <p:spPr>
          <a:xfrm>
            <a:off x="1320800" y="3143066"/>
            <a:ext cx="10058400" cy="148754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latin typeface="Arial" panose="020B0604020202020204" pitchFamily="34" charset="0"/>
                <a:cs typeface="Arial" panose="020B0604020202020204" pitchFamily="34" charset="0"/>
              </a:rPr>
              <a:t>Prior authorizations or exceptions from the prior pharmacy benefit provider may not transfer to the new vendor.</a:t>
            </a:r>
          </a:p>
          <a:p>
            <a:pPr marL="228611" indent="-228611">
              <a:buSzPct val="140000"/>
              <a:buBlip>
                <a:blip r:embed="rId4"/>
              </a:buBlip>
            </a:pPr>
            <a:r>
              <a:rPr lang="en-US" sz="1467" dirty="0">
                <a:solidFill>
                  <a:schemeClr val="tx1"/>
                </a:solidFill>
                <a:latin typeface="Arial" panose="020B0604020202020204" pitchFamily="34" charset="0"/>
                <a:cs typeface="Arial" panose="020B0604020202020204" pitchFamily="34" charset="0"/>
              </a:rPr>
              <a:t>Your prescriber can start requesting new prior authorizations/exceptions on your behalf on or after your new benefit effective date. </a:t>
            </a:r>
          </a:p>
        </p:txBody>
      </p:sp>
      <p:sp>
        <p:nvSpPr>
          <p:cNvPr id="25" name="Rectangle: Rounded Corners 24">
            <a:extLst>
              <a:ext uri="{FF2B5EF4-FFF2-40B4-BE49-F238E27FC236}">
                <a16:creationId xmlns:a16="http://schemas.microsoft.com/office/drawing/2014/main" id="{09FF7E95-B885-4C36-DA12-304C84301BBA}"/>
              </a:ext>
            </a:extLst>
          </p:cNvPr>
          <p:cNvSpPr/>
          <p:nvPr/>
        </p:nvSpPr>
        <p:spPr>
          <a:xfrm>
            <a:off x="1332089" y="4863872"/>
            <a:ext cx="10058400" cy="148754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latin typeface="Arial" panose="020B0604020202020204" pitchFamily="34" charset="0"/>
                <a:cs typeface="Arial" panose="020B0604020202020204" pitchFamily="34" charset="0"/>
              </a:rPr>
              <a:t>If existing mail order or specialty medication prescriptions are being transferred from the current pharmacy benefit provider to CVS Caremark®, some items cannot be transferred including:</a:t>
            </a:r>
          </a:p>
          <a:p>
            <a:pPr marL="228611" indent="-228611">
              <a:buSzPct val="140000"/>
              <a:buBlip>
                <a:blip r:embed="rId4"/>
              </a:buBlip>
            </a:pPr>
            <a:r>
              <a:rPr lang="en-US" sz="1467" dirty="0">
                <a:solidFill>
                  <a:schemeClr val="tx1"/>
                </a:solidFill>
                <a:latin typeface="Arial" panose="020B0604020202020204" pitchFamily="34" charset="0"/>
                <a:cs typeface="Arial" panose="020B0604020202020204" pitchFamily="34" charset="0"/>
              </a:rPr>
              <a:t>Prescriptions without refills, inactive (e.g. closed or never filled) prescriptions, prescriptions for controlled substances and prescriptions for compounded medications.</a:t>
            </a:r>
          </a:p>
        </p:txBody>
      </p:sp>
      <p:sp>
        <p:nvSpPr>
          <p:cNvPr id="33" name="Freeform 20">
            <a:extLst>
              <a:ext uri="{FF2B5EF4-FFF2-40B4-BE49-F238E27FC236}">
                <a16:creationId xmlns:a16="http://schemas.microsoft.com/office/drawing/2014/main" id="{D769829B-68AD-E8E3-094F-A62261D7FBE1}"/>
              </a:ext>
            </a:extLst>
          </p:cNvPr>
          <p:cNvSpPr/>
          <p:nvPr/>
        </p:nvSpPr>
        <p:spPr>
          <a:xfrm rot="10800000">
            <a:off x="5648" y="6715542"/>
            <a:ext cx="12191997" cy="133935"/>
          </a:xfrm>
          <a:custGeom>
            <a:avLst/>
            <a:gdLst/>
            <a:ahLst/>
            <a:cxnLst/>
            <a:rect l="l" t="t" r="r" b="b"/>
            <a:pathLst>
              <a:path w="10287000" h="967525">
                <a:moveTo>
                  <a:pt x="0" y="0"/>
                </a:moveTo>
                <a:lnTo>
                  <a:pt x="10287000" y="0"/>
                </a:lnTo>
                <a:lnTo>
                  <a:pt x="10287000" y="967526"/>
                </a:lnTo>
                <a:lnTo>
                  <a:pt x="0" y="967526"/>
                </a:lnTo>
                <a:lnTo>
                  <a:pt x="0" y="0"/>
                </a:lnTo>
                <a:close/>
              </a:path>
            </a:pathLst>
          </a:custGeom>
          <a:blipFill>
            <a:blip r:embed="rId5"/>
            <a:stretch>
              <a:fillRect l="-4107" t="-8658" r="-4107" b="-138715"/>
            </a:stretch>
          </a:blipFill>
        </p:spPr>
        <p:txBody>
          <a:bodyPr/>
          <a:lstStyle/>
          <a:p>
            <a:endParaRPr lang="en-US" sz="1200"/>
          </a:p>
        </p:txBody>
      </p:sp>
      <p:sp>
        <p:nvSpPr>
          <p:cNvPr id="12" name="Slide Number Placeholder 11">
            <a:extLst>
              <a:ext uri="{FF2B5EF4-FFF2-40B4-BE49-F238E27FC236}">
                <a16:creationId xmlns:a16="http://schemas.microsoft.com/office/drawing/2014/main" id="{CBBB7076-12E6-D945-A978-862E71BC562B}"/>
              </a:ext>
            </a:extLst>
          </p:cNvPr>
          <p:cNvSpPr>
            <a:spLocks noGrp="1"/>
          </p:cNvSpPr>
          <p:nvPr>
            <p:ph type="sldNum" sz="quarter" idx="12"/>
          </p:nvPr>
        </p:nvSpPr>
        <p:spPr>
          <a:xfrm>
            <a:off x="9443152" y="6488169"/>
            <a:ext cx="2743200" cy="365125"/>
          </a:xfrm>
        </p:spPr>
        <p:txBody>
          <a:bodyPr/>
          <a:lstStyle/>
          <a:p>
            <a:fld id="{DE448F87-BA2F-4F3F-82DC-D56C081C3456}" type="slidenum">
              <a:rPr lang="en-US" smtClean="0">
                <a:solidFill>
                  <a:schemeClr val="bg1"/>
                </a:solidFill>
              </a:rPr>
              <a:t>12</a:t>
            </a:fld>
            <a:endParaRPr lang="en-US" dirty="0">
              <a:solidFill>
                <a:schemeClr val="bg1"/>
              </a:solidFill>
            </a:endParaRPr>
          </a:p>
        </p:txBody>
      </p:sp>
    </p:spTree>
    <p:extLst>
      <p:ext uri="{BB962C8B-B14F-4D97-AF65-F5344CB8AC3E}">
        <p14:creationId xmlns:p14="http://schemas.microsoft.com/office/powerpoint/2010/main" val="1400991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215804" y="0"/>
            <a:ext cx="816592" cy="6858000"/>
            <a:chOff x="0" y="0"/>
            <a:chExt cx="322604" cy="2709333"/>
          </a:xfrm>
        </p:grpSpPr>
        <p:sp>
          <p:nvSpPr>
            <p:cNvPr id="6" name="Freeform 6"/>
            <p:cNvSpPr/>
            <p:nvPr/>
          </p:nvSpPr>
          <p:spPr>
            <a:xfrm>
              <a:off x="0" y="0"/>
              <a:ext cx="322604" cy="2709333"/>
            </a:xfrm>
            <a:custGeom>
              <a:avLst/>
              <a:gdLst/>
              <a:ahLst/>
              <a:cxnLst/>
              <a:rect l="l" t="t" r="r" b="b"/>
              <a:pathLst>
                <a:path w="322604" h="2709333">
                  <a:moveTo>
                    <a:pt x="0" y="0"/>
                  </a:moveTo>
                  <a:lnTo>
                    <a:pt x="322604" y="0"/>
                  </a:lnTo>
                  <a:lnTo>
                    <a:pt x="322604" y="2709333"/>
                  </a:lnTo>
                  <a:lnTo>
                    <a:pt x="0" y="2709333"/>
                  </a:lnTo>
                  <a:close/>
                </a:path>
              </a:pathLst>
            </a:custGeom>
            <a:solidFill>
              <a:srgbClr val="E13A3E"/>
            </a:solidFill>
          </p:spPr>
          <p:txBody>
            <a:bodyPr/>
            <a:lstStyle/>
            <a:p>
              <a:endParaRPr lang="en-US" sz="1200"/>
            </a:p>
          </p:txBody>
        </p:sp>
        <p:sp>
          <p:nvSpPr>
            <p:cNvPr id="7" name="TextBox 7"/>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13" name="Group 13"/>
          <p:cNvGrpSpPr/>
          <p:nvPr/>
        </p:nvGrpSpPr>
        <p:grpSpPr>
          <a:xfrm>
            <a:off x="0" y="0"/>
            <a:ext cx="931932" cy="6858000"/>
            <a:chOff x="0" y="0"/>
            <a:chExt cx="368171" cy="2709333"/>
          </a:xfrm>
        </p:grpSpPr>
        <p:sp>
          <p:nvSpPr>
            <p:cNvPr id="14" name="Freeform 14"/>
            <p:cNvSpPr/>
            <p:nvPr/>
          </p:nvSpPr>
          <p:spPr>
            <a:xfrm>
              <a:off x="0" y="0"/>
              <a:ext cx="368171" cy="2709333"/>
            </a:xfrm>
            <a:custGeom>
              <a:avLst/>
              <a:gdLst/>
              <a:ahLst/>
              <a:cxnLst/>
              <a:rect l="l" t="t" r="r" b="b"/>
              <a:pathLst>
                <a:path w="368171" h="2709333">
                  <a:moveTo>
                    <a:pt x="0" y="0"/>
                  </a:moveTo>
                  <a:lnTo>
                    <a:pt x="368171" y="0"/>
                  </a:lnTo>
                  <a:lnTo>
                    <a:pt x="368171" y="2709333"/>
                  </a:lnTo>
                  <a:lnTo>
                    <a:pt x="0" y="2709333"/>
                  </a:lnTo>
                  <a:close/>
                </a:path>
              </a:pathLst>
            </a:custGeom>
            <a:solidFill>
              <a:srgbClr val="E13A3E">
                <a:alpha val="83922"/>
              </a:srgbClr>
            </a:solidFill>
          </p:spPr>
          <p:txBody>
            <a:bodyPr/>
            <a:lstStyle/>
            <a:p>
              <a:endParaRPr lang="en-US" sz="1200"/>
            </a:p>
          </p:txBody>
        </p:sp>
        <p:sp>
          <p:nvSpPr>
            <p:cNvPr id="15" name="TextBox 15"/>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24" name="Freeform 9">
            <a:extLst>
              <a:ext uri="{FF2B5EF4-FFF2-40B4-BE49-F238E27FC236}">
                <a16:creationId xmlns:a16="http://schemas.microsoft.com/office/drawing/2014/main" id="{489F2B94-CF30-E2D0-414C-92A708D41002}"/>
              </a:ext>
            </a:extLst>
          </p:cNvPr>
          <p:cNvSpPr/>
          <p:nvPr/>
        </p:nvSpPr>
        <p:spPr>
          <a:xfrm rot="5400000">
            <a:off x="5416467" y="-4483149"/>
            <a:ext cx="2299529" cy="11251537"/>
          </a:xfrm>
          <a:custGeom>
            <a:avLst/>
            <a:gdLst/>
            <a:ahLst/>
            <a:cxnLst/>
            <a:rect l="l" t="t" r="r" b="b"/>
            <a:pathLst>
              <a:path w="6865749" h="15152143">
                <a:moveTo>
                  <a:pt x="0" y="0"/>
                </a:moveTo>
                <a:lnTo>
                  <a:pt x="6865749" y="0"/>
                </a:lnTo>
                <a:lnTo>
                  <a:pt x="6865749" y="15152143"/>
                </a:lnTo>
                <a:lnTo>
                  <a:pt x="0" y="15152143"/>
                </a:lnTo>
                <a:lnTo>
                  <a:pt x="0" y="0"/>
                </a:lnTo>
                <a:close/>
              </a:path>
            </a:pathLst>
          </a:custGeom>
          <a:blipFill>
            <a:blip r:embed="rId3">
              <a:alphaModFix amt="8999"/>
            </a:blip>
            <a:stretch>
              <a:fillRect l="-225597" t="-328" r="-257497" b="-12952"/>
            </a:stretch>
          </a:blipFill>
        </p:spPr>
        <p:txBody>
          <a:bodyPr/>
          <a:lstStyle/>
          <a:p>
            <a:endParaRPr lang="en-US" sz="1200"/>
          </a:p>
        </p:txBody>
      </p:sp>
      <p:grpSp>
        <p:nvGrpSpPr>
          <p:cNvPr id="25" name="Group 17">
            <a:extLst>
              <a:ext uri="{FF2B5EF4-FFF2-40B4-BE49-F238E27FC236}">
                <a16:creationId xmlns:a16="http://schemas.microsoft.com/office/drawing/2014/main" id="{666940B2-5298-B50C-9CC4-4A01F36BCFF0}"/>
              </a:ext>
            </a:extLst>
          </p:cNvPr>
          <p:cNvGrpSpPr/>
          <p:nvPr/>
        </p:nvGrpSpPr>
        <p:grpSpPr>
          <a:xfrm>
            <a:off x="931932" y="0"/>
            <a:ext cx="11251537" cy="2420081"/>
            <a:chOff x="0" y="0"/>
            <a:chExt cx="2285768" cy="856510"/>
          </a:xfrm>
        </p:grpSpPr>
        <p:sp>
          <p:nvSpPr>
            <p:cNvPr id="26" name="Freeform 18">
              <a:extLst>
                <a:ext uri="{FF2B5EF4-FFF2-40B4-BE49-F238E27FC236}">
                  <a16:creationId xmlns:a16="http://schemas.microsoft.com/office/drawing/2014/main" id="{CD4F85DE-2BB9-1523-A23A-E60329C0D1F4}"/>
                </a:ext>
              </a:extLst>
            </p:cNvPr>
            <p:cNvSpPr/>
            <p:nvPr/>
          </p:nvSpPr>
          <p:spPr>
            <a:xfrm>
              <a:off x="0" y="0"/>
              <a:ext cx="2285768" cy="856510"/>
            </a:xfrm>
            <a:custGeom>
              <a:avLst/>
              <a:gdLst/>
              <a:ahLst/>
              <a:cxnLst/>
              <a:rect l="l" t="t" r="r" b="b"/>
              <a:pathLst>
                <a:path w="2285768" h="856510">
                  <a:moveTo>
                    <a:pt x="0" y="0"/>
                  </a:moveTo>
                  <a:lnTo>
                    <a:pt x="2285768" y="0"/>
                  </a:lnTo>
                  <a:lnTo>
                    <a:pt x="2285768" y="856510"/>
                  </a:lnTo>
                  <a:lnTo>
                    <a:pt x="0" y="856510"/>
                  </a:lnTo>
                  <a:close/>
                </a:path>
              </a:pathLst>
            </a:custGeom>
            <a:solidFill>
              <a:srgbClr val="FFFFFF">
                <a:alpha val="43922"/>
              </a:srgbClr>
            </a:solidFill>
          </p:spPr>
          <p:txBody>
            <a:bodyPr/>
            <a:lstStyle/>
            <a:p>
              <a:endParaRPr lang="en-US" sz="1200"/>
            </a:p>
          </p:txBody>
        </p:sp>
        <p:sp>
          <p:nvSpPr>
            <p:cNvPr id="27" name="TextBox 19">
              <a:extLst>
                <a:ext uri="{FF2B5EF4-FFF2-40B4-BE49-F238E27FC236}">
                  <a16:creationId xmlns:a16="http://schemas.microsoft.com/office/drawing/2014/main" id="{160F335E-14A9-8A24-3396-F396DFC38609}"/>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20" name="Title 1">
            <a:extLst>
              <a:ext uri="{FF2B5EF4-FFF2-40B4-BE49-F238E27FC236}">
                <a16:creationId xmlns:a16="http://schemas.microsoft.com/office/drawing/2014/main" id="{917FAF77-33B5-74CD-66CD-668A047B9887}"/>
              </a:ext>
            </a:extLst>
          </p:cNvPr>
          <p:cNvSpPr txBox="1">
            <a:spLocks/>
          </p:cNvSpPr>
          <p:nvPr/>
        </p:nvSpPr>
        <p:spPr>
          <a:xfrm>
            <a:off x="1195727" y="982536"/>
            <a:ext cx="6060707" cy="648555"/>
          </a:xfrm>
          <a:prstGeom prst="rect">
            <a:avLst/>
          </a:prstGeom>
        </p:spPr>
        <p:txBody>
          <a:bodyPr vert="horz" lIns="60960" tIns="30480" rIns="60960" bIns="3048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b="1" dirty="0">
                <a:latin typeface="Arial" panose="020B0604020202020204" pitchFamily="34" charset="0"/>
                <a:cs typeface="Arial" panose="020B0604020202020204" pitchFamily="34" charset="0"/>
              </a:rPr>
              <a:t>In-Network Pharmacies &amp; Prescription Transfers</a:t>
            </a:r>
          </a:p>
        </p:txBody>
      </p:sp>
      <p:sp>
        <p:nvSpPr>
          <p:cNvPr id="2" name="Rectangle 14">
            <a:extLst>
              <a:ext uri="{FF2B5EF4-FFF2-40B4-BE49-F238E27FC236}">
                <a16:creationId xmlns:a16="http://schemas.microsoft.com/office/drawing/2014/main" id="{EF235A20-4692-9D9E-4DBA-0F9C4FECAC3A}"/>
              </a:ext>
            </a:extLst>
          </p:cNvPr>
          <p:cNvSpPr txBox="1">
            <a:spLocks noChangeArrowheads="1"/>
          </p:cNvSpPr>
          <p:nvPr/>
        </p:nvSpPr>
        <p:spPr>
          <a:xfrm>
            <a:off x="922023" y="3060122"/>
            <a:ext cx="10996121" cy="3442858"/>
          </a:xfrm>
          <a:prstGeom prst="rect">
            <a:avLst/>
          </a:prstGeom>
        </p:spPr>
        <p:txBody>
          <a:bodyPr tIns="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04815" lvl="1" indent="0" defTabSz="609630">
              <a:lnSpc>
                <a:spcPct val="100000"/>
              </a:lnSpc>
              <a:spcBef>
                <a:spcPts val="333"/>
              </a:spcBef>
              <a:buNone/>
              <a:defRPr/>
            </a:pPr>
            <a:r>
              <a:rPr lang="en-US" sz="1867" b="1" dirty="0">
                <a:solidFill>
                  <a:prstClr val="black"/>
                </a:solidFill>
                <a:latin typeface="Arial" panose="020B0604020202020204" pitchFamily="34" charset="0"/>
                <a:cs typeface="Arial" panose="020B0604020202020204" pitchFamily="34" charset="0"/>
              </a:rPr>
              <a:t>In-network pharmacies can be located at </a:t>
            </a:r>
            <a:r>
              <a:rPr lang="en-US" sz="1867" b="1" dirty="0">
                <a:solidFill>
                  <a:prstClr val="black"/>
                </a:solidFill>
                <a:latin typeface="Arial" panose="020B0604020202020204" pitchFamily="34" charset="0"/>
                <a:cs typeface="Arial" panose="020B0604020202020204" pitchFamily="34" charset="0"/>
                <a:hlinkClick r:id="rId4"/>
              </a:rPr>
              <a:t>www.caremark.com</a:t>
            </a:r>
            <a:r>
              <a:rPr lang="en-US" sz="1867" b="1" dirty="0">
                <a:solidFill>
                  <a:prstClr val="black"/>
                </a:solidFill>
                <a:latin typeface="Arial" panose="020B0604020202020204" pitchFamily="34" charset="0"/>
                <a:cs typeface="Arial" panose="020B0604020202020204" pitchFamily="34" charset="0"/>
              </a:rPr>
              <a:t> by using the “Find a Pharmacy” feature in the middle of the webpage.</a:t>
            </a:r>
          </a:p>
          <a:p>
            <a:pPr lvl="2" defTabSz="609630">
              <a:lnSpc>
                <a:spcPct val="100000"/>
              </a:lnSpc>
              <a:spcBef>
                <a:spcPts val="333"/>
              </a:spcBef>
              <a:buBlip>
                <a:blip r:embed="rId5"/>
              </a:buBlip>
              <a:defRPr/>
            </a:pPr>
            <a:r>
              <a:rPr lang="en-US" sz="1867" dirty="0">
                <a:solidFill>
                  <a:prstClr val="black"/>
                </a:solidFill>
                <a:latin typeface="Arial" panose="020B0604020202020204" pitchFamily="34" charset="0"/>
                <a:cs typeface="Arial" panose="020B0604020202020204" pitchFamily="34" charset="0"/>
              </a:rPr>
              <a:t>The CVS Caremark</a:t>
            </a:r>
            <a:r>
              <a:rPr lang="en-US" sz="1867" baseline="30000" dirty="0">
                <a:latin typeface="Arial" panose="020B0604020202020204" pitchFamily="34" charset="0"/>
                <a:cs typeface="Arial" panose="020B0604020202020204" pitchFamily="34" charset="0"/>
              </a:rPr>
              <a:t>®</a:t>
            </a:r>
            <a:r>
              <a:rPr lang="en-US" sz="1867" dirty="0">
                <a:solidFill>
                  <a:prstClr val="black"/>
                </a:solidFill>
                <a:latin typeface="Arial" panose="020B0604020202020204" pitchFamily="34" charset="0"/>
                <a:cs typeface="Arial" panose="020B0604020202020204" pitchFamily="34" charset="0"/>
              </a:rPr>
              <a:t> prescription network is quite large</a:t>
            </a:r>
          </a:p>
          <a:p>
            <a:pPr lvl="2" defTabSz="609630">
              <a:lnSpc>
                <a:spcPct val="100000"/>
              </a:lnSpc>
              <a:spcBef>
                <a:spcPts val="333"/>
              </a:spcBef>
              <a:buBlip>
                <a:blip r:embed="rId5"/>
              </a:buBlip>
              <a:defRPr/>
            </a:pPr>
            <a:r>
              <a:rPr lang="en-US" sz="1867" dirty="0">
                <a:solidFill>
                  <a:prstClr val="black"/>
                </a:solidFill>
                <a:latin typeface="Arial" panose="020B0604020202020204" pitchFamily="34" charset="0"/>
                <a:cs typeface="Arial" panose="020B0604020202020204" pitchFamily="34" charset="0"/>
              </a:rPr>
              <a:t>It is not expected you should have to change pharmacies except for mail service or specialty prescriptions</a:t>
            </a:r>
          </a:p>
        </p:txBody>
      </p:sp>
      <p:sp>
        <p:nvSpPr>
          <p:cNvPr id="3" name="Rectangle 14">
            <a:extLst>
              <a:ext uri="{FF2B5EF4-FFF2-40B4-BE49-F238E27FC236}">
                <a16:creationId xmlns:a16="http://schemas.microsoft.com/office/drawing/2014/main" id="{B898DE13-A6FB-F834-A6E2-EB01D9429F63}"/>
              </a:ext>
            </a:extLst>
          </p:cNvPr>
          <p:cNvSpPr txBox="1">
            <a:spLocks noChangeArrowheads="1"/>
          </p:cNvSpPr>
          <p:nvPr/>
        </p:nvSpPr>
        <p:spPr>
          <a:xfrm>
            <a:off x="931932" y="4909248"/>
            <a:ext cx="10883323" cy="2205641"/>
          </a:xfrm>
          <a:prstGeom prst="rect">
            <a:avLst/>
          </a:prstGeom>
        </p:spPr>
        <p:txBody>
          <a:bodyPr tIns="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04815" lvl="1" indent="0" defTabSz="609630">
              <a:lnSpc>
                <a:spcPct val="100000"/>
              </a:lnSpc>
              <a:spcBef>
                <a:spcPts val="333"/>
              </a:spcBef>
              <a:buNone/>
              <a:defRPr/>
            </a:pPr>
            <a:r>
              <a:rPr lang="en-US" sz="1867" b="1" dirty="0">
                <a:solidFill>
                  <a:prstClr val="black"/>
                </a:solidFill>
                <a:latin typeface="Arial" panose="020B0604020202020204" pitchFamily="34" charset="0"/>
                <a:cs typeface="Arial" panose="020B0604020202020204" pitchFamily="34" charset="0"/>
              </a:rPr>
              <a:t>How to transfer a non-specialty prescription:  </a:t>
            </a:r>
          </a:p>
          <a:p>
            <a:pPr lvl="2" defTabSz="609630">
              <a:lnSpc>
                <a:spcPct val="100000"/>
              </a:lnSpc>
              <a:spcBef>
                <a:spcPts val="333"/>
              </a:spcBef>
              <a:buBlip>
                <a:blip r:embed="rId5"/>
              </a:buBlip>
              <a:defRPr/>
            </a:pPr>
            <a:r>
              <a:rPr lang="en-US" sz="1867" dirty="0">
                <a:solidFill>
                  <a:prstClr val="black"/>
                </a:solidFill>
                <a:latin typeface="Arial" panose="020B0604020202020204" pitchFamily="34" charset="0"/>
                <a:cs typeface="Arial" panose="020B0604020202020204" pitchFamily="34" charset="0"/>
              </a:rPr>
              <a:t>Bring your empty medication container to the pharmacy you want to use</a:t>
            </a:r>
          </a:p>
          <a:p>
            <a:pPr lvl="2" defTabSz="609630">
              <a:lnSpc>
                <a:spcPct val="100000"/>
              </a:lnSpc>
              <a:spcBef>
                <a:spcPts val="333"/>
              </a:spcBef>
              <a:buBlip>
                <a:blip r:embed="rId5"/>
              </a:buBlip>
              <a:defRPr/>
            </a:pPr>
            <a:r>
              <a:rPr lang="en-US" sz="1867" dirty="0">
                <a:solidFill>
                  <a:prstClr val="black"/>
                </a:solidFill>
                <a:latin typeface="Arial" panose="020B0604020202020204" pitchFamily="34" charset="0"/>
                <a:cs typeface="Arial" panose="020B0604020202020204" pitchFamily="34" charset="0"/>
              </a:rPr>
              <a:t>The new pharmacy will contact the old pharmacy and transfer any refills if allowed and available</a:t>
            </a:r>
          </a:p>
          <a:p>
            <a:pPr lvl="2" defTabSz="609630">
              <a:lnSpc>
                <a:spcPct val="100000"/>
              </a:lnSpc>
              <a:spcBef>
                <a:spcPts val="333"/>
              </a:spcBef>
              <a:buBlip>
                <a:blip r:embed="rId5"/>
              </a:buBlip>
              <a:defRPr/>
            </a:pPr>
            <a:r>
              <a:rPr lang="en-US" sz="1867" dirty="0">
                <a:solidFill>
                  <a:prstClr val="black"/>
                </a:solidFill>
                <a:latin typeface="Arial" panose="020B0604020202020204" pitchFamily="34" charset="0"/>
                <a:cs typeface="Arial" panose="020B0604020202020204" pitchFamily="34" charset="0"/>
              </a:rPr>
              <a:t>Allow at least 24 hours for prescription transfers</a:t>
            </a:r>
          </a:p>
          <a:p>
            <a:pPr marL="914446" lvl="2" indent="-304815" defTabSz="609630">
              <a:lnSpc>
                <a:spcPct val="100000"/>
              </a:lnSpc>
              <a:spcBef>
                <a:spcPts val="333"/>
              </a:spcBef>
              <a:buFont typeface="+mj-lt"/>
              <a:buAutoNum type="arabicPeriod" startAt="5"/>
              <a:defRPr/>
            </a:pPr>
            <a:endParaRPr lang="en-US" sz="1067" dirty="0">
              <a:solidFill>
                <a:prstClr val="black"/>
              </a:solidFill>
              <a:latin typeface="Arial Narrow" panose="020B0606020202030204" pitchFamily="34" charset="0"/>
            </a:endParaRPr>
          </a:p>
        </p:txBody>
      </p:sp>
      <p:pic>
        <p:nvPicPr>
          <p:cNvPr id="18" name="Picture 17">
            <a:extLst>
              <a:ext uri="{FF2B5EF4-FFF2-40B4-BE49-F238E27FC236}">
                <a16:creationId xmlns:a16="http://schemas.microsoft.com/office/drawing/2014/main" id="{E9DB8A71-91DD-FA70-DF7E-5F5351117CB2}"/>
              </a:ext>
            </a:extLst>
          </p:cNvPr>
          <p:cNvPicPr>
            <a:picLocks noChangeAspect="1"/>
          </p:cNvPicPr>
          <p:nvPr/>
        </p:nvPicPr>
        <p:blipFill>
          <a:blip r:embed="rId6"/>
          <a:stretch>
            <a:fillRect/>
          </a:stretch>
        </p:blipFill>
        <p:spPr>
          <a:xfrm>
            <a:off x="7511698" y="1080378"/>
            <a:ext cx="4195254" cy="1760078"/>
          </a:xfrm>
          <a:prstGeom prst="rect">
            <a:avLst/>
          </a:prstGeom>
        </p:spPr>
      </p:pic>
      <p:sp>
        <p:nvSpPr>
          <p:cNvPr id="28" name="Freeform 20">
            <a:extLst>
              <a:ext uri="{FF2B5EF4-FFF2-40B4-BE49-F238E27FC236}">
                <a16:creationId xmlns:a16="http://schemas.microsoft.com/office/drawing/2014/main" id="{9B23AA53-1DE1-50C9-1B4B-DB0409612E0B}"/>
              </a:ext>
            </a:extLst>
          </p:cNvPr>
          <p:cNvSpPr/>
          <p:nvPr/>
        </p:nvSpPr>
        <p:spPr>
          <a:xfrm rot="-5400000">
            <a:off x="-2826105" y="3099963"/>
            <a:ext cx="6858000" cy="658075"/>
          </a:xfrm>
          <a:custGeom>
            <a:avLst/>
            <a:gdLst/>
            <a:ahLst/>
            <a:cxnLst/>
            <a:rect l="l" t="t" r="r" b="b"/>
            <a:pathLst>
              <a:path w="10287000" h="967525">
                <a:moveTo>
                  <a:pt x="0" y="0"/>
                </a:moveTo>
                <a:lnTo>
                  <a:pt x="10287000" y="0"/>
                </a:lnTo>
                <a:lnTo>
                  <a:pt x="10287000" y="967526"/>
                </a:lnTo>
                <a:lnTo>
                  <a:pt x="0" y="967526"/>
                </a:lnTo>
                <a:lnTo>
                  <a:pt x="0" y="0"/>
                </a:lnTo>
                <a:close/>
              </a:path>
            </a:pathLst>
          </a:custGeom>
          <a:blipFill>
            <a:blip r:embed="rId7"/>
            <a:stretch>
              <a:fillRect l="-4107" t="-8658" r="-4107" b="-138715"/>
            </a:stretch>
          </a:blipFill>
        </p:spPr>
        <p:txBody>
          <a:bodyPr/>
          <a:lstStyle/>
          <a:p>
            <a:endParaRPr lang="en-US" sz="1200"/>
          </a:p>
        </p:txBody>
      </p:sp>
      <p:sp>
        <p:nvSpPr>
          <p:cNvPr id="4" name="Slide Number Placeholder 3">
            <a:extLst>
              <a:ext uri="{FF2B5EF4-FFF2-40B4-BE49-F238E27FC236}">
                <a16:creationId xmlns:a16="http://schemas.microsoft.com/office/drawing/2014/main" id="{11DB9944-BF0F-8FED-1E4A-EBF993C1B2AB}"/>
              </a:ext>
            </a:extLst>
          </p:cNvPr>
          <p:cNvSpPr>
            <a:spLocks noGrp="1"/>
          </p:cNvSpPr>
          <p:nvPr>
            <p:ph type="sldNum" sz="quarter" idx="12"/>
          </p:nvPr>
        </p:nvSpPr>
        <p:spPr>
          <a:xfrm>
            <a:off x="9448800" y="6492875"/>
            <a:ext cx="2743200" cy="365125"/>
          </a:xfrm>
        </p:spPr>
        <p:txBody>
          <a:bodyPr/>
          <a:lstStyle/>
          <a:p>
            <a:fld id="{DE448F87-BA2F-4F3F-82DC-D56C081C3456}" type="slidenum">
              <a:rPr lang="en-US" smtClean="0"/>
              <a:t>13</a:t>
            </a:fld>
            <a:endParaRPr lang="en-US" dirty="0"/>
          </a:p>
        </p:txBody>
      </p:sp>
    </p:spTree>
    <p:extLst>
      <p:ext uri="{BB962C8B-B14F-4D97-AF65-F5344CB8AC3E}">
        <p14:creationId xmlns:p14="http://schemas.microsoft.com/office/powerpoint/2010/main" val="2469534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215804" y="0"/>
            <a:ext cx="816592" cy="6858000"/>
            <a:chOff x="0" y="0"/>
            <a:chExt cx="322604" cy="2709333"/>
          </a:xfrm>
        </p:grpSpPr>
        <p:sp>
          <p:nvSpPr>
            <p:cNvPr id="6" name="Freeform 6"/>
            <p:cNvSpPr/>
            <p:nvPr/>
          </p:nvSpPr>
          <p:spPr>
            <a:xfrm>
              <a:off x="0" y="0"/>
              <a:ext cx="322604" cy="2709333"/>
            </a:xfrm>
            <a:custGeom>
              <a:avLst/>
              <a:gdLst/>
              <a:ahLst/>
              <a:cxnLst/>
              <a:rect l="l" t="t" r="r" b="b"/>
              <a:pathLst>
                <a:path w="322604" h="2709333">
                  <a:moveTo>
                    <a:pt x="0" y="0"/>
                  </a:moveTo>
                  <a:lnTo>
                    <a:pt x="322604" y="0"/>
                  </a:lnTo>
                  <a:lnTo>
                    <a:pt x="322604" y="2709333"/>
                  </a:lnTo>
                  <a:lnTo>
                    <a:pt x="0" y="2709333"/>
                  </a:lnTo>
                  <a:close/>
                </a:path>
              </a:pathLst>
            </a:custGeom>
            <a:solidFill>
              <a:srgbClr val="E13A3E"/>
            </a:solidFill>
          </p:spPr>
          <p:txBody>
            <a:bodyPr/>
            <a:lstStyle/>
            <a:p>
              <a:endParaRPr lang="en-US" sz="1200"/>
            </a:p>
          </p:txBody>
        </p:sp>
        <p:sp>
          <p:nvSpPr>
            <p:cNvPr id="7" name="TextBox 7"/>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13" name="Group 13"/>
          <p:cNvGrpSpPr/>
          <p:nvPr/>
        </p:nvGrpSpPr>
        <p:grpSpPr>
          <a:xfrm>
            <a:off x="0" y="0"/>
            <a:ext cx="931932" cy="6858000"/>
            <a:chOff x="0" y="0"/>
            <a:chExt cx="368171" cy="2709333"/>
          </a:xfrm>
        </p:grpSpPr>
        <p:sp>
          <p:nvSpPr>
            <p:cNvPr id="14" name="Freeform 14"/>
            <p:cNvSpPr/>
            <p:nvPr/>
          </p:nvSpPr>
          <p:spPr>
            <a:xfrm>
              <a:off x="0" y="0"/>
              <a:ext cx="368171" cy="2709333"/>
            </a:xfrm>
            <a:custGeom>
              <a:avLst/>
              <a:gdLst/>
              <a:ahLst/>
              <a:cxnLst/>
              <a:rect l="l" t="t" r="r" b="b"/>
              <a:pathLst>
                <a:path w="368171" h="2709333">
                  <a:moveTo>
                    <a:pt x="0" y="0"/>
                  </a:moveTo>
                  <a:lnTo>
                    <a:pt x="368171" y="0"/>
                  </a:lnTo>
                  <a:lnTo>
                    <a:pt x="368171" y="2709333"/>
                  </a:lnTo>
                  <a:lnTo>
                    <a:pt x="0" y="2709333"/>
                  </a:lnTo>
                  <a:close/>
                </a:path>
              </a:pathLst>
            </a:custGeom>
            <a:solidFill>
              <a:srgbClr val="E13A3E">
                <a:alpha val="83922"/>
              </a:srgbClr>
            </a:solidFill>
          </p:spPr>
          <p:txBody>
            <a:bodyPr/>
            <a:lstStyle/>
            <a:p>
              <a:endParaRPr lang="en-US" sz="1200"/>
            </a:p>
          </p:txBody>
        </p:sp>
        <p:sp>
          <p:nvSpPr>
            <p:cNvPr id="15" name="TextBox 15"/>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24" name="Freeform 9">
            <a:extLst>
              <a:ext uri="{FF2B5EF4-FFF2-40B4-BE49-F238E27FC236}">
                <a16:creationId xmlns:a16="http://schemas.microsoft.com/office/drawing/2014/main" id="{489F2B94-CF30-E2D0-414C-92A708D41002}"/>
              </a:ext>
            </a:extLst>
          </p:cNvPr>
          <p:cNvSpPr/>
          <p:nvPr/>
        </p:nvSpPr>
        <p:spPr>
          <a:xfrm rot="5400000">
            <a:off x="5416467" y="-4483149"/>
            <a:ext cx="2299529" cy="11251537"/>
          </a:xfrm>
          <a:custGeom>
            <a:avLst/>
            <a:gdLst/>
            <a:ahLst/>
            <a:cxnLst/>
            <a:rect l="l" t="t" r="r" b="b"/>
            <a:pathLst>
              <a:path w="6865749" h="15152143">
                <a:moveTo>
                  <a:pt x="0" y="0"/>
                </a:moveTo>
                <a:lnTo>
                  <a:pt x="6865749" y="0"/>
                </a:lnTo>
                <a:lnTo>
                  <a:pt x="6865749" y="15152143"/>
                </a:lnTo>
                <a:lnTo>
                  <a:pt x="0" y="15152143"/>
                </a:lnTo>
                <a:lnTo>
                  <a:pt x="0" y="0"/>
                </a:lnTo>
                <a:close/>
              </a:path>
            </a:pathLst>
          </a:custGeom>
          <a:blipFill>
            <a:blip r:embed="rId2">
              <a:alphaModFix amt="8999"/>
            </a:blip>
            <a:stretch>
              <a:fillRect l="-225597" t="-328" r="-257497" b="-12952"/>
            </a:stretch>
          </a:blipFill>
        </p:spPr>
        <p:txBody>
          <a:bodyPr/>
          <a:lstStyle/>
          <a:p>
            <a:endParaRPr lang="en-US" sz="1200"/>
          </a:p>
        </p:txBody>
      </p:sp>
      <p:grpSp>
        <p:nvGrpSpPr>
          <p:cNvPr id="25" name="Group 17">
            <a:extLst>
              <a:ext uri="{FF2B5EF4-FFF2-40B4-BE49-F238E27FC236}">
                <a16:creationId xmlns:a16="http://schemas.microsoft.com/office/drawing/2014/main" id="{666940B2-5298-B50C-9CC4-4A01F36BCFF0}"/>
              </a:ext>
            </a:extLst>
          </p:cNvPr>
          <p:cNvGrpSpPr/>
          <p:nvPr/>
        </p:nvGrpSpPr>
        <p:grpSpPr>
          <a:xfrm>
            <a:off x="931932" y="0"/>
            <a:ext cx="11251537" cy="2420081"/>
            <a:chOff x="0" y="0"/>
            <a:chExt cx="2285768" cy="856510"/>
          </a:xfrm>
        </p:grpSpPr>
        <p:sp>
          <p:nvSpPr>
            <p:cNvPr id="26" name="Freeform 18">
              <a:extLst>
                <a:ext uri="{FF2B5EF4-FFF2-40B4-BE49-F238E27FC236}">
                  <a16:creationId xmlns:a16="http://schemas.microsoft.com/office/drawing/2014/main" id="{CD4F85DE-2BB9-1523-A23A-E60329C0D1F4}"/>
                </a:ext>
              </a:extLst>
            </p:cNvPr>
            <p:cNvSpPr/>
            <p:nvPr/>
          </p:nvSpPr>
          <p:spPr>
            <a:xfrm>
              <a:off x="0" y="0"/>
              <a:ext cx="2285768" cy="856510"/>
            </a:xfrm>
            <a:custGeom>
              <a:avLst/>
              <a:gdLst/>
              <a:ahLst/>
              <a:cxnLst/>
              <a:rect l="l" t="t" r="r" b="b"/>
              <a:pathLst>
                <a:path w="2285768" h="856510">
                  <a:moveTo>
                    <a:pt x="0" y="0"/>
                  </a:moveTo>
                  <a:lnTo>
                    <a:pt x="2285768" y="0"/>
                  </a:lnTo>
                  <a:lnTo>
                    <a:pt x="2285768" y="856510"/>
                  </a:lnTo>
                  <a:lnTo>
                    <a:pt x="0" y="856510"/>
                  </a:lnTo>
                  <a:close/>
                </a:path>
              </a:pathLst>
            </a:custGeom>
            <a:solidFill>
              <a:srgbClr val="FFFFFF">
                <a:alpha val="43922"/>
              </a:srgbClr>
            </a:solidFill>
          </p:spPr>
          <p:txBody>
            <a:bodyPr/>
            <a:lstStyle/>
            <a:p>
              <a:endParaRPr lang="en-US" sz="1200"/>
            </a:p>
          </p:txBody>
        </p:sp>
        <p:sp>
          <p:nvSpPr>
            <p:cNvPr id="27" name="TextBox 19">
              <a:extLst>
                <a:ext uri="{FF2B5EF4-FFF2-40B4-BE49-F238E27FC236}">
                  <a16:creationId xmlns:a16="http://schemas.microsoft.com/office/drawing/2014/main" id="{160F335E-14A9-8A24-3396-F396DFC38609}"/>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20" name="Title 1">
            <a:extLst>
              <a:ext uri="{FF2B5EF4-FFF2-40B4-BE49-F238E27FC236}">
                <a16:creationId xmlns:a16="http://schemas.microsoft.com/office/drawing/2014/main" id="{917FAF77-33B5-74CD-66CD-668A047B9887}"/>
              </a:ext>
            </a:extLst>
          </p:cNvPr>
          <p:cNvSpPr txBox="1">
            <a:spLocks/>
          </p:cNvSpPr>
          <p:nvPr/>
        </p:nvSpPr>
        <p:spPr>
          <a:xfrm>
            <a:off x="1207250" y="885763"/>
            <a:ext cx="6060707" cy="648555"/>
          </a:xfrm>
          <a:prstGeom prst="rect">
            <a:avLst/>
          </a:prstGeom>
        </p:spPr>
        <p:txBody>
          <a:bodyPr vert="horz" lIns="60960" tIns="30480" rIns="60960" bIns="3048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b="1" dirty="0">
                <a:latin typeface="Arial" panose="020B0604020202020204" pitchFamily="34" charset="0"/>
                <a:cs typeface="Arial" panose="020B0604020202020204" pitchFamily="34" charset="0"/>
              </a:rPr>
              <a:t>Specialty Medications</a:t>
            </a:r>
          </a:p>
        </p:txBody>
      </p:sp>
      <p:sp>
        <p:nvSpPr>
          <p:cNvPr id="2" name="Rectangle 1">
            <a:extLst>
              <a:ext uri="{FF2B5EF4-FFF2-40B4-BE49-F238E27FC236}">
                <a16:creationId xmlns:a16="http://schemas.microsoft.com/office/drawing/2014/main" id="{20FE2EEF-2E3E-E596-8765-5098BEB6DC8D}"/>
              </a:ext>
            </a:extLst>
          </p:cNvPr>
          <p:cNvSpPr/>
          <p:nvPr/>
        </p:nvSpPr>
        <p:spPr>
          <a:xfrm>
            <a:off x="1207250" y="2583086"/>
            <a:ext cx="10369506" cy="1241622"/>
          </a:xfrm>
          <a:prstGeom prst="rect">
            <a:avLst/>
          </a:prstGeom>
        </p:spPr>
        <p:txBody>
          <a:bodyPr wrap="square">
            <a:spAutoFit/>
          </a:bodyPr>
          <a:lstStyle/>
          <a:p>
            <a:pPr marL="304815" indent="-304815">
              <a:buSzPct val="140000"/>
              <a:buBlip>
                <a:blip r:embed="rId3"/>
              </a:buBlip>
            </a:pPr>
            <a:r>
              <a:rPr lang="en-US" sz="1867" b="1" kern="1400" dirty="0">
                <a:latin typeface="Arial" panose="020B0604020202020204" pitchFamily="34" charset="0"/>
                <a:cs typeface="Arial" panose="020B0604020202020204" pitchFamily="34" charset="0"/>
              </a:rPr>
              <a:t>Specialty medications must be filled at CVS Specialty Pharmacy</a:t>
            </a:r>
            <a:r>
              <a:rPr lang="en-US" sz="1867" b="1" kern="1400" baseline="30000" dirty="0">
                <a:latin typeface="Arial" panose="020B0604020202020204" pitchFamily="34" charset="0"/>
                <a:cs typeface="Arial" panose="020B0604020202020204" pitchFamily="34" charset="0"/>
              </a:rPr>
              <a:t>®</a:t>
            </a:r>
            <a:r>
              <a:rPr lang="en-US" sz="1867" b="1" kern="1400" dirty="0">
                <a:latin typeface="Arial" panose="020B0604020202020204" pitchFamily="34" charset="0"/>
                <a:cs typeface="Arial" panose="020B0604020202020204" pitchFamily="34" charset="0"/>
              </a:rPr>
              <a:t>.</a:t>
            </a:r>
            <a:r>
              <a:rPr lang="en-US" sz="1867" b="1" kern="1400" baseline="30000" dirty="0">
                <a:latin typeface="Arial" panose="020B0604020202020204" pitchFamily="34" charset="0"/>
                <a:cs typeface="Arial" panose="020B0604020202020204" pitchFamily="34" charset="0"/>
              </a:rPr>
              <a:t>  </a:t>
            </a:r>
            <a:r>
              <a:rPr lang="en-US" sz="1867" dirty="0">
                <a:latin typeface="Arial" panose="020B0604020202020204" pitchFamily="34" charset="0"/>
                <a:cs typeface="Arial" panose="020B0604020202020204" pitchFamily="34" charset="0"/>
              </a:rPr>
              <a:t>If CVS Specialty Pharmacy</a:t>
            </a:r>
            <a:r>
              <a:rPr lang="en-US" sz="1867" baseline="30000" dirty="0">
                <a:latin typeface="Arial" panose="020B0604020202020204" pitchFamily="34" charset="0"/>
                <a:cs typeface="Arial" panose="020B0604020202020204" pitchFamily="34" charset="0"/>
              </a:rPr>
              <a:t>®</a:t>
            </a:r>
            <a:r>
              <a:rPr lang="en-US" sz="1867" dirty="0">
                <a:latin typeface="Arial" panose="020B0604020202020204" pitchFamily="34" charset="0"/>
                <a:cs typeface="Arial" panose="020B0604020202020204" pitchFamily="34" charset="0"/>
              </a:rPr>
              <a:t> does not carry your medication, you may use a different specialty pharmacy. The list of medications CVS Specialty Pharmacy</a:t>
            </a:r>
            <a:r>
              <a:rPr lang="en-US" sz="1867" baseline="30000" dirty="0">
                <a:latin typeface="Arial" panose="020B0604020202020204" pitchFamily="34" charset="0"/>
                <a:cs typeface="Arial" panose="020B0604020202020204" pitchFamily="34" charset="0"/>
              </a:rPr>
              <a:t>®</a:t>
            </a:r>
            <a:r>
              <a:rPr lang="en-US" sz="1867" dirty="0">
                <a:latin typeface="Arial" panose="020B0604020202020204" pitchFamily="34" charset="0"/>
                <a:cs typeface="Arial" panose="020B0604020202020204" pitchFamily="34" charset="0"/>
              </a:rPr>
              <a:t> carries is </a:t>
            </a:r>
            <a:r>
              <a:rPr lang="en-US" sz="1867" dirty="0">
                <a:latin typeface="Arial" panose="020B0604020202020204" pitchFamily="34" charset="0"/>
                <a:cs typeface="Arial" panose="020B0604020202020204" pitchFamily="34" charset="0"/>
                <a:hlinkClick r:id="rId4"/>
              </a:rPr>
              <a:t>online</a:t>
            </a:r>
            <a:r>
              <a:rPr lang="en-US" sz="1867" dirty="0">
                <a:latin typeface="Arial" panose="020B0604020202020204" pitchFamily="34" charset="0"/>
                <a:cs typeface="Arial" panose="020B0604020202020204" pitchFamily="34" charset="0"/>
              </a:rPr>
              <a:t>. The appearance of a drug name on this list does not imply coverage.   </a:t>
            </a:r>
            <a:endParaRPr lang="en-US" sz="1867" kern="14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957E2E8F-47B9-4F77-198C-C6617A681094}"/>
              </a:ext>
            </a:extLst>
          </p:cNvPr>
          <p:cNvSpPr txBox="1"/>
          <p:nvPr/>
        </p:nvSpPr>
        <p:spPr>
          <a:xfrm>
            <a:off x="1207249" y="4038600"/>
            <a:ext cx="10679951" cy="2965555"/>
          </a:xfrm>
          <a:prstGeom prst="rect">
            <a:avLst/>
          </a:prstGeom>
        </p:spPr>
        <p:txBody>
          <a:bodyPr wrap="square">
            <a:spAutoFit/>
          </a:bodyPr>
          <a:lstStyle>
            <a:defPPr>
              <a:defRPr lang="en-US"/>
            </a:defPPr>
            <a:lvl1pPr>
              <a:defRPr sz="2800" b="1" kern="1400">
                <a:latin typeface="Arial" panose="020B0604020202020204" pitchFamily="34" charset="0"/>
                <a:cs typeface="Arial" panose="020B0604020202020204" pitchFamily="34" charset="0"/>
              </a:defRPr>
            </a:lvl1pPr>
          </a:lstStyle>
          <a:p>
            <a:pPr marL="304815" indent="-304815">
              <a:buSzPct val="140000"/>
              <a:buBlip>
                <a:blip r:embed="rId3"/>
              </a:buBlip>
            </a:pPr>
            <a:r>
              <a:rPr lang="en-US" sz="1867" dirty="0"/>
              <a:t>Specialty prescriptions will be limited to a 30-day supply and may require prior authorization. </a:t>
            </a:r>
            <a:r>
              <a:rPr lang="en-US" sz="1867" b="0" dirty="0"/>
              <a:t>Prior Authorizations (PA) from your prior specialty pharmacy provider may not transfer. </a:t>
            </a:r>
            <a:endParaRPr lang="en-US" sz="1867" dirty="0"/>
          </a:p>
          <a:p>
            <a:endParaRPr lang="en-US" sz="1867" dirty="0"/>
          </a:p>
          <a:p>
            <a:pPr marL="304815" indent="-304815">
              <a:buSzPct val="140000"/>
              <a:buBlip>
                <a:blip r:embed="rId3"/>
              </a:buBlip>
            </a:pPr>
            <a:r>
              <a:rPr lang="en-US" sz="1867" dirty="0"/>
              <a:t>Specialty medication prior authorizations will be processed by National CooperativeRx.</a:t>
            </a:r>
          </a:p>
          <a:p>
            <a:r>
              <a:rPr lang="en-US" sz="1867" b="0" dirty="0"/>
              <a:t>You and your doctor may receive an approval or denial notification. Denial notifications will indicate reason(s) for the denial as well as appeal rights. </a:t>
            </a:r>
          </a:p>
          <a:p>
            <a:r>
              <a:rPr lang="en-US" sz="1867" dirty="0">
                <a:solidFill>
                  <a:srgbClr val="E13A3E"/>
                </a:solidFill>
              </a:rPr>
              <a:t>Phone: 1-608-416-8702</a:t>
            </a:r>
          </a:p>
          <a:p>
            <a:r>
              <a:rPr lang="en-US" sz="1867" dirty="0">
                <a:solidFill>
                  <a:srgbClr val="E13A3E"/>
                </a:solidFill>
              </a:rPr>
              <a:t>Fax: 1-866-278-8190</a:t>
            </a:r>
          </a:p>
          <a:p>
            <a:r>
              <a:rPr lang="en-US" sz="1867" dirty="0"/>
              <a:t> </a:t>
            </a:r>
          </a:p>
        </p:txBody>
      </p:sp>
      <p:sp>
        <p:nvSpPr>
          <p:cNvPr id="4" name="Freeform 20">
            <a:extLst>
              <a:ext uri="{FF2B5EF4-FFF2-40B4-BE49-F238E27FC236}">
                <a16:creationId xmlns:a16="http://schemas.microsoft.com/office/drawing/2014/main" id="{E7F1283C-1472-8A4E-3DF5-DEC1E9745C35}"/>
              </a:ext>
            </a:extLst>
          </p:cNvPr>
          <p:cNvSpPr/>
          <p:nvPr/>
        </p:nvSpPr>
        <p:spPr>
          <a:xfrm rot="-5400000">
            <a:off x="-2861433" y="3064635"/>
            <a:ext cx="6858000" cy="728731"/>
          </a:xfrm>
          <a:custGeom>
            <a:avLst/>
            <a:gdLst/>
            <a:ahLst/>
            <a:cxnLst/>
            <a:rect l="l" t="t" r="r" b="b"/>
            <a:pathLst>
              <a:path w="10287000" h="967525">
                <a:moveTo>
                  <a:pt x="0" y="0"/>
                </a:moveTo>
                <a:lnTo>
                  <a:pt x="10287000" y="0"/>
                </a:lnTo>
                <a:lnTo>
                  <a:pt x="10287000" y="967526"/>
                </a:lnTo>
                <a:lnTo>
                  <a:pt x="0" y="967526"/>
                </a:lnTo>
                <a:lnTo>
                  <a:pt x="0" y="0"/>
                </a:lnTo>
                <a:close/>
              </a:path>
            </a:pathLst>
          </a:custGeom>
          <a:blipFill>
            <a:blip r:embed="rId5"/>
            <a:stretch>
              <a:fillRect l="-4107" t="-8658" r="-4107" b="-138715"/>
            </a:stretch>
          </a:blipFill>
        </p:spPr>
        <p:txBody>
          <a:bodyPr/>
          <a:lstStyle/>
          <a:p>
            <a:endParaRPr lang="en-US" sz="1200"/>
          </a:p>
        </p:txBody>
      </p:sp>
      <p:sp>
        <p:nvSpPr>
          <p:cNvPr id="8" name="Slide Number Placeholder 7">
            <a:extLst>
              <a:ext uri="{FF2B5EF4-FFF2-40B4-BE49-F238E27FC236}">
                <a16:creationId xmlns:a16="http://schemas.microsoft.com/office/drawing/2014/main" id="{C20A0CE8-6FCF-0A64-CC5C-D7F4A65EA203}"/>
              </a:ext>
            </a:extLst>
          </p:cNvPr>
          <p:cNvSpPr>
            <a:spLocks noGrp="1"/>
          </p:cNvSpPr>
          <p:nvPr>
            <p:ph type="sldNum" sz="quarter" idx="12"/>
          </p:nvPr>
        </p:nvSpPr>
        <p:spPr>
          <a:xfrm>
            <a:off x="9448800" y="6492875"/>
            <a:ext cx="2743200" cy="365125"/>
          </a:xfrm>
        </p:spPr>
        <p:txBody>
          <a:bodyPr/>
          <a:lstStyle/>
          <a:p>
            <a:fld id="{DE448F87-BA2F-4F3F-82DC-D56C081C3456}" type="slidenum">
              <a:rPr lang="en-US" smtClean="0"/>
              <a:t>14</a:t>
            </a:fld>
            <a:endParaRPr lang="en-US" dirty="0"/>
          </a:p>
        </p:txBody>
      </p:sp>
    </p:spTree>
    <p:extLst>
      <p:ext uri="{BB962C8B-B14F-4D97-AF65-F5344CB8AC3E}">
        <p14:creationId xmlns:p14="http://schemas.microsoft.com/office/powerpoint/2010/main" val="3221415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a:extLst>
              <a:ext uri="{FF2B5EF4-FFF2-40B4-BE49-F238E27FC236}">
                <a16:creationId xmlns:a16="http://schemas.microsoft.com/office/drawing/2014/main" id="{FB4DA4E8-AF45-8EE2-AC94-EEF19F3A9EFD}"/>
              </a:ext>
            </a:extLst>
          </p:cNvPr>
          <p:cNvSpPr/>
          <p:nvPr/>
        </p:nvSpPr>
        <p:spPr>
          <a:xfrm>
            <a:off x="2714457" y="5036550"/>
            <a:ext cx="816592" cy="824379"/>
          </a:xfrm>
          <a:prstGeom prst="ellipse">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 name="Oval 15">
            <a:extLst>
              <a:ext uri="{FF2B5EF4-FFF2-40B4-BE49-F238E27FC236}">
                <a16:creationId xmlns:a16="http://schemas.microsoft.com/office/drawing/2014/main" id="{2AA3DCC4-8A97-8264-7E98-3452DB8D641B}"/>
              </a:ext>
            </a:extLst>
          </p:cNvPr>
          <p:cNvSpPr/>
          <p:nvPr/>
        </p:nvSpPr>
        <p:spPr>
          <a:xfrm>
            <a:off x="2714457" y="2919710"/>
            <a:ext cx="816592" cy="824379"/>
          </a:xfrm>
          <a:prstGeom prst="ellipse">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5" name="Group 5"/>
          <p:cNvGrpSpPr/>
          <p:nvPr/>
        </p:nvGrpSpPr>
        <p:grpSpPr>
          <a:xfrm>
            <a:off x="-215804" y="0"/>
            <a:ext cx="1807194" cy="6858000"/>
            <a:chOff x="0" y="0"/>
            <a:chExt cx="322604" cy="2709333"/>
          </a:xfrm>
        </p:grpSpPr>
        <p:sp>
          <p:nvSpPr>
            <p:cNvPr id="6" name="Freeform 6"/>
            <p:cNvSpPr/>
            <p:nvPr/>
          </p:nvSpPr>
          <p:spPr>
            <a:xfrm>
              <a:off x="0" y="0"/>
              <a:ext cx="322604" cy="2709333"/>
            </a:xfrm>
            <a:custGeom>
              <a:avLst/>
              <a:gdLst/>
              <a:ahLst/>
              <a:cxnLst/>
              <a:rect l="l" t="t" r="r" b="b"/>
              <a:pathLst>
                <a:path w="322604" h="2709333">
                  <a:moveTo>
                    <a:pt x="0" y="0"/>
                  </a:moveTo>
                  <a:lnTo>
                    <a:pt x="322604" y="0"/>
                  </a:lnTo>
                  <a:lnTo>
                    <a:pt x="322604" y="2709333"/>
                  </a:lnTo>
                  <a:lnTo>
                    <a:pt x="0" y="2709333"/>
                  </a:lnTo>
                  <a:close/>
                </a:path>
              </a:pathLst>
            </a:custGeom>
            <a:solidFill>
              <a:srgbClr val="E13A3E"/>
            </a:solidFill>
          </p:spPr>
          <p:txBody>
            <a:bodyPr/>
            <a:lstStyle/>
            <a:p>
              <a:endParaRPr lang="en-US" sz="1200"/>
            </a:p>
          </p:txBody>
        </p:sp>
        <p:sp>
          <p:nvSpPr>
            <p:cNvPr id="7" name="TextBox 7"/>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13" name="Group 13"/>
          <p:cNvGrpSpPr/>
          <p:nvPr/>
        </p:nvGrpSpPr>
        <p:grpSpPr>
          <a:xfrm>
            <a:off x="0" y="0"/>
            <a:ext cx="2322635" cy="6858000"/>
            <a:chOff x="0" y="0"/>
            <a:chExt cx="368171" cy="2709333"/>
          </a:xfrm>
        </p:grpSpPr>
        <p:sp>
          <p:nvSpPr>
            <p:cNvPr id="14" name="Freeform 14"/>
            <p:cNvSpPr/>
            <p:nvPr/>
          </p:nvSpPr>
          <p:spPr>
            <a:xfrm>
              <a:off x="0" y="0"/>
              <a:ext cx="368171" cy="2709333"/>
            </a:xfrm>
            <a:custGeom>
              <a:avLst/>
              <a:gdLst/>
              <a:ahLst/>
              <a:cxnLst/>
              <a:rect l="l" t="t" r="r" b="b"/>
              <a:pathLst>
                <a:path w="368171" h="2709333">
                  <a:moveTo>
                    <a:pt x="0" y="0"/>
                  </a:moveTo>
                  <a:lnTo>
                    <a:pt x="368171" y="0"/>
                  </a:lnTo>
                  <a:lnTo>
                    <a:pt x="368171" y="2709333"/>
                  </a:lnTo>
                  <a:lnTo>
                    <a:pt x="0" y="2709333"/>
                  </a:lnTo>
                  <a:close/>
                </a:path>
              </a:pathLst>
            </a:custGeom>
            <a:solidFill>
              <a:srgbClr val="E13A3E">
                <a:alpha val="83922"/>
              </a:srgbClr>
            </a:solidFill>
          </p:spPr>
          <p:txBody>
            <a:bodyPr/>
            <a:lstStyle/>
            <a:p>
              <a:endParaRPr lang="en-US" sz="1200"/>
            </a:p>
          </p:txBody>
        </p:sp>
        <p:sp>
          <p:nvSpPr>
            <p:cNvPr id="15" name="TextBox 15"/>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24" name="Freeform 9">
            <a:extLst>
              <a:ext uri="{FF2B5EF4-FFF2-40B4-BE49-F238E27FC236}">
                <a16:creationId xmlns:a16="http://schemas.microsoft.com/office/drawing/2014/main" id="{489F2B94-CF30-E2D0-414C-92A708D41002}"/>
              </a:ext>
            </a:extLst>
          </p:cNvPr>
          <p:cNvSpPr/>
          <p:nvPr/>
        </p:nvSpPr>
        <p:spPr>
          <a:xfrm rot="5400000">
            <a:off x="6107553" y="-3792063"/>
            <a:ext cx="2299529" cy="9869365"/>
          </a:xfrm>
          <a:custGeom>
            <a:avLst/>
            <a:gdLst/>
            <a:ahLst/>
            <a:cxnLst/>
            <a:rect l="l" t="t" r="r" b="b"/>
            <a:pathLst>
              <a:path w="6865749" h="15152143">
                <a:moveTo>
                  <a:pt x="0" y="0"/>
                </a:moveTo>
                <a:lnTo>
                  <a:pt x="6865749" y="0"/>
                </a:lnTo>
                <a:lnTo>
                  <a:pt x="6865749" y="15152143"/>
                </a:lnTo>
                <a:lnTo>
                  <a:pt x="0" y="15152143"/>
                </a:lnTo>
                <a:lnTo>
                  <a:pt x="0" y="0"/>
                </a:lnTo>
                <a:close/>
              </a:path>
            </a:pathLst>
          </a:custGeom>
          <a:blipFill>
            <a:blip r:embed="rId2">
              <a:alphaModFix amt="8999"/>
            </a:blip>
            <a:stretch>
              <a:fillRect l="-225597" t="-328" r="-257497" b="-12952"/>
            </a:stretch>
          </a:blipFill>
        </p:spPr>
        <p:txBody>
          <a:bodyPr/>
          <a:lstStyle/>
          <a:p>
            <a:endParaRPr lang="en-US" sz="1200"/>
          </a:p>
        </p:txBody>
      </p:sp>
      <p:grpSp>
        <p:nvGrpSpPr>
          <p:cNvPr id="25" name="Group 17">
            <a:extLst>
              <a:ext uri="{FF2B5EF4-FFF2-40B4-BE49-F238E27FC236}">
                <a16:creationId xmlns:a16="http://schemas.microsoft.com/office/drawing/2014/main" id="{666940B2-5298-B50C-9CC4-4A01F36BCFF0}"/>
              </a:ext>
            </a:extLst>
          </p:cNvPr>
          <p:cNvGrpSpPr/>
          <p:nvPr/>
        </p:nvGrpSpPr>
        <p:grpSpPr>
          <a:xfrm>
            <a:off x="2314104" y="0"/>
            <a:ext cx="9869365" cy="2420081"/>
            <a:chOff x="0" y="0"/>
            <a:chExt cx="2285768" cy="856510"/>
          </a:xfrm>
        </p:grpSpPr>
        <p:sp>
          <p:nvSpPr>
            <p:cNvPr id="26" name="Freeform 18">
              <a:extLst>
                <a:ext uri="{FF2B5EF4-FFF2-40B4-BE49-F238E27FC236}">
                  <a16:creationId xmlns:a16="http://schemas.microsoft.com/office/drawing/2014/main" id="{CD4F85DE-2BB9-1523-A23A-E60329C0D1F4}"/>
                </a:ext>
              </a:extLst>
            </p:cNvPr>
            <p:cNvSpPr/>
            <p:nvPr/>
          </p:nvSpPr>
          <p:spPr>
            <a:xfrm>
              <a:off x="0" y="0"/>
              <a:ext cx="2285768" cy="856510"/>
            </a:xfrm>
            <a:custGeom>
              <a:avLst/>
              <a:gdLst/>
              <a:ahLst/>
              <a:cxnLst/>
              <a:rect l="l" t="t" r="r" b="b"/>
              <a:pathLst>
                <a:path w="2285768" h="856510">
                  <a:moveTo>
                    <a:pt x="0" y="0"/>
                  </a:moveTo>
                  <a:lnTo>
                    <a:pt x="2285768" y="0"/>
                  </a:lnTo>
                  <a:lnTo>
                    <a:pt x="2285768" y="856510"/>
                  </a:lnTo>
                  <a:lnTo>
                    <a:pt x="0" y="856510"/>
                  </a:lnTo>
                  <a:close/>
                </a:path>
              </a:pathLst>
            </a:custGeom>
            <a:solidFill>
              <a:srgbClr val="FFFFFF">
                <a:alpha val="43922"/>
              </a:srgbClr>
            </a:solidFill>
          </p:spPr>
          <p:txBody>
            <a:bodyPr/>
            <a:lstStyle/>
            <a:p>
              <a:endParaRPr lang="en-US" sz="1200"/>
            </a:p>
          </p:txBody>
        </p:sp>
        <p:sp>
          <p:nvSpPr>
            <p:cNvPr id="27" name="TextBox 19">
              <a:extLst>
                <a:ext uri="{FF2B5EF4-FFF2-40B4-BE49-F238E27FC236}">
                  <a16:creationId xmlns:a16="http://schemas.microsoft.com/office/drawing/2014/main" id="{160F335E-14A9-8A24-3396-F396DFC38609}"/>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20" name="Title 1">
            <a:extLst>
              <a:ext uri="{FF2B5EF4-FFF2-40B4-BE49-F238E27FC236}">
                <a16:creationId xmlns:a16="http://schemas.microsoft.com/office/drawing/2014/main" id="{917FAF77-33B5-74CD-66CD-668A047B9887}"/>
              </a:ext>
            </a:extLst>
          </p:cNvPr>
          <p:cNvSpPr txBox="1">
            <a:spLocks/>
          </p:cNvSpPr>
          <p:nvPr/>
        </p:nvSpPr>
        <p:spPr>
          <a:xfrm>
            <a:off x="2743200" y="644147"/>
            <a:ext cx="10044288" cy="648555"/>
          </a:xfrm>
          <a:prstGeom prst="rect">
            <a:avLst/>
          </a:prstGeom>
        </p:spPr>
        <p:txBody>
          <a:bodyPr vert="horz" lIns="60960" tIns="30480" rIns="60960" bIns="3048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US" sz="4000" b="1" dirty="0">
              <a:latin typeface="Arial" panose="020B0604020202020204" pitchFamily="34" charset="0"/>
              <a:cs typeface="Arial" panose="020B0604020202020204" pitchFamily="34" charset="0"/>
            </a:endParaRPr>
          </a:p>
          <a:p>
            <a:pPr algn="l"/>
            <a:r>
              <a:rPr lang="en-US" sz="4000" b="1" dirty="0">
                <a:latin typeface="Arial" panose="020B0604020202020204" pitchFamily="34" charset="0"/>
                <a:cs typeface="Arial" panose="020B0604020202020204" pitchFamily="34" charset="0"/>
              </a:rPr>
              <a:t>Getting Started with</a:t>
            </a:r>
          </a:p>
          <a:p>
            <a:pPr algn="l"/>
            <a:r>
              <a:rPr lang="en-US" sz="4000" b="1" dirty="0">
                <a:latin typeface="Arial" panose="020B0604020202020204" pitchFamily="34" charset="0"/>
                <a:cs typeface="Arial" panose="020B0604020202020204" pitchFamily="34" charset="0"/>
              </a:rPr>
              <a:t>CVS Specialty Pharmacy® </a:t>
            </a:r>
          </a:p>
        </p:txBody>
      </p:sp>
      <p:sp>
        <p:nvSpPr>
          <p:cNvPr id="8" name="Rectangle: Rounded Corners 7">
            <a:extLst>
              <a:ext uri="{FF2B5EF4-FFF2-40B4-BE49-F238E27FC236}">
                <a16:creationId xmlns:a16="http://schemas.microsoft.com/office/drawing/2014/main" id="{DE749AD0-B197-495F-79B3-DBB8DE7DA399}"/>
              </a:ext>
            </a:extLst>
          </p:cNvPr>
          <p:cNvSpPr/>
          <p:nvPr/>
        </p:nvSpPr>
        <p:spPr>
          <a:xfrm>
            <a:off x="3615924" y="2546631"/>
            <a:ext cx="6892210" cy="1618993"/>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67" dirty="0">
                <a:solidFill>
                  <a:schemeClr val="tx1"/>
                </a:solidFill>
                <a:latin typeface="Arial" panose="020B0604020202020204" pitchFamily="34" charset="0"/>
                <a:cs typeface="Arial" panose="020B0604020202020204" pitchFamily="34" charset="0"/>
              </a:rPr>
              <a:t>Have your doctor send a new prescription to CVS Specialty Pharmacy® </a:t>
            </a:r>
            <a:r>
              <a:rPr lang="en-US" sz="1867" b="1" dirty="0">
                <a:solidFill>
                  <a:schemeClr val="tx1"/>
                </a:solidFill>
                <a:latin typeface="Arial" panose="020B0604020202020204" pitchFamily="34" charset="0"/>
                <a:cs typeface="Arial" panose="020B0604020202020204" pitchFamily="34" charset="0"/>
              </a:rPr>
              <a:t>(NCPDP ID 1466033) </a:t>
            </a:r>
            <a:r>
              <a:rPr lang="en-US" sz="1867" dirty="0">
                <a:solidFill>
                  <a:schemeClr val="tx1"/>
                </a:solidFill>
                <a:latin typeface="Arial" panose="020B0604020202020204" pitchFamily="34" charset="0"/>
                <a:cs typeface="Arial" panose="020B0604020202020204" pitchFamily="34" charset="0"/>
              </a:rPr>
              <a:t>OR drop a hard copy prescription at a CVS Pharmacy® on or after your benefit effective date. </a:t>
            </a:r>
          </a:p>
        </p:txBody>
      </p:sp>
      <p:sp>
        <p:nvSpPr>
          <p:cNvPr id="9" name="Rectangle: Rounded Corners 8">
            <a:extLst>
              <a:ext uri="{FF2B5EF4-FFF2-40B4-BE49-F238E27FC236}">
                <a16:creationId xmlns:a16="http://schemas.microsoft.com/office/drawing/2014/main" id="{A2A5EBA3-08F4-5C53-45CC-7E5C9461A7B0}"/>
              </a:ext>
            </a:extLst>
          </p:cNvPr>
          <p:cNvSpPr/>
          <p:nvPr/>
        </p:nvSpPr>
        <p:spPr>
          <a:xfrm>
            <a:off x="3615923" y="4639243"/>
            <a:ext cx="6892210" cy="1618993"/>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67" b="1" dirty="0">
                <a:solidFill>
                  <a:schemeClr val="tx1"/>
                </a:solidFill>
                <a:latin typeface="Arial" panose="020B0604020202020204" pitchFamily="34" charset="0"/>
                <a:cs typeface="Arial" panose="020B0604020202020204" pitchFamily="34" charset="0"/>
              </a:rPr>
              <a:t>Review the preferred drugs online:</a:t>
            </a:r>
            <a:r>
              <a:rPr lang="en-US" sz="1867" dirty="0">
                <a:solidFill>
                  <a:schemeClr val="tx1"/>
                </a:solidFill>
                <a:latin typeface="Arial" panose="020B0604020202020204" pitchFamily="34" charset="0"/>
                <a:cs typeface="Arial" panose="020B0604020202020204" pitchFamily="34" charset="0"/>
              </a:rPr>
              <a:t> </a:t>
            </a:r>
            <a:r>
              <a:rPr lang="en-US" sz="1867" u="sng" dirty="0">
                <a:solidFill>
                  <a:srgbClr val="E13A3E"/>
                </a:solidFill>
                <a:latin typeface="Arial" panose="020B0604020202020204" pitchFamily="34" charset="0"/>
                <a:cs typeface="Arial" panose="020B0604020202020204" pitchFamily="34" charset="0"/>
                <a:hlinkClick r:id="rId3"/>
              </a:rPr>
              <a:t>https://info.caremark.com/acsdruglist</a:t>
            </a:r>
            <a:endParaRPr lang="en-US" sz="1867" u="sng" dirty="0">
              <a:solidFill>
                <a:srgbClr val="E13A3E"/>
              </a:solidFill>
              <a:latin typeface="Arial" panose="020B0604020202020204" pitchFamily="34" charset="0"/>
              <a:cs typeface="Arial" panose="020B0604020202020204" pitchFamily="34" charset="0"/>
            </a:endParaRPr>
          </a:p>
          <a:p>
            <a:r>
              <a:rPr lang="en-US" sz="1867" dirty="0">
                <a:solidFill>
                  <a:schemeClr val="tx1"/>
                </a:solidFill>
                <a:latin typeface="Arial" panose="020B0604020202020204" pitchFamily="34" charset="0"/>
                <a:cs typeface="Arial" panose="020B0604020202020204" pitchFamily="34" charset="0"/>
              </a:rPr>
              <a:t>Use the </a:t>
            </a:r>
            <a:r>
              <a:rPr lang="en-US" sz="1867" b="1" dirty="0">
                <a:solidFill>
                  <a:schemeClr val="tx1"/>
                </a:solidFill>
                <a:latin typeface="Arial" panose="020B0604020202020204" pitchFamily="34" charset="0"/>
                <a:cs typeface="Arial" panose="020B0604020202020204" pitchFamily="34" charset="0"/>
              </a:rPr>
              <a:t>“View your formulary” </a:t>
            </a:r>
            <a:r>
              <a:rPr lang="en-US" sz="1867" dirty="0">
                <a:solidFill>
                  <a:schemeClr val="tx1"/>
                </a:solidFill>
                <a:latin typeface="Arial" panose="020B0604020202020204" pitchFamily="34" charset="0"/>
                <a:cs typeface="Arial" panose="020B0604020202020204" pitchFamily="34" charset="0"/>
              </a:rPr>
              <a:t>section in the middle of the page. Click the links labeled view your plan’s current/future specialty formulary. </a:t>
            </a:r>
          </a:p>
        </p:txBody>
      </p:sp>
      <p:sp>
        <p:nvSpPr>
          <p:cNvPr id="10" name="TextBox 9">
            <a:extLst>
              <a:ext uri="{FF2B5EF4-FFF2-40B4-BE49-F238E27FC236}">
                <a16:creationId xmlns:a16="http://schemas.microsoft.com/office/drawing/2014/main" id="{424496AB-D2D4-69E2-DF47-CCCCA6ED4B69}"/>
              </a:ext>
            </a:extLst>
          </p:cNvPr>
          <p:cNvSpPr txBox="1"/>
          <p:nvPr/>
        </p:nvSpPr>
        <p:spPr>
          <a:xfrm>
            <a:off x="2832359" y="2843968"/>
            <a:ext cx="580787" cy="995209"/>
          </a:xfrm>
          <a:prstGeom prst="rect">
            <a:avLst/>
          </a:prstGeom>
          <a:noFill/>
        </p:spPr>
        <p:txBody>
          <a:bodyPr wrap="square" rtlCol="0">
            <a:spAutoFit/>
          </a:bodyPr>
          <a:lstStyle/>
          <a:p>
            <a:r>
              <a:rPr lang="en-US" sz="5867" b="1" dirty="0">
                <a:solidFill>
                  <a:srgbClr val="E13A3E"/>
                </a:solidFill>
                <a:latin typeface="Arial" panose="020B0604020202020204" pitchFamily="34" charset="0"/>
                <a:cs typeface="Arial" panose="020B0604020202020204" pitchFamily="34" charset="0"/>
              </a:rPr>
              <a:t>1</a:t>
            </a:r>
          </a:p>
        </p:txBody>
      </p:sp>
      <p:sp>
        <p:nvSpPr>
          <p:cNvPr id="11" name="TextBox 10">
            <a:extLst>
              <a:ext uri="{FF2B5EF4-FFF2-40B4-BE49-F238E27FC236}">
                <a16:creationId xmlns:a16="http://schemas.microsoft.com/office/drawing/2014/main" id="{3DCBA778-11F4-D254-9B82-53B2C3C5B280}"/>
              </a:ext>
            </a:extLst>
          </p:cNvPr>
          <p:cNvSpPr txBox="1"/>
          <p:nvPr/>
        </p:nvSpPr>
        <p:spPr>
          <a:xfrm>
            <a:off x="2826030" y="4951134"/>
            <a:ext cx="816592" cy="995209"/>
          </a:xfrm>
          <a:prstGeom prst="rect">
            <a:avLst/>
          </a:prstGeom>
          <a:noFill/>
        </p:spPr>
        <p:txBody>
          <a:bodyPr wrap="square" rtlCol="0">
            <a:spAutoFit/>
          </a:bodyPr>
          <a:lstStyle>
            <a:defPPr>
              <a:defRPr lang="en-US"/>
            </a:defPPr>
            <a:lvl1pPr>
              <a:defRPr sz="8800" b="1">
                <a:solidFill>
                  <a:srgbClr val="E13A3E"/>
                </a:solidFill>
                <a:latin typeface="Arial" panose="020B0604020202020204" pitchFamily="34" charset="0"/>
                <a:cs typeface="Arial" panose="020B0604020202020204" pitchFamily="34" charset="0"/>
              </a:defRPr>
            </a:lvl1pPr>
          </a:lstStyle>
          <a:p>
            <a:r>
              <a:rPr lang="en-US" sz="5867" dirty="0"/>
              <a:t>2</a:t>
            </a:r>
          </a:p>
        </p:txBody>
      </p:sp>
      <p:sp>
        <p:nvSpPr>
          <p:cNvPr id="12" name="Freeform 20">
            <a:extLst>
              <a:ext uri="{FF2B5EF4-FFF2-40B4-BE49-F238E27FC236}">
                <a16:creationId xmlns:a16="http://schemas.microsoft.com/office/drawing/2014/main" id="{3320143A-E960-9CE6-0AEE-D17FA8D5AFFF}"/>
              </a:ext>
            </a:extLst>
          </p:cNvPr>
          <p:cNvSpPr/>
          <p:nvPr/>
        </p:nvSpPr>
        <p:spPr>
          <a:xfrm rot="-5400000">
            <a:off x="-1967147" y="2576748"/>
            <a:ext cx="6858000" cy="1704505"/>
          </a:xfrm>
          <a:custGeom>
            <a:avLst/>
            <a:gdLst/>
            <a:ahLst/>
            <a:cxnLst/>
            <a:rect l="l" t="t" r="r" b="b"/>
            <a:pathLst>
              <a:path w="10287000" h="967525">
                <a:moveTo>
                  <a:pt x="0" y="0"/>
                </a:moveTo>
                <a:lnTo>
                  <a:pt x="10287000" y="0"/>
                </a:lnTo>
                <a:lnTo>
                  <a:pt x="10287000" y="967526"/>
                </a:lnTo>
                <a:lnTo>
                  <a:pt x="0" y="967526"/>
                </a:lnTo>
                <a:lnTo>
                  <a:pt x="0" y="0"/>
                </a:lnTo>
                <a:close/>
              </a:path>
            </a:pathLst>
          </a:custGeom>
          <a:blipFill>
            <a:blip r:embed="rId4"/>
            <a:stretch>
              <a:fillRect l="-4107" t="-8658" r="-4107" b="-138715"/>
            </a:stretch>
          </a:blipFill>
        </p:spPr>
        <p:txBody>
          <a:bodyPr/>
          <a:lstStyle/>
          <a:p>
            <a:endParaRPr lang="en-US" sz="1200"/>
          </a:p>
        </p:txBody>
      </p:sp>
      <p:sp>
        <p:nvSpPr>
          <p:cNvPr id="2" name="Slide Number Placeholder 1">
            <a:extLst>
              <a:ext uri="{FF2B5EF4-FFF2-40B4-BE49-F238E27FC236}">
                <a16:creationId xmlns:a16="http://schemas.microsoft.com/office/drawing/2014/main" id="{0B7AFC1D-ABD8-16A7-6C3C-62C2D15F23B6}"/>
              </a:ext>
            </a:extLst>
          </p:cNvPr>
          <p:cNvSpPr>
            <a:spLocks noGrp="1"/>
          </p:cNvSpPr>
          <p:nvPr>
            <p:ph type="sldNum" sz="quarter" idx="12"/>
          </p:nvPr>
        </p:nvSpPr>
        <p:spPr>
          <a:xfrm>
            <a:off x="9440269" y="6492875"/>
            <a:ext cx="2743200" cy="365125"/>
          </a:xfrm>
        </p:spPr>
        <p:txBody>
          <a:bodyPr/>
          <a:lstStyle/>
          <a:p>
            <a:fld id="{DE448F87-BA2F-4F3F-82DC-D56C081C3456}" type="slidenum">
              <a:rPr lang="en-US" smtClean="0"/>
              <a:t>15</a:t>
            </a:fld>
            <a:endParaRPr lang="en-US" dirty="0"/>
          </a:p>
        </p:txBody>
      </p:sp>
    </p:spTree>
    <p:extLst>
      <p:ext uri="{BB962C8B-B14F-4D97-AF65-F5344CB8AC3E}">
        <p14:creationId xmlns:p14="http://schemas.microsoft.com/office/powerpoint/2010/main" val="2598065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9">
            <a:extLst>
              <a:ext uri="{FF2B5EF4-FFF2-40B4-BE49-F238E27FC236}">
                <a16:creationId xmlns:a16="http://schemas.microsoft.com/office/drawing/2014/main" id="{FB1A8DCF-A3CD-F7B6-4AF4-40488BFD1335}"/>
              </a:ext>
            </a:extLst>
          </p:cNvPr>
          <p:cNvSpPr/>
          <p:nvPr/>
        </p:nvSpPr>
        <p:spPr>
          <a:xfrm rot="5400000">
            <a:off x="-1264512" y="1244221"/>
            <a:ext cx="5450023" cy="2920999"/>
          </a:xfrm>
          <a:custGeom>
            <a:avLst/>
            <a:gdLst/>
            <a:ahLst/>
            <a:cxnLst/>
            <a:rect l="l" t="t" r="r" b="b"/>
            <a:pathLst>
              <a:path w="6865749" h="15152143">
                <a:moveTo>
                  <a:pt x="0" y="0"/>
                </a:moveTo>
                <a:lnTo>
                  <a:pt x="6865749" y="0"/>
                </a:lnTo>
                <a:lnTo>
                  <a:pt x="6865749" y="15152143"/>
                </a:lnTo>
                <a:lnTo>
                  <a:pt x="0" y="15152143"/>
                </a:lnTo>
                <a:lnTo>
                  <a:pt x="0" y="0"/>
                </a:lnTo>
                <a:close/>
              </a:path>
            </a:pathLst>
          </a:custGeom>
          <a:blipFill>
            <a:blip r:embed="rId2">
              <a:alphaModFix amt="8999"/>
            </a:blip>
            <a:stretch>
              <a:fillRect l="-225597" t="-328" r="-257497" b="-12952"/>
            </a:stretch>
          </a:blipFill>
        </p:spPr>
        <p:txBody>
          <a:bodyPr/>
          <a:lstStyle/>
          <a:p>
            <a:endParaRPr lang="en-US" sz="1200"/>
          </a:p>
        </p:txBody>
      </p:sp>
      <p:sp>
        <p:nvSpPr>
          <p:cNvPr id="5" name="Freeform 5"/>
          <p:cNvSpPr/>
          <p:nvPr/>
        </p:nvSpPr>
        <p:spPr>
          <a:xfrm rot="-10800000" flipH="1" flipV="1">
            <a:off x="0" y="1"/>
            <a:ext cx="12192000" cy="365183"/>
          </a:xfrm>
          <a:custGeom>
            <a:avLst/>
            <a:gdLst/>
            <a:ahLst/>
            <a:cxnLst/>
            <a:rect l="l" t="t" r="r" b="b"/>
            <a:pathLst>
              <a:path w="18288000" h="547775">
                <a:moveTo>
                  <a:pt x="18288000" y="547775"/>
                </a:moveTo>
                <a:lnTo>
                  <a:pt x="0" y="547775"/>
                </a:lnTo>
                <a:lnTo>
                  <a:pt x="0" y="0"/>
                </a:lnTo>
                <a:lnTo>
                  <a:pt x="18288000" y="0"/>
                </a:lnTo>
                <a:lnTo>
                  <a:pt x="18288000" y="547775"/>
                </a:lnTo>
                <a:close/>
              </a:path>
            </a:pathLst>
          </a:custGeom>
          <a:blipFill>
            <a:blip r:embed="rId3"/>
            <a:stretch>
              <a:fillRect l="-492511" t="-2848600" r="-494485"/>
            </a:stretch>
          </a:blipFill>
        </p:spPr>
        <p:txBody>
          <a:bodyPr/>
          <a:lstStyle/>
          <a:p>
            <a:endParaRPr lang="en-US" sz="1200"/>
          </a:p>
        </p:txBody>
      </p:sp>
      <p:grpSp>
        <p:nvGrpSpPr>
          <p:cNvPr id="6" name="Group 6"/>
          <p:cNvGrpSpPr/>
          <p:nvPr/>
        </p:nvGrpSpPr>
        <p:grpSpPr>
          <a:xfrm rot="-5400000">
            <a:off x="5381867" y="47866"/>
            <a:ext cx="1428267" cy="12192000"/>
            <a:chOff x="0" y="0"/>
            <a:chExt cx="368171" cy="4816593"/>
          </a:xfrm>
        </p:grpSpPr>
        <p:sp>
          <p:nvSpPr>
            <p:cNvPr id="7" name="Freeform 7"/>
            <p:cNvSpPr/>
            <p:nvPr/>
          </p:nvSpPr>
          <p:spPr>
            <a:xfrm>
              <a:off x="0" y="0"/>
              <a:ext cx="368171" cy="4816592"/>
            </a:xfrm>
            <a:custGeom>
              <a:avLst/>
              <a:gdLst/>
              <a:ahLst/>
              <a:cxnLst/>
              <a:rect l="l" t="t" r="r" b="b"/>
              <a:pathLst>
                <a:path w="368171" h="4816592">
                  <a:moveTo>
                    <a:pt x="0" y="0"/>
                  </a:moveTo>
                  <a:lnTo>
                    <a:pt x="368171" y="0"/>
                  </a:lnTo>
                  <a:lnTo>
                    <a:pt x="368171" y="4816592"/>
                  </a:lnTo>
                  <a:lnTo>
                    <a:pt x="0" y="4816592"/>
                  </a:lnTo>
                  <a:close/>
                </a:path>
              </a:pathLst>
            </a:custGeom>
            <a:solidFill>
              <a:srgbClr val="E13A3E">
                <a:alpha val="83922"/>
              </a:srgbClr>
            </a:solidFill>
          </p:spPr>
          <p:txBody>
            <a:bodyPr/>
            <a:lstStyle/>
            <a:p>
              <a:endParaRPr lang="en-US" sz="1200"/>
            </a:p>
          </p:txBody>
        </p:sp>
        <p:sp>
          <p:nvSpPr>
            <p:cNvPr id="8" name="TextBox 8"/>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9" name="Group 9"/>
          <p:cNvGrpSpPr/>
          <p:nvPr/>
        </p:nvGrpSpPr>
        <p:grpSpPr>
          <a:xfrm rot="-5400000">
            <a:off x="5626100" y="292100"/>
            <a:ext cx="939800" cy="12192000"/>
            <a:chOff x="0" y="0"/>
            <a:chExt cx="212394" cy="4816593"/>
          </a:xfrm>
        </p:grpSpPr>
        <p:sp>
          <p:nvSpPr>
            <p:cNvPr id="10" name="Freeform 10"/>
            <p:cNvSpPr/>
            <p:nvPr/>
          </p:nvSpPr>
          <p:spPr>
            <a:xfrm>
              <a:off x="0" y="0"/>
              <a:ext cx="212394" cy="4816592"/>
            </a:xfrm>
            <a:custGeom>
              <a:avLst/>
              <a:gdLst/>
              <a:ahLst/>
              <a:cxnLst/>
              <a:rect l="l" t="t" r="r" b="b"/>
              <a:pathLst>
                <a:path w="212394" h="4816592">
                  <a:moveTo>
                    <a:pt x="0" y="0"/>
                  </a:moveTo>
                  <a:lnTo>
                    <a:pt x="212394" y="0"/>
                  </a:lnTo>
                  <a:lnTo>
                    <a:pt x="212394" y="4816592"/>
                  </a:lnTo>
                  <a:lnTo>
                    <a:pt x="0" y="4816592"/>
                  </a:lnTo>
                  <a:close/>
                </a:path>
              </a:pathLst>
            </a:custGeom>
            <a:solidFill>
              <a:srgbClr val="E13A3E"/>
            </a:solidFill>
          </p:spPr>
          <p:txBody>
            <a:bodyPr/>
            <a:lstStyle/>
            <a:p>
              <a:endParaRPr lang="en-US" sz="1200"/>
            </a:p>
          </p:txBody>
        </p:sp>
        <p:sp>
          <p:nvSpPr>
            <p:cNvPr id="11" name="TextBox 11"/>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13" name="Group 17">
            <a:extLst>
              <a:ext uri="{FF2B5EF4-FFF2-40B4-BE49-F238E27FC236}">
                <a16:creationId xmlns:a16="http://schemas.microsoft.com/office/drawing/2014/main" id="{78F2E653-5100-9E4A-FA7F-23871589345C}"/>
              </a:ext>
            </a:extLst>
          </p:cNvPr>
          <p:cNvGrpSpPr/>
          <p:nvPr/>
        </p:nvGrpSpPr>
        <p:grpSpPr>
          <a:xfrm>
            <a:off x="-11288" y="0"/>
            <a:ext cx="3048000" cy="5429731"/>
            <a:chOff x="0" y="-47625"/>
            <a:chExt cx="2566728" cy="1257953"/>
          </a:xfrm>
        </p:grpSpPr>
        <p:sp>
          <p:nvSpPr>
            <p:cNvPr id="14" name="Freeform 18">
              <a:extLst>
                <a:ext uri="{FF2B5EF4-FFF2-40B4-BE49-F238E27FC236}">
                  <a16:creationId xmlns:a16="http://schemas.microsoft.com/office/drawing/2014/main" id="{27B6D564-0036-FD98-EFCE-C9A0EB8A2E37}"/>
                </a:ext>
              </a:extLst>
            </p:cNvPr>
            <p:cNvSpPr/>
            <p:nvPr/>
          </p:nvSpPr>
          <p:spPr>
            <a:xfrm>
              <a:off x="6466" y="-47624"/>
              <a:ext cx="2560262" cy="1257952"/>
            </a:xfrm>
            <a:custGeom>
              <a:avLst/>
              <a:gdLst/>
              <a:ahLst/>
              <a:cxnLst/>
              <a:rect l="l" t="t" r="r" b="b"/>
              <a:pathLst>
                <a:path w="2285768" h="856510">
                  <a:moveTo>
                    <a:pt x="0" y="0"/>
                  </a:moveTo>
                  <a:lnTo>
                    <a:pt x="2285768" y="0"/>
                  </a:lnTo>
                  <a:lnTo>
                    <a:pt x="2285768" y="856510"/>
                  </a:lnTo>
                  <a:lnTo>
                    <a:pt x="0" y="856510"/>
                  </a:lnTo>
                  <a:close/>
                </a:path>
              </a:pathLst>
            </a:custGeom>
            <a:solidFill>
              <a:srgbClr val="FFFFFF">
                <a:alpha val="43922"/>
              </a:srgbClr>
            </a:solidFill>
          </p:spPr>
          <p:txBody>
            <a:bodyPr/>
            <a:lstStyle/>
            <a:p>
              <a:endParaRPr lang="en-US" sz="1200"/>
            </a:p>
          </p:txBody>
        </p:sp>
        <p:sp>
          <p:nvSpPr>
            <p:cNvPr id="16" name="TextBox 19">
              <a:extLst>
                <a:ext uri="{FF2B5EF4-FFF2-40B4-BE49-F238E27FC236}">
                  <a16:creationId xmlns:a16="http://schemas.microsoft.com/office/drawing/2014/main" id="{431792C4-3868-EC6D-CEA0-4A68E1893AE7}"/>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22" name="Rectangle: Rounded Corners 21">
            <a:extLst>
              <a:ext uri="{FF2B5EF4-FFF2-40B4-BE49-F238E27FC236}">
                <a16:creationId xmlns:a16="http://schemas.microsoft.com/office/drawing/2014/main" id="{7CAB7C17-9794-4CC2-FC4C-AA20BED4F0AE}"/>
              </a:ext>
            </a:extLst>
          </p:cNvPr>
          <p:cNvSpPr/>
          <p:nvPr/>
        </p:nvSpPr>
        <p:spPr>
          <a:xfrm>
            <a:off x="3251201" y="299938"/>
            <a:ext cx="1727199" cy="827311"/>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0000"/>
              </a:lnSpc>
              <a:buSzPct val="150000"/>
              <a:buBlip>
                <a:blip r:embed="rId4"/>
              </a:buBlip>
            </a:pPr>
            <a:r>
              <a:rPr lang="en-US" sz="2133" dirty="0">
                <a:solidFill>
                  <a:schemeClr val="tx1"/>
                </a:solidFill>
                <a:latin typeface="Arial" panose="020B0604020202020204" pitchFamily="34" charset="0"/>
                <a:cs typeface="Arial" panose="020B0604020202020204" pitchFamily="34" charset="0"/>
              </a:rPr>
              <a:t> Safe</a:t>
            </a:r>
          </a:p>
        </p:txBody>
      </p:sp>
      <p:sp>
        <p:nvSpPr>
          <p:cNvPr id="15" name="Title 1">
            <a:extLst>
              <a:ext uri="{FF2B5EF4-FFF2-40B4-BE49-F238E27FC236}">
                <a16:creationId xmlns:a16="http://schemas.microsoft.com/office/drawing/2014/main" id="{07B67259-BE99-EC1C-6260-4D576A3060FB}"/>
              </a:ext>
            </a:extLst>
          </p:cNvPr>
          <p:cNvSpPr txBox="1">
            <a:spLocks/>
          </p:cNvSpPr>
          <p:nvPr/>
        </p:nvSpPr>
        <p:spPr>
          <a:xfrm>
            <a:off x="519547" y="793243"/>
            <a:ext cx="3048000" cy="648555"/>
          </a:xfrm>
          <a:prstGeom prst="rect">
            <a:avLst/>
          </a:prstGeom>
        </p:spPr>
        <p:txBody>
          <a:bodyPr vert="horz" lIns="60960" tIns="30480" rIns="60960" bIns="3048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b="1" dirty="0">
                <a:latin typeface="Arial" panose="020B0604020202020204" pitchFamily="34" charset="0"/>
                <a:cs typeface="Arial" panose="020B0604020202020204" pitchFamily="34" charset="0"/>
              </a:rPr>
              <a:t>Generic Drugs</a:t>
            </a:r>
          </a:p>
        </p:txBody>
      </p:sp>
      <p:sp>
        <p:nvSpPr>
          <p:cNvPr id="18" name="Freeform 20">
            <a:extLst>
              <a:ext uri="{FF2B5EF4-FFF2-40B4-BE49-F238E27FC236}">
                <a16:creationId xmlns:a16="http://schemas.microsoft.com/office/drawing/2014/main" id="{77A1533D-9975-C884-D5BD-BC456189123A}"/>
              </a:ext>
            </a:extLst>
          </p:cNvPr>
          <p:cNvSpPr/>
          <p:nvPr/>
        </p:nvSpPr>
        <p:spPr>
          <a:xfrm rot="10800000">
            <a:off x="11288" y="5429733"/>
            <a:ext cx="12191997" cy="1031141"/>
          </a:xfrm>
          <a:custGeom>
            <a:avLst/>
            <a:gdLst/>
            <a:ahLst/>
            <a:cxnLst/>
            <a:rect l="l" t="t" r="r" b="b"/>
            <a:pathLst>
              <a:path w="10287000" h="967525">
                <a:moveTo>
                  <a:pt x="0" y="0"/>
                </a:moveTo>
                <a:lnTo>
                  <a:pt x="10287000" y="0"/>
                </a:lnTo>
                <a:lnTo>
                  <a:pt x="10287000" y="967526"/>
                </a:lnTo>
                <a:lnTo>
                  <a:pt x="0" y="967526"/>
                </a:lnTo>
                <a:lnTo>
                  <a:pt x="0" y="0"/>
                </a:lnTo>
                <a:close/>
              </a:path>
            </a:pathLst>
          </a:custGeom>
          <a:blipFill>
            <a:blip r:embed="rId5"/>
            <a:stretch>
              <a:fillRect l="-4107" t="-8658" r="-4107" b="-138715"/>
            </a:stretch>
          </a:blipFill>
        </p:spPr>
        <p:txBody>
          <a:bodyPr/>
          <a:lstStyle/>
          <a:p>
            <a:endParaRPr lang="en-US" sz="1200"/>
          </a:p>
        </p:txBody>
      </p:sp>
      <p:sp>
        <p:nvSpPr>
          <p:cNvPr id="19" name="Rectangle: Rounded Corners 18">
            <a:extLst>
              <a:ext uri="{FF2B5EF4-FFF2-40B4-BE49-F238E27FC236}">
                <a16:creationId xmlns:a16="http://schemas.microsoft.com/office/drawing/2014/main" id="{6066F0A9-1D56-CD72-CC8B-DF2D9FE1B3A6}"/>
              </a:ext>
            </a:extLst>
          </p:cNvPr>
          <p:cNvSpPr/>
          <p:nvPr/>
        </p:nvSpPr>
        <p:spPr>
          <a:xfrm>
            <a:off x="3251202" y="1307120"/>
            <a:ext cx="2228145" cy="827311"/>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0000"/>
              </a:lnSpc>
              <a:buSzPct val="150000"/>
              <a:buBlip>
                <a:blip r:embed="rId4"/>
              </a:buBlip>
            </a:pPr>
            <a:r>
              <a:rPr lang="en-US" sz="2133" dirty="0">
                <a:solidFill>
                  <a:schemeClr val="tx1"/>
                </a:solidFill>
                <a:latin typeface="Arial" panose="020B0604020202020204" pitchFamily="34" charset="0"/>
                <a:cs typeface="Arial" panose="020B0604020202020204" pitchFamily="34" charset="0"/>
              </a:rPr>
              <a:t> Effective</a:t>
            </a:r>
          </a:p>
        </p:txBody>
      </p:sp>
      <p:sp>
        <p:nvSpPr>
          <p:cNvPr id="20" name="Rectangle: Rounded Corners 19">
            <a:extLst>
              <a:ext uri="{FF2B5EF4-FFF2-40B4-BE49-F238E27FC236}">
                <a16:creationId xmlns:a16="http://schemas.microsoft.com/office/drawing/2014/main" id="{21DDA197-F69D-1B93-393C-E87D99E10AD3}"/>
              </a:ext>
            </a:extLst>
          </p:cNvPr>
          <p:cNvSpPr/>
          <p:nvPr/>
        </p:nvSpPr>
        <p:spPr>
          <a:xfrm>
            <a:off x="3251200" y="3317657"/>
            <a:ext cx="7283449" cy="827311"/>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0000"/>
              </a:lnSpc>
              <a:buSzPct val="150000"/>
              <a:buBlip>
                <a:blip r:embed="rId4"/>
              </a:buBlip>
            </a:pPr>
            <a:r>
              <a:rPr lang="en-US" sz="2133" dirty="0">
                <a:solidFill>
                  <a:schemeClr val="tx1"/>
                </a:solidFill>
                <a:latin typeface="Arial" panose="020B0604020202020204" pitchFamily="34" charset="0"/>
                <a:cs typeface="Arial" panose="020B0604020202020204" pitchFamily="34" charset="0"/>
              </a:rPr>
              <a:t> Nearly 2 Billion Generic Prescriptions Filled Annually</a:t>
            </a:r>
          </a:p>
        </p:txBody>
      </p:sp>
      <p:sp>
        <p:nvSpPr>
          <p:cNvPr id="21" name="Rectangle: Rounded Corners 20">
            <a:extLst>
              <a:ext uri="{FF2B5EF4-FFF2-40B4-BE49-F238E27FC236}">
                <a16:creationId xmlns:a16="http://schemas.microsoft.com/office/drawing/2014/main" id="{36BF61DB-74C9-4AA8-676C-1080C4FAE53F}"/>
              </a:ext>
            </a:extLst>
          </p:cNvPr>
          <p:cNvSpPr/>
          <p:nvPr/>
        </p:nvSpPr>
        <p:spPr>
          <a:xfrm>
            <a:off x="3239913" y="2310363"/>
            <a:ext cx="5537200" cy="827311"/>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0000"/>
              </a:lnSpc>
              <a:buSzPct val="150000"/>
              <a:buBlip>
                <a:blip r:embed="rId4"/>
              </a:buBlip>
            </a:pPr>
            <a:r>
              <a:rPr lang="en-US" sz="2133" dirty="0">
                <a:solidFill>
                  <a:schemeClr val="tx1"/>
                </a:solidFill>
                <a:latin typeface="Arial" panose="020B0604020202020204" pitchFamily="34" charset="0"/>
                <a:cs typeface="Arial" panose="020B0604020202020204" pitchFamily="34" charset="0"/>
              </a:rPr>
              <a:t> Can Save You and Your Plan Money</a:t>
            </a:r>
          </a:p>
        </p:txBody>
      </p:sp>
      <p:sp>
        <p:nvSpPr>
          <p:cNvPr id="26" name="Rectangle: Rounded Corners 25">
            <a:extLst>
              <a:ext uri="{FF2B5EF4-FFF2-40B4-BE49-F238E27FC236}">
                <a16:creationId xmlns:a16="http://schemas.microsoft.com/office/drawing/2014/main" id="{40EBABD3-414C-B28A-DE59-BFE6D689ABA9}"/>
              </a:ext>
            </a:extLst>
          </p:cNvPr>
          <p:cNvSpPr/>
          <p:nvPr/>
        </p:nvSpPr>
        <p:spPr>
          <a:xfrm>
            <a:off x="3251201" y="4326259"/>
            <a:ext cx="7670799" cy="827311"/>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0000"/>
              </a:lnSpc>
              <a:buSzPct val="150000"/>
              <a:buBlip>
                <a:blip r:embed="rId4"/>
              </a:buBlip>
            </a:pPr>
            <a:r>
              <a:rPr lang="en-US" sz="2133" dirty="0">
                <a:solidFill>
                  <a:schemeClr val="tx1"/>
                </a:solidFill>
                <a:latin typeface="Arial" panose="020B0604020202020204" pitchFamily="34" charset="0"/>
                <a:cs typeface="Arial" panose="020B0604020202020204" pitchFamily="34" charset="0"/>
              </a:rPr>
              <a:t> Easy to Order – Ask Your Doctor to Prescribe Generics When Available</a:t>
            </a:r>
          </a:p>
        </p:txBody>
      </p:sp>
      <p:sp>
        <p:nvSpPr>
          <p:cNvPr id="2" name="Slide Number Placeholder 1">
            <a:extLst>
              <a:ext uri="{FF2B5EF4-FFF2-40B4-BE49-F238E27FC236}">
                <a16:creationId xmlns:a16="http://schemas.microsoft.com/office/drawing/2014/main" id="{AF8581A9-B43E-E53F-E5F7-81AED55156A6}"/>
              </a:ext>
            </a:extLst>
          </p:cNvPr>
          <p:cNvSpPr>
            <a:spLocks noGrp="1"/>
          </p:cNvSpPr>
          <p:nvPr>
            <p:ph type="sldNum" sz="quarter" idx="12"/>
          </p:nvPr>
        </p:nvSpPr>
        <p:spPr>
          <a:xfrm>
            <a:off x="9436100" y="6492875"/>
            <a:ext cx="2743200" cy="365125"/>
          </a:xfrm>
        </p:spPr>
        <p:txBody>
          <a:bodyPr/>
          <a:lstStyle/>
          <a:p>
            <a:fld id="{DE448F87-BA2F-4F3F-82DC-D56C081C3456}" type="slidenum">
              <a:rPr lang="en-US" smtClean="0">
                <a:solidFill>
                  <a:schemeClr val="bg1"/>
                </a:solidFill>
              </a:rPr>
              <a:t>16</a:t>
            </a:fld>
            <a:endParaRPr lang="en-US" dirty="0">
              <a:solidFill>
                <a:schemeClr val="bg1"/>
              </a:solidFill>
            </a:endParaRPr>
          </a:p>
        </p:txBody>
      </p:sp>
    </p:spTree>
    <p:extLst>
      <p:ext uri="{BB962C8B-B14F-4D97-AF65-F5344CB8AC3E}">
        <p14:creationId xmlns:p14="http://schemas.microsoft.com/office/powerpoint/2010/main" val="38314060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9">
            <a:extLst>
              <a:ext uri="{FF2B5EF4-FFF2-40B4-BE49-F238E27FC236}">
                <a16:creationId xmlns:a16="http://schemas.microsoft.com/office/drawing/2014/main" id="{FB1A8DCF-A3CD-F7B6-4AF4-40488BFD1335}"/>
              </a:ext>
            </a:extLst>
          </p:cNvPr>
          <p:cNvSpPr/>
          <p:nvPr/>
        </p:nvSpPr>
        <p:spPr>
          <a:xfrm rot="5400000">
            <a:off x="5019573" y="-5019572"/>
            <a:ext cx="2152855" cy="12192000"/>
          </a:xfrm>
          <a:custGeom>
            <a:avLst/>
            <a:gdLst/>
            <a:ahLst/>
            <a:cxnLst/>
            <a:rect l="l" t="t" r="r" b="b"/>
            <a:pathLst>
              <a:path w="6865749" h="15152143">
                <a:moveTo>
                  <a:pt x="0" y="0"/>
                </a:moveTo>
                <a:lnTo>
                  <a:pt x="6865749" y="0"/>
                </a:lnTo>
                <a:lnTo>
                  <a:pt x="6865749" y="15152143"/>
                </a:lnTo>
                <a:lnTo>
                  <a:pt x="0" y="15152143"/>
                </a:lnTo>
                <a:lnTo>
                  <a:pt x="0" y="0"/>
                </a:lnTo>
                <a:close/>
              </a:path>
            </a:pathLst>
          </a:custGeom>
          <a:blipFill>
            <a:blip r:embed="rId3">
              <a:alphaModFix amt="8999"/>
            </a:blip>
            <a:stretch>
              <a:fillRect l="-225597" t="-328" r="-257497" b="-12952"/>
            </a:stretch>
          </a:blipFill>
        </p:spPr>
        <p:txBody>
          <a:bodyPr/>
          <a:lstStyle/>
          <a:p>
            <a:endParaRPr lang="en-US" sz="1200"/>
          </a:p>
        </p:txBody>
      </p:sp>
      <p:grpSp>
        <p:nvGrpSpPr>
          <p:cNvPr id="6" name="Group 6"/>
          <p:cNvGrpSpPr/>
          <p:nvPr/>
        </p:nvGrpSpPr>
        <p:grpSpPr>
          <a:xfrm rot="-5400000">
            <a:off x="5701227" y="367226"/>
            <a:ext cx="789547" cy="12192000"/>
            <a:chOff x="0" y="0"/>
            <a:chExt cx="368171" cy="4816593"/>
          </a:xfrm>
        </p:grpSpPr>
        <p:sp>
          <p:nvSpPr>
            <p:cNvPr id="7" name="Freeform 7"/>
            <p:cNvSpPr/>
            <p:nvPr/>
          </p:nvSpPr>
          <p:spPr>
            <a:xfrm>
              <a:off x="0" y="0"/>
              <a:ext cx="368171" cy="4816592"/>
            </a:xfrm>
            <a:custGeom>
              <a:avLst/>
              <a:gdLst/>
              <a:ahLst/>
              <a:cxnLst/>
              <a:rect l="l" t="t" r="r" b="b"/>
              <a:pathLst>
                <a:path w="368171" h="4816592">
                  <a:moveTo>
                    <a:pt x="0" y="0"/>
                  </a:moveTo>
                  <a:lnTo>
                    <a:pt x="368171" y="0"/>
                  </a:lnTo>
                  <a:lnTo>
                    <a:pt x="368171" y="4816592"/>
                  </a:lnTo>
                  <a:lnTo>
                    <a:pt x="0" y="4816592"/>
                  </a:lnTo>
                  <a:close/>
                </a:path>
              </a:pathLst>
            </a:custGeom>
            <a:solidFill>
              <a:srgbClr val="E13A3E">
                <a:alpha val="83922"/>
              </a:srgbClr>
            </a:solidFill>
          </p:spPr>
          <p:txBody>
            <a:bodyPr/>
            <a:lstStyle/>
            <a:p>
              <a:endParaRPr lang="en-US" sz="1200"/>
            </a:p>
          </p:txBody>
        </p:sp>
        <p:sp>
          <p:nvSpPr>
            <p:cNvPr id="8" name="TextBox 8"/>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9" name="Group 9"/>
          <p:cNvGrpSpPr/>
          <p:nvPr/>
        </p:nvGrpSpPr>
        <p:grpSpPr>
          <a:xfrm rot="-5400000">
            <a:off x="5827189" y="493189"/>
            <a:ext cx="537623" cy="12192000"/>
            <a:chOff x="0" y="0"/>
            <a:chExt cx="212394" cy="4816593"/>
          </a:xfrm>
        </p:grpSpPr>
        <p:sp>
          <p:nvSpPr>
            <p:cNvPr id="10" name="Freeform 10"/>
            <p:cNvSpPr/>
            <p:nvPr/>
          </p:nvSpPr>
          <p:spPr>
            <a:xfrm>
              <a:off x="0" y="0"/>
              <a:ext cx="212394" cy="4816592"/>
            </a:xfrm>
            <a:custGeom>
              <a:avLst/>
              <a:gdLst/>
              <a:ahLst/>
              <a:cxnLst/>
              <a:rect l="l" t="t" r="r" b="b"/>
              <a:pathLst>
                <a:path w="212394" h="4816592">
                  <a:moveTo>
                    <a:pt x="0" y="0"/>
                  </a:moveTo>
                  <a:lnTo>
                    <a:pt x="212394" y="0"/>
                  </a:lnTo>
                  <a:lnTo>
                    <a:pt x="212394" y="4816592"/>
                  </a:lnTo>
                  <a:lnTo>
                    <a:pt x="0" y="4816592"/>
                  </a:lnTo>
                  <a:close/>
                </a:path>
              </a:pathLst>
            </a:custGeom>
            <a:solidFill>
              <a:srgbClr val="E13A3E"/>
            </a:solidFill>
          </p:spPr>
          <p:txBody>
            <a:bodyPr/>
            <a:lstStyle/>
            <a:p>
              <a:endParaRPr lang="en-US" sz="1200"/>
            </a:p>
          </p:txBody>
        </p:sp>
        <p:sp>
          <p:nvSpPr>
            <p:cNvPr id="11" name="TextBox 11"/>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13" name="Group 17">
            <a:extLst>
              <a:ext uri="{FF2B5EF4-FFF2-40B4-BE49-F238E27FC236}">
                <a16:creationId xmlns:a16="http://schemas.microsoft.com/office/drawing/2014/main" id="{78F2E653-5100-9E4A-FA7F-23871589345C}"/>
              </a:ext>
            </a:extLst>
          </p:cNvPr>
          <p:cNvGrpSpPr/>
          <p:nvPr/>
        </p:nvGrpSpPr>
        <p:grpSpPr>
          <a:xfrm>
            <a:off x="-1469770" y="-990600"/>
            <a:ext cx="13668021" cy="3143455"/>
            <a:chOff x="0" y="-47625"/>
            <a:chExt cx="2566727" cy="1257952"/>
          </a:xfrm>
        </p:grpSpPr>
        <p:sp>
          <p:nvSpPr>
            <p:cNvPr id="14" name="Freeform 18">
              <a:extLst>
                <a:ext uri="{FF2B5EF4-FFF2-40B4-BE49-F238E27FC236}">
                  <a16:creationId xmlns:a16="http://schemas.microsoft.com/office/drawing/2014/main" id="{27B6D564-0036-FD98-EFCE-C9A0EB8A2E37}"/>
                </a:ext>
              </a:extLst>
            </p:cNvPr>
            <p:cNvSpPr/>
            <p:nvPr/>
          </p:nvSpPr>
          <p:spPr>
            <a:xfrm>
              <a:off x="275554" y="353817"/>
              <a:ext cx="2291173" cy="856510"/>
            </a:xfrm>
            <a:custGeom>
              <a:avLst/>
              <a:gdLst/>
              <a:ahLst/>
              <a:cxnLst/>
              <a:rect l="l" t="t" r="r" b="b"/>
              <a:pathLst>
                <a:path w="2285768" h="856510">
                  <a:moveTo>
                    <a:pt x="0" y="0"/>
                  </a:moveTo>
                  <a:lnTo>
                    <a:pt x="2285768" y="0"/>
                  </a:lnTo>
                  <a:lnTo>
                    <a:pt x="2285768" y="856510"/>
                  </a:lnTo>
                  <a:lnTo>
                    <a:pt x="0" y="856510"/>
                  </a:lnTo>
                  <a:close/>
                </a:path>
              </a:pathLst>
            </a:custGeom>
            <a:solidFill>
              <a:srgbClr val="FFFFFF">
                <a:alpha val="43922"/>
              </a:srgbClr>
            </a:solidFill>
          </p:spPr>
          <p:txBody>
            <a:bodyPr/>
            <a:lstStyle/>
            <a:p>
              <a:endParaRPr lang="en-US" sz="1200"/>
            </a:p>
          </p:txBody>
        </p:sp>
        <p:sp>
          <p:nvSpPr>
            <p:cNvPr id="16" name="TextBox 19">
              <a:extLst>
                <a:ext uri="{FF2B5EF4-FFF2-40B4-BE49-F238E27FC236}">
                  <a16:creationId xmlns:a16="http://schemas.microsoft.com/office/drawing/2014/main" id="{431792C4-3868-EC6D-CEA0-4A68E1893AE7}"/>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12" name="Rectangle 14">
            <a:extLst>
              <a:ext uri="{FF2B5EF4-FFF2-40B4-BE49-F238E27FC236}">
                <a16:creationId xmlns:a16="http://schemas.microsoft.com/office/drawing/2014/main" id="{A41CE79A-234C-CED8-BA66-9373D49AD936}"/>
              </a:ext>
            </a:extLst>
          </p:cNvPr>
          <p:cNvSpPr txBox="1">
            <a:spLocks noChangeArrowheads="1"/>
          </p:cNvSpPr>
          <p:nvPr/>
        </p:nvSpPr>
        <p:spPr>
          <a:xfrm>
            <a:off x="361852" y="2266692"/>
            <a:ext cx="11576148" cy="1863335"/>
          </a:xfrm>
          <a:prstGeom prst="rect">
            <a:avLst/>
          </a:prstGeom>
        </p:spPr>
        <p:txBody>
          <a:bodyPr t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200000"/>
              </a:lnSpc>
              <a:buSzPct val="150000"/>
              <a:buBlip>
                <a:blip r:embed="rId4"/>
              </a:buBlip>
            </a:pPr>
            <a:r>
              <a:rPr lang="en-US" sz="2133" dirty="0">
                <a:latin typeface="Arial" panose="020B0604020202020204" pitchFamily="34" charset="0"/>
                <a:cs typeface="Arial" panose="020B0604020202020204" pitchFamily="34" charset="0"/>
              </a:rPr>
              <a:t>Medicine and supplements to prevent certain conditions for adults and children</a:t>
            </a:r>
          </a:p>
          <a:p>
            <a:pPr>
              <a:lnSpc>
                <a:spcPct val="200000"/>
              </a:lnSpc>
              <a:buSzPct val="150000"/>
              <a:buBlip>
                <a:blip r:embed="rId4"/>
              </a:buBlip>
            </a:pPr>
            <a:r>
              <a:rPr lang="en-US" sz="2133" dirty="0">
                <a:latin typeface="Arial" panose="020B0604020202020204" pitchFamily="34" charset="0"/>
                <a:cs typeface="Arial" panose="020B0604020202020204" pitchFamily="34" charset="0"/>
              </a:rPr>
              <a:t>Medicine and products for quitting smoking or chewing tobacco (tobacco cessation)</a:t>
            </a:r>
          </a:p>
          <a:p>
            <a:pPr>
              <a:lnSpc>
                <a:spcPct val="200000"/>
              </a:lnSpc>
              <a:buSzPct val="150000"/>
              <a:buBlip>
                <a:blip r:embed="rId4"/>
              </a:buBlip>
            </a:pPr>
            <a:r>
              <a:rPr lang="en-US" sz="2133" dirty="0">
                <a:latin typeface="Arial" panose="020B0604020202020204" pitchFamily="34" charset="0"/>
                <a:cs typeface="Arial" panose="020B0604020202020204" pitchFamily="34" charset="0"/>
              </a:rPr>
              <a:t>Medicine used prior to screenings for certain health conditions in adults</a:t>
            </a:r>
          </a:p>
          <a:p>
            <a:pPr>
              <a:lnSpc>
                <a:spcPct val="200000"/>
              </a:lnSpc>
              <a:buSzPct val="150000"/>
              <a:buBlip>
                <a:blip r:embed="rId4"/>
              </a:buBlip>
            </a:pPr>
            <a:r>
              <a:rPr lang="en-US" sz="2133" dirty="0">
                <a:latin typeface="Arial" panose="020B0604020202020204" pitchFamily="34" charset="0"/>
                <a:cs typeface="Arial" panose="020B0604020202020204" pitchFamily="34" charset="0"/>
              </a:rPr>
              <a:t>Vaccines and immunizations to prevent certain illnesses in infants, children and adults</a:t>
            </a:r>
          </a:p>
          <a:p>
            <a:pPr>
              <a:lnSpc>
                <a:spcPct val="200000"/>
              </a:lnSpc>
              <a:buSzPct val="150000"/>
              <a:buBlip>
                <a:blip r:embed="rId4"/>
              </a:buBlip>
            </a:pPr>
            <a:r>
              <a:rPr lang="en-US" sz="2133" dirty="0">
                <a:latin typeface="Arial" panose="020B0604020202020204" pitchFamily="34" charset="0"/>
                <a:cs typeface="Arial" panose="020B0604020202020204" pitchFamily="34" charset="0"/>
              </a:rPr>
              <a:t>Contraceptives for women</a:t>
            </a:r>
          </a:p>
        </p:txBody>
      </p:sp>
      <p:sp>
        <p:nvSpPr>
          <p:cNvPr id="15" name="Title 1">
            <a:extLst>
              <a:ext uri="{FF2B5EF4-FFF2-40B4-BE49-F238E27FC236}">
                <a16:creationId xmlns:a16="http://schemas.microsoft.com/office/drawing/2014/main" id="{07B67259-BE99-EC1C-6260-4D576A3060FB}"/>
              </a:ext>
            </a:extLst>
          </p:cNvPr>
          <p:cNvSpPr txBox="1">
            <a:spLocks/>
          </p:cNvSpPr>
          <p:nvPr/>
        </p:nvSpPr>
        <p:spPr>
          <a:xfrm>
            <a:off x="558800" y="850045"/>
            <a:ext cx="8636000" cy="648555"/>
          </a:xfrm>
          <a:prstGeom prst="rect">
            <a:avLst/>
          </a:prstGeom>
        </p:spPr>
        <p:txBody>
          <a:bodyPr vert="horz" lIns="60960" tIns="30480" rIns="60960" bIns="3048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b="1" dirty="0">
                <a:latin typeface="Arial" panose="020B0604020202020204" pitchFamily="34" charset="0"/>
                <a:cs typeface="Arial" panose="020B0604020202020204" pitchFamily="34" charset="0"/>
              </a:rPr>
              <a:t>Prevention</a:t>
            </a:r>
          </a:p>
        </p:txBody>
      </p:sp>
      <p:sp>
        <p:nvSpPr>
          <p:cNvPr id="3" name="TextBox 2">
            <a:extLst>
              <a:ext uri="{FF2B5EF4-FFF2-40B4-BE49-F238E27FC236}">
                <a16:creationId xmlns:a16="http://schemas.microsoft.com/office/drawing/2014/main" id="{C02E893F-50B0-75D8-D27B-6E8BC7294D82}"/>
              </a:ext>
            </a:extLst>
          </p:cNvPr>
          <p:cNvSpPr txBox="1"/>
          <p:nvPr/>
        </p:nvSpPr>
        <p:spPr>
          <a:xfrm>
            <a:off x="558800" y="1438222"/>
            <a:ext cx="9089976" cy="461665"/>
          </a:xfrm>
          <a:prstGeom prst="rect">
            <a:avLst/>
          </a:prstGeom>
          <a:noFill/>
        </p:spPr>
        <p:txBody>
          <a:bodyPr wrap="square">
            <a:spAutoFit/>
          </a:bodyPr>
          <a:lstStyle/>
          <a:p>
            <a:pPr algn="l"/>
            <a:r>
              <a:rPr lang="en-US" sz="2400" dirty="0">
                <a:latin typeface="Arial" panose="020B0604020202020204" pitchFamily="34" charset="0"/>
                <a:cs typeface="Arial" panose="020B0604020202020204" pitchFamily="34" charset="0"/>
              </a:rPr>
              <a:t>These no-cost benefits are part of the Affordable Care Act (ACA)</a:t>
            </a:r>
          </a:p>
        </p:txBody>
      </p:sp>
      <p:sp>
        <p:nvSpPr>
          <p:cNvPr id="4" name="Freeform 20">
            <a:extLst>
              <a:ext uri="{FF2B5EF4-FFF2-40B4-BE49-F238E27FC236}">
                <a16:creationId xmlns:a16="http://schemas.microsoft.com/office/drawing/2014/main" id="{4CB6DE43-93A9-59C2-4D4E-7F8552E1A337}"/>
              </a:ext>
            </a:extLst>
          </p:cNvPr>
          <p:cNvSpPr/>
          <p:nvPr/>
        </p:nvSpPr>
        <p:spPr>
          <a:xfrm rot="10800000">
            <a:off x="6254" y="6068453"/>
            <a:ext cx="12191997" cy="537624"/>
          </a:xfrm>
          <a:custGeom>
            <a:avLst/>
            <a:gdLst/>
            <a:ahLst/>
            <a:cxnLst/>
            <a:rect l="l" t="t" r="r" b="b"/>
            <a:pathLst>
              <a:path w="10287000" h="967525">
                <a:moveTo>
                  <a:pt x="0" y="0"/>
                </a:moveTo>
                <a:lnTo>
                  <a:pt x="10287000" y="0"/>
                </a:lnTo>
                <a:lnTo>
                  <a:pt x="10287000" y="967526"/>
                </a:lnTo>
                <a:lnTo>
                  <a:pt x="0" y="967526"/>
                </a:lnTo>
                <a:lnTo>
                  <a:pt x="0" y="0"/>
                </a:lnTo>
                <a:close/>
              </a:path>
            </a:pathLst>
          </a:custGeom>
          <a:blipFill>
            <a:blip r:embed="rId5"/>
            <a:stretch>
              <a:fillRect l="-4107" t="-8658" r="-4107" b="-138715"/>
            </a:stretch>
          </a:blipFill>
        </p:spPr>
        <p:txBody>
          <a:bodyPr/>
          <a:lstStyle/>
          <a:p>
            <a:endParaRPr lang="en-US" sz="1200"/>
          </a:p>
        </p:txBody>
      </p:sp>
      <p:sp>
        <p:nvSpPr>
          <p:cNvPr id="2" name="Slide Number Placeholder 1">
            <a:extLst>
              <a:ext uri="{FF2B5EF4-FFF2-40B4-BE49-F238E27FC236}">
                <a16:creationId xmlns:a16="http://schemas.microsoft.com/office/drawing/2014/main" id="{914F13C2-C9E0-7ED2-5312-C0E602FEA1CA}"/>
              </a:ext>
            </a:extLst>
          </p:cNvPr>
          <p:cNvSpPr>
            <a:spLocks noGrp="1"/>
          </p:cNvSpPr>
          <p:nvPr>
            <p:ph type="sldNum" sz="quarter" idx="12"/>
          </p:nvPr>
        </p:nvSpPr>
        <p:spPr>
          <a:xfrm>
            <a:off x="9442546" y="6492874"/>
            <a:ext cx="2743200" cy="365125"/>
          </a:xfrm>
        </p:spPr>
        <p:txBody>
          <a:bodyPr/>
          <a:lstStyle/>
          <a:p>
            <a:fld id="{DE448F87-BA2F-4F3F-82DC-D56C081C3456}" type="slidenum">
              <a:rPr lang="en-US" smtClean="0">
                <a:solidFill>
                  <a:schemeClr val="bg1"/>
                </a:solidFill>
              </a:rPr>
              <a:t>17</a:t>
            </a:fld>
            <a:endParaRPr lang="en-US" dirty="0">
              <a:solidFill>
                <a:schemeClr val="bg1"/>
              </a:solidFill>
            </a:endParaRPr>
          </a:p>
        </p:txBody>
      </p:sp>
    </p:spTree>
    <p:extLst>
      <p:ext uri="{BB962C8B-B14F-4D97-AF65-F5344CB8AC3E}">
        <p14:creationId xmlns:p14="http://schemas.microsoft.com/office/powerpoint/2010/main" val="3038616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42000-F3BE-9D6A-6497-B3D91CCB52A2}"/>
            </a:ext>
          </a:extLst>
        </p:cNvPr>
        <p:cNvGrpSpPr/>
        <p:nvPr/>
      </p:nvGrpSpPr>
      <p:grpSpPr>
        <a:xfrm>
          <a:off x="0" y="0"/>
          <a:ext cx="0" cy="0"/>
          <a:chOff x="0" y="0"/>
          <a:chExt cx="0" cy="0"/>
        </a:xfrm>
      </p:grpSpPr>
      <p:sp>
        <p:nvSpPr>
          <p:cNvPr id="17" name="Freeform 9">
            <a:extLst>
              <a:ext uri="{FF2B5EF4-FFF2-40B4-BE49-F238E27FC236}">
                <a16:creationId xmlns:a16="http://schemas.microsoft.com/office/drawing/2014/main" id="{4657D704-D00F-7031-7267-4B2D3F8D4553}"/>
              </a:ext>
            </a:extLst>
          </p:cNvPr>
          <p:cNvSpPr/>
          <p:nvPr/>
        </p:nvSpPr>
        <p:spPr>
          <a:xfrm rot="5400000">
            <a:off x="5019573" y="-5019572"/>
            <a:ext cx="2152855" cy="12192000"/>
          </a:xfrm>
          <a:custGeom>
            <a:avLst/>
            <a:gdLst/>
            <a:ahLst/>
            <a:cxnLst/>
            <a:rect l="l" t="t" r="r" b="b"/>
            <a:pathLst>
              <a:path w="6865749" h="15152143">
                <a:moveTo>
                  <a:pt x="0" y="0"/>
                </a:moveTo>
                <a:lnTo>
                  <a:pt x="6865749" y="0"/>
                </a:lnTo>
                <a:lnTo>
                  <a:pt x="6865749" y="15152143"/>
                </a:lnTo>
                <a:lnTo>
                  <a:pt x="0" y="15152143"/>
                </a:lnTo>
                <a:lnTo>
                  <a:pt x="0" y="0"/>
                </a:lnTo>
                <a:close/>
              </a:path>
            </a:pathLst>
          </a:custGeom>
          <a:blipFill>
            <a:blip r:embed="rId3">
              <a:alphaModFix amt="8999"/>
            </a:blip>
            <a:stretch>
              <a:fillRect l="-225597" t="-328" r="-257497" b="-12952"/>
            </a:stretch>
          </a:blipFill>
        </p:spPr>
        <p:txBody>
          <a:bodyPr/>
          <a:lstStyle/>
          <a:p>
            <a:endParaRPr lang="en-US" sz="1200"/>
          </a:p>
        </p:txBody>
      </p:sp>
      <p:grpSp>
        <p:nvGrpSpPr>
          <p:cNvPr id="6" name="Group 6">
            <a:extLst>
              <a:ext uri="{FF2B5EF4-FFF2-40B4-BE49-F238E27FC236}">
                <a16:creationId xmlns:a16="http://schemas.microsoft.com/office/drawing/2014/main" id="{40C8FB7E-37C3-7AD2-43C7-AA2885AB324B}"/>
              </a:ext>
            </a:extLst>
          </p:cNvPr>
          <p:cNvGrpSpPr/>
          <p:nvPr/>
        </p:nvGrpSpPr>
        <p:grpSpPr>
          <a:xfrm rot="-5400000">
            <a:off x="5701227" y="367226"/>
            <a:ext cx="789547" cy="12192000"/>
            <a:chOff x="0" y="0"/>
            <a:chExt cx="368171" cy="4816593"/>
          </a:xfrm>
        </p:grpSpPr>
        <p:sp>
          <p:nvSpPr>
            <p:cNvPr id="7" name="Freeform 7">
              <a:extLst>
                <a:ext uri="{FF2B5EF4-FFF2-40B4-BE49-F238E27FC236}">
                  <a16:creationId xmlns:a16="http://schemas.microsoft.com/office/drawing/2014/main" id="{7712CE51-1CDD-EC2B-0421-664FAEDBA3D5}"/>
                </a:ext>
              </a:extLst>
            </p:cNvPr>
            <p:cNvSpPr/>
            <p:nvPr/>
          </p:nvSpPr>
          <p:spPr>
            <a:xfrm>
              <a:off x="0" y="0"/>
              <a:ext cx="368171" cy="4816592"/>
            </a:xfrm>
            <a:custGeom>
              <a:avLst/>
              <a:gdLst/>
              <a:ahLst/>
              <a:cxnLst/>
              <a:rect l="l" t="t" r="r" b="b"/>
              <a:pathLst>
                <a:path w="368171" h="4816592">
                  <a:moveTo>
                    <a:pt x="0" y="0"/>
                  </a:moveTo>
                  <a:lnTo>
                    <a:pt x="368171" y="0"/>
                  </a:lnTo>
                  <a:lnTo>
                    <a:pt x="368171" y="4816592"/>
                  </a:lnTo>
                  <a:lnTo>
                    <a:pt x="0" y="4816592"/>
                  </a:lnTo>
                  <a:close/>
                </a:path>
              </a:pathLst>
            </a:custGeom>
            <a:solidFill>
              <a:srgbClr val="E13A3E">
                <a:alpha val="83922"/>
              </a:srgbClr>
            </a:solidFill>
          </p:spPr>
          <p:txBody>
            <a:bodyPr/>
            <a:lstStyle/>
            <a:p>
              <a:endParaRPr lang="en-US" sz="1200"/>
            </a:p>
          </p:txBody>
        </p:sp>
        <p:sp>
          <p:nvSpPr>
            <p:cNvPr id="8" name="TextBox 8">
              <a:extLst>
                <a:ext uri="{FF2B5EF4-FFF2-40B4-BE49-F238E27FC236}">
                  <a16:creationId xmlns:a16="http://schemas.microsoft.com/office/drawing/2014/main" id="{39ACF684-CECE-A6B2-5033-A835640DA70D}"/>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9" name="Group 9">
            <a:extLst>
              <a:ext uri="{FF2B5EF4-FFF2-40B4-BE49-F238E27FC236}">
                <a16:creationId xmlns:a16="http://schemas.microsoft.com/office/drawing/2014/main" id="{1746AE7A-54FD-0FCD-1215-2622C27A899D}"/>
              </a:ext>
            </a:extLst>
          </p:cNvPr>
          <p:cNvGrpSpPr/>
          <p:nvPr/>
        </p:nvGrpSpPr>
        <p:grpSpPr>
          <a:xfrm rot="-5400000">
            <a:off x="5827189" y="493189"/>
            <a:ext cx="537623" cy="12192000"/>
            <a:chOff x="0" y="0"/>
            <a:chExt cx="212394" cy="4816593"/>
          </a:xfrm>
        </p:grpSpPr>
        <p:sp>
          <p:nvSpPr>
            <p:cNvPr id="10" name="Freeform 10">
              <a:extLst>
                <a:ext uri="{FF2B5EF4-FFF2-40B4-BE49-F238E27FC236}">
                  <a16:creationId xmlns:a16="http://schemas.microsoft.com/office/drawing/2014/main" id="{178FBCC5-2ED4-3FC4-23AA-7BD1FE558C6A}"/>
                </a:ext>
              </a:extLst>
            </p:cNvPr>
            <p:cNvSpPr/>
            <p:nvPr/>
          </p:nvSpPr>
          <p:spPr>
            <a:xfrm>
              <a:off x="0" y="0"/>
              <a:ext cx="212394" cy="4816592"/>
            </a:xfrm>
            <a:custGeom>
              <a:avLst/>
              <a:gdLst/>
              <a:ahLst/>
              <a:cxnLst/>
              <a:rect l="l" t="t" r="r" b="b"/>
              <a:pathLst>
                <a:path w="212394" h="4816592">
                  <a:moveTo>
                    <a:pt x="0" y="0"/>
                  </a:moveTo>
                  <a:lnTo>
                    <a:pt x="212394" y="0"/>
                  </a:lnTo>
                  <a:lnTo>
                    <a:pt x="212394" y="4816592"/>
                  </a:lnTo>
                  <a:lnTo>
                    <a:pt x="0" y="4816592"/>
                  </a:lnTo>
                  <a:close/>
                </a:path>
              </a:pathLst>
            </a:custGeom>
            <a:solidFill>
              <a:srgbClr val="E13A3E"/>
            </a:solidFill>
          </p:spPr>
          <p:txBody>
            <a:bodyPr/>
            <a:lstStyle/>
            <a:p>
              <a:endParaRPr lang="en-US" sz="1200"/>
            </a:p>
          </p:txBody>
        </p:sp>
        <p:sp>
          <p:nvSpPr>
            <p:cNvPr id="11" name="TextBox 11">
              <a:extLst>
                <a:ext uri="{FF2B5EF4-FFF2-40B4-BE49-F238E27FC236}">
                  <a16:creationId xmlns:a16="http://schemas.microsoft.com/office/drawing/2014/main" id="{5B10781A-8BAE-A6D7-AA55-78A56D8D43F0}"/>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13" name="Group 17">
            <a:extLst>
              <a:ext uri="{FF2B5EF4-FFF2-40B4-BE49-F238E27FC236}">
                <a16:creationId xmlns:a16="http://schemas.microsoft.com/office/drawing/2014/main" id="{CE7F5DEC-ECB4-B154-83FE-5B75AD7B6B41}"/>
              </a:ext>
            </a:extLst>
          </p:cNvPr>
          <p:cNvGrpSpPr/>
          <p:nvPr/>
        </p:nvGrpSpPr>
        <p:grpSpPr>
          <a:xfrm>
            <a:off x="-1469770" y="-990600"/>
            <a:ext cx="13668021" cy="3143455"/>
            <a:chOff x="0" y="-47625"/>
            <a:chExt cx="2566727" cy="1257952"/>
          </a:xfrm>
        </p:grpSpPr>
        <p:sp>
          <p:nvSpPr>
            <p:cNvPr id="14" name="Freeform 18">
              <a:extLst>
                <a:ext uri="{FF2B5EF4-FFF2-40B4-BE49-F238E27FC236}">
                  <a16:creationId xmlns:a16="http://schemas.microsoft.com/office/drawing/2014/main" id="{5B1DD363-0DFD-47EB-1006-B989C933BE51}"/>
                </a:ext>
              </a:extLst>
            </p:cNvPr>
            <p:cNvSpPr/>
            <p:nvPr/>
          </p:nvSpPr>
          <p:spPr>
            <a:xfrm>
              <a:off x="275554" y="353817"/>
              <a:ext cx="2291173" cy="856510"/>
            </a:xfrm>
            <a:custGeom>
              <a:avLst/>
              <a:gdLst/>
              <a:ahLst/>
              <a:cxnLst/>
              <a:rect l="l" t="t" r="r" b="b"/>
              <a:pathLst>
                <a:path w="2285768" h="856510">
                  <a:moveTo>
                    <a:pt x="0" y="0"/>
                  </a:moveTo>
                  <a:lnTo>
                    <a:pt x="2285768" y="0"/>
                  </a:lnTo>
                  <a:lnTo>
                    <a:pt x="2285768" y="856510"/>
                  </a:lnTo>
                  <a:lnTo>
                    <a:pt x="0" y="856510"/>
                  </a:lnTo>
                  <a:close/>
                </a:path>
              </a:pathLst>
            </a:custGeom>
            <a:solidFill>
              <a:srgbClr val="FFFFFF">
                <a:alpha val="43922"/>
              </a:srgbClr>
            </a:solidFill>
          </p:spPr>
          <p:txBody>
            <a:bodyPr/>
            <a:lstStyle/>
            <a:p>
              <a:endParaRPr lang="en-US" sz="1200" dirty="0"/>
            </a:p>
          </p:txBody>
        </p:sp>
        <p:sp>
          <p:nvSpPr>
            <p:cNvPr id="16" name="TextBox 19">
              <a:extLst>
                <a:ext uri="{FF2B5EF4-FFF2-40B4-BE49-F238E27FC236}">
                  <a16:creationId xmlns:a16="http://schemas.microsoft.com/office/drawing/2014/main" id="{716D3182-1C43-D414-BA2E-B7F107647EAD}"/>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12" name="Rectangle 14">
            <a:extLst>
              <a:ext uri="{FF2B5EF4-FFF2-40B4-BE49-F238E27FC236}">
                <a16:creationId xmlns:a16="http://schemas.microsoft.com/office/drawing/2014/main" id="{17A4A287-B20F-4B44-A54D-C752F0CB50D3}"/>
              </a:ext>
            </a:extLst>
          </p:cNvPr>
          <p:cNvSpPr txBox="1">
            <a:spLocks noChangeArrowheads="1"/>
          </p:cNvSpPr>
          <p:nvPr/>
        </p:nvSpPr>
        <p:spPr>
          <a:xfrm>
            <a:off x="361852" y="2266692"/>
            <a:ext cx="11576148" cy="1863335"/>
          </a:xfrm>
          <a:prstGeom prst="rect">
            <a:avLst/>
          </a:prstGeom>
        </p:spPr>
        <p:txBody>
          <a:bodyPr t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200000"/>
              </a:lnSpc>
              <a:buSzPct val="150000"/>
              <a:buBlip>
                <a:blip r:embed="rId4"/>
              </a:buBlip>
            </a:pPr>
            <a:endParaRPr lang="en-US" sz="2133" dirty="0">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FBBE9A87-6937-270A-0CBF-067E038591F8}"/>
              </a:ext>
            </a:extLst>
          </p:cNvPr>
          <p:cNvSpPr txBox="1">
            <a:spLocks/>
          </p:cNvSpPr>
          <p:nvPr/>
        </p:nvSpPr>
        <p:spPr>
          <a:xfrm>
            <a:off x="558800" y="480018"/>
            <a:ext cx="8636000" cy="648555"/>
          </a:xfrm>
          <a:prstGeom prst="rect">
            <a:avLst/>
          </a:prstGeom>
        </p:spPr>
        <p:txBody>
          <a:bodyPr vert="horz" lIns="60960" tIns="30480" rIns="60960" bIns="3048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b="1" dirty="0">
                <a:latin typeface="Arial" panose="020B0604020202020204" pitchFamily="34" charset="0"/>
                <a:cs typeface="Arial" panose="020B0604020202020204" pitchFamily="34" charset="0"/>
              </a:rPr>
              <a:t>Rx Plan Options and Copays</a:t>
            </a:r>
          </a:p>
        </p:txBody>
      </p:sp>
      <p:sp>
        <p:nvSpPr>
          <p:cNvPr id="3" name="TextBox 2">
            <a:extLst>
              <a:ext uri="{FF2B5EF4-FFF2-40B4-BE49-F238E27FC236}">
                <a16:creationId xmlns:a16="http://schemas.microsoft.com/office/drawing/2014/main" id="{32D475BF-6007-9D2E-F277-6BC62EFC9A1A}"/>
              </a:ext>
            </a:extLst>
          </p:cNvPr>
          <p:cNvSpPr txBox="1"/>
          <p:nvPr/>
        </p:nvSpPr>
        <p:spPr>
          <a:xfrm>
            <a:off x="558800" y="1042491"/>
            <a:ext cx="9089976" cy="461665"/>
          </a:xfrm>
          <a:prstGeom prst="rect">
            <a:avLst/>
          </a:prstGeom>
          <a:noFill/>
        </p:spPr>
        <p:txBody>
          <a:bodyPr wrap="square">
            <a:spAutoFit/>
          </a:bodyPr>
          <a:lstStyle/>
          <a:p>
            <a:pPr algn="l"/>
            <a:r>
              <a:rPr lang="en-US" sz="2400" dirty="0">
                <a:latin typeface="Arial" panose="020B0604020202020204" pitchFamily="34" charset="0"/>
                <a:cs typeface="Arial" panose="020B0604020202020204" pitchFamily="34" charset="0"/>
              </a:rPr>
              <a:t>Prescription Drug Plan</a:t>
            </a:r>
          </a:p>
        </p:txBody>
      </p:sp>
      <p:sp>
        <p:nvSpPr>
          <p:cNvPr id="4" name="Freeform 20">
            <a:extLst>
              <a:ext uri="{FF2B5EF4-FFF2-40B4-BE49-F238E27FC236}">
                <a16:creationId xmlns:a16="http://schemas.microsoft.com/office/drawing/2014/main" id="{D28BB195-6038-9E40-D1CC-9FE89762325E}"/>
              </a:ext>
            </a:extLst>
          </p:cNvPr>
          <p:cNvSpPr/>
          <p:nvPr/>
        </p:nvSpPr>
        <p:spPr>
          <a:xfrm rot="10800000">
            <a:off x="6254" y="6068453"/>
            <a:ext cx="12191997" cy="537624"/>
          </a:xfrm>
          <a:custGeom>
            <a:avLst/>
            <a:gdLst/>
            <a:ahLst/>
            <a:cxnLst/>
            <a:rect l="l" t="t" r="r" b="b"/>
            <a:pathLst>
              <a:path w="10287000" h="967525">
                <a:moveTo>
                  <a:pt x="0" y="0"/>
                </a:moveTo>
                <a:lnTo>
                  <a:pt x="10287000" y="0"/>
                </a:lnTo>
                <a:lnTo>
                  <a:pt x="10287000" y="967526"/>
                </a:lnTo>
                <a:lnTo>
                  <a:pt x="0" y="967526"/>
                </a:lnTo>
                <a:lnTo>
                  <a:pt x="0" y="0"/>
                </a:lnTo>
                <a:close/>
              </a:path>
            </a:pathLst>
          </a:custGeom>
          <a:blipFill>
            <a:blip r:embed="rId5"/>
            <a:stretch>
              <a:fillRect l="-4107" t="-8658" r="-4107" b="-138715"/>
            </a:stretch>
          </a:blipFill>
        </p:spPr>
        <p:txBody>
          <a:bodyPr/>
          <a:lstStyle/>
          <a:p>
            <a:endParaRPr lang="en-US" sz="1200"/>
          </a:p>
        </p:txBody>
      </p:sp>
      <p:sp>
        <p:nvSpPr>
          <p:cNvPr id="2" name="Slide Number Placeholder 1">
            <a:extLst>
              <a:ext uri="{FF2B5EF4-FFF2-40B4-BE49-F238E27FC236}">
                <a16:creationId xmlns:a16="http://schemas.microsoft.com/office/drawing/2014/main" id="{2962DCE7-A646-20FF-ED22-283467A23ED0}"/>
              </a:ext>
            </a:extLst>
          </p:cNvPr>
          <p:cNvSpPr>
            <a:spLocks noGrp="1"/>
          </p:cNvSpPr>
          <p:nvPr>
            <p:ph type="sldNum" sz="quarter" idx="12"/>
          </p:nvPr>
        </p:nvSpPr>
        <p:spPr>
          <a:xfrm>
            <a:off x="9442546" y="6492874"/>
            <a:ext cx="2743200" cy="365125"/>
          </a:xfrm>
        </p:spPr>
        <p:txBody>
          <a:bodyPr/>
          <a:lstStyle/>
          <a:p>
            <a:fld id="{DE448F87-BA2F-4F3F-82DC-D56C081C3456}" type="slidenum">
              <a:rPr lang="en-US" smtClean="0">
                <a:solidFill>
                  <a:schemeClr val="bg1"/>
                </a:solidFill>
              </a:rPr>
              <a:t>18</a:t>
            </a:fld>
            <a:endParaRPr lang="en-US" dirty="0">
              <a:solidFill>
                <a:schemeClr val="bg1"/>
              </a:solidFill>
            </a:endParaRPr>
          </a:p>
        </p:txBody>
      </p:sp>
      <p:graphicFrame>
        <p:nvGraphicFramePr>
          <p:cNvPr id="19" name="Table 18">
            <a:extLst>
              <a:ext uri="{FF2B5EF4-FFF2-40B4-BE49-F238E27FC236}">
                <a16:creationId xmlns:a16="http://schemas.microsoft.com/office/drawing/2014/main" id="{F0987100-7157-D479-60BB-F0AEE2A734C2}"/>
              </a:ext>
            </a:extLst>
          </p:cNvPr>
          <p:cNvGraphicFramePr>
            <a:graphicFrameLocks noGrp="1"/>
          </p:cNvGraphicFramePr>
          <p:nvPr>
            <p:extLst>
              <p:ext uri="{D42A27DB-BD31-4B8C-83A1-F6EECF244321}">
                <p14:modId xmlns:p14="http://schemas.microsoft.com/office/powerpoint/2010/main" val="3650617430"/>
              </p:ext>
            </p:extLst>
          </p:nvPr>
        </p:nvGraphicFramePr>
        <p:xfrm>
          <a:off x="694341" y="1504156"/>
          <a:ext cx="7333707" cy="4211320"/>
        </p:xfrm>
        <a:graphic>
          <a:graphicData uri="http://schemas.openxmlformats.org/drawingml/2006/table">
            <a:tbl>
              <a:tblPr firstRow="1" bandRow="1">
                <a:tableStyleId>{F2DE63D5-997A-4646-A377-4702673A728D}</a:tableStyleId>
              </a:tblPr>
              <a:tblGrid>
                <a:gridCol w="2444569">
                  <a:extLst>
                    <a:ext uri="{9D8B030D-6E8A-4147-A177-3AD203B41FA5}">
                      <a16:colId xmlns:a16="http://schemas.microsoft.com/office/drawing/2014/main" val="3149135031"/>
                    </a:ext>
                  </a:extLst>
                </a:gridCol>
                <a:gridCol w="2444569">
                  <a:extLst>
                    <a:ext uri="{9D8B030D-6E8A-4147-A177-3AD203B41FA5}">
                      <a16:colId xmlns:a16="http://schemas.microsoft.com/office/drawing/2014/main" val="2218664154"/>
                    </a:ext>
                  </a:extLst>
                </a:gridCol>
                <a:gridCol w="2444569">
                  <a:extLst>
                    <a:ext uri="{9D8B030D-6E8A-4147-A177-3AD203B41FA5}">
                      <a16:colId xmlns:a16="http://schemas.microsoft.com/office/drawing/2014/main" val="872488257"/>
                    </a:ext>
                  </a:extLst>
                </a:gridCol>
              </a:tblGrid>
              <a:tr h="370840">
                <a:tc>
                  <a:txBody>
                    <a:bodyPr/>
                    <a:lstStyle/>
                    <a:p>
                      <a:endParaRPr lang="en-US" dirty="0"/>
                    </a:p>
                  </a:txBody>
                  <a:tcPr/>
                </a:tc>
                <a:tc>
                  <a:txBody>
                    <a:bodyPr/>
                    <a:lstStyle/>
                    <a:p>
                      <a:r>
                        <a:rPr lang="en-US" sz="1800" b="0" i="0" u="none" strike="noStrike" kern="1200" baseline="0" dirty="0">
                          <a:solidFill>
                            <a:schemeClr val="bg1"/>
                          </a:solidFill>
                          <a:latin typeface="+mn-lt"/>
                          <a:ea typeface="+mn-ea"/>
                          <a:cs typeface="+mn-cs"/>
                        </a:rPr>
                        <a:t>HRA, PPO &amp; HMO Plans</a:t>
                      </a:r>
                      <a:endParaRPr lang="en-US" dirty="0"/>
                    </a:p>
                  </a:txBody>
                  <a:tcPr/>
                </a:tc>
                <a:tc>
                  <a:txBody>
                    <a:bodyPr/>
                    <a:lstStyle/>
                    <a:p>
                      <a:r>
                        <a:rPr lang="en-US" sz="1800" b="0" i="0" u="none" strike="noStrike" kern="1200" baseline="0" dirty="0">
                          <a:solidFill>
                            <a:schemeClr val="bg1"/>
                          </a:solidFill>
                          <a:latin typeface="+mn-lt"/>
                          <a:ea typeface="+mn-ea"/>
                          <a:cs typeface="+mn-cs"/>
                        </a:rPr>
                        <a:t>HSA Medical Plan</a:t>
                      </a:r>
                      <a:endParaRPr lang="en-US" dirty="0"/>
                    </a:p>
                  </a:txBody>
                  <a:tcPr/>
                </a:tc>
                <a:extLst>
                  <a:ext uri="{0D108BD9-81ED-4DB2-BD59-A6C34878D82A}">
                    <a16:rowId xmlns:a16="http://schemas.microsoft.com/office/drawing/2014/main" val="60940171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Prescription Drug Plan</a:t>
                      </a:r>
                    </a:p>
                    <a:p>
                      <a:r>
                        <a:rPr lang="en-US" dirty="0"/>
                        <a:t>(Some preventive care drugs are covered at 100%)</a:t>
                      </a:r>
                    </a:p>
                  </a:txBody>
                  <a:tcPr/>
                </a:tc>
                <a:tc>
                  <a:txBody>
                    <a:bodyPr/>
                    <a:lstStyle/>
                    <a:p>
                      <a:r>
                        <a:rPr lang="en-US" dirty="0"/>
                        <a:t>$10 Copay Generic</a:t>
                      </a:r>
                    </a:p>
                    <a:p>
                      <a:r>
                        <a:rPr lang="en-US" dirty="0"/>
                        <a:t>$30 Copay Preferred</a:t>
                      </a:r>
                    </a:p>
                    <a:p>
                      <a:r>
                        <a:rPr lang="en-US" dirty="0"/>
                        <a:t>$75 Copay Non-Preferred</a:t>
                      </a:r>
                    </a:p>
                  </a:txBody>
                  <a:tcPr/>
                </a:tc>
                <a:tc>
                  <a:txBody>
                    <a:bodyPr/>
                    <a:lstStyle/>
                    <a:p>
                      <a:r>
                        <a:rPr lang="en-US" dirty="0"/>
                        <a:t>$10 Copay Generic</a:t>
                      </a:r>
                    </a:p>
                    <a:p>
                      <a:r>
                        <a:rPr lang="en-US" dirty="0"/>
                        <a:t>$30 Copay Preferred</a:t>
                      </a:r>
                    </a:p>
                    <a:p>
                      <a:r>
                        <a:rPr lang="en-US" dirty="0"/>
                        <a:t>$75 Copay Non-Preferred</a:t>
                      </a:r>
                    </a:p>
                    <a:p>
                      <a:endParaRPr lang="en-US" dirty="0"/>
                    </a:p>
                    <a:p>
                      <a:r>
                        <a:rPr lang="en-US" b="1" dirty="0"/>
                        <a:t>Individual Plan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$1,850.00 Deductible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kern="1200" baseline="0" dirty="0">
                          <a:solidFill>
                            <a:schemeClr val="tx1"/>
                          </a:solidFill>
                          <a:latin typeface="+mn-lt"/>
                          <a:ea typeface="+mn-ea"/>
                          <a:cs typeface="+mn-cs"/>
                        </a:rPr>
                        <a:t>Family Plan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$4,900.00 Deductible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(An individual within the plan will not exceed $3,500)</a:t>
                      </a:r>
                    </a:p>
                  </a:txBody>
                  <a:tcPr/>
                </a:tc>
                <a:extLst>
                  <a:ext uri="{0D108BD9-81ED-4DB2-BD59-A6C34878D82A}">
                    <a16:rowId xmlns:a16="http://schemas.microsoft.com/office/drawing/2014/main" val="594355310"/>
                  </a:ext>
                </a:extLst>
              </a:tr>
              <a:tr h="370840">
                <a:tc>
                  <a:txBody>
                    <a:bodyPr/>
                    <a:lstStyle/>
                    <a:p>
                      <a:r>
                        <a:rPr lang="en-US" dirty="0"/>
                        <a:t>Mail Order &amp; Maintenance Choice Pharmacies</a:t>
                      </a:r>
                    </a:p>
                  </a:txBody>
                  <a:tcPr/>
                </a:tc>
                <a:tc>
                  <a:txBody>
                    <a:bodyPr/>
                    <a:lstStyle/>
                    <a:p>
                      <a:r>
                        <a:rPr lang="en-US" dirty="0"/>
                        <a:t>90 day supply for 1 month copay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90 day supply for 1 month copay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a16="http://schemas.microsoft.com/office/drawing/2014/main" val="1171748164"/>
                  </a:ext>
                </a:extLst>
              </a:tr>
            </a:tbl>
          </a:graphicData>
        </a:graphic>
      </p:graphicFrame>
    </p:spTree>
    <p:extLst>
      <p:ext uri="{BB962C8B-B14F-4D97-AF65-F5344CB8AC3E}">
        <p14:creationId xmlns:p14="http://schemas.microsoft.com/office/powerpoint/2010/main" val="493985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CC36A-EB05-3374-871C-11DDDBBED44A}"/>
            </a:ext>
          </a:extLst>
        </p:cNvPr>
        <p:cNvGrpSpPr/>
        <p:nvPr/>
      </p:nvGrpSpPr>
      <p:grpSpPr>
        <a:xfrm>
          <a:off x="0" y="0"/>
          <a:ext cx="0" cy="0"/>
          <a:chOff x="0" y="0"/>
          <a:chExt cx="0" cy="0"/>
        </a:xfrm>
      </p:grpSpPr>
      <p:sp>
        <p:nvSpPr>
          <p:cNvPr id="17" name="Freeform 9">
            <a:extLst>
              <a:ext uri="{FF2B5EF4-FFF2-40B4-BE49-F238E27FC236}">
                <a16:creationId xmlns:a16="http://schemas.microsoft.com/office/drawing/2014/main" id="{FE8B72C0-F166-6E8E-52EA-64C44E6C25B6}"/>
              </a:ext>
            </a:extLst>
          </p:cNvPr>
          <p:cNvSpPr/>
          <p:nvPr/>
        </p:nvSpPr>
        <p:spPr>
          <a:xfrm rot="5400000">
            <a:off x="5019573" y="-5019572"/>
            <a:ext cx="2152855" cy="12192000"/>
          </a:xfrm>
          <a:custGeom>
            <a:avLst/>
            <a:gdLst/>
            <a:ahLst/>
            <a:cxnLst/>
            <a:rect l="l" t="t" r="r" b="b"/>
            <a:pathLst>
              <a:path w="6865749" h="15152143">
                <a:moveTo>
                  <a:pt x="0" y="0"/>
                </a:moveTo>
                <a:lnTo>
                  <a:pt x="6865749" y="0"/>
                </a:lnTo>
                <a:lnTo>
                  <a:pt x="6865749" y="15152143"/>
                </a:lnTo>
                <a:lnTo>
                  <a:pt x="0" y="15152143"/>
                </a:lnTo>
                <a:lnTo>
                  <a:pt x="0" y="0"/>
                </a:lnTo>
                <a:close/>
              </a:path>
            </a:pathLst>
          </a:custGeom>
          <a:blipFill>
            <a:blip r:embed="rId3">
              <a:alphaModFix amt="8999"/>
            </a:blip>
            <a:stretch>
              <a:fillRect l="-225597" t="-328" r="-257497" b="-12952"/>
            </a:stretch>
          </a:blipFill>
        </p:spPr>
        <p:txBody>
          <a:bodyPr/>
          <a:lstStyle/>
          <a:p>
            <a:endParaRPr lang="en-US" sz="1200"/>
          </a:p>
        </p:txBody>
      </p:sp>
      <p:grpSp>
        <p:nvGrpSpPr>
          <p:cNvPr id="6" name="Group 6">
            <a:extLst>
              <a:ext uri="{FF2B5EF4-FFF2-40B4-BE49-F238E27FC236}">
                <a16:creationId xmlns:a16="http://schemas.microsoft.com/office/drawing/2014/main" id="{2309E460-DF3A-52F7-29F9-07565BA2267E}"/>
              </a:ext>
            </a:extLst>
          </p:cNvPr>
          <p:cNvGrpSpPr/>
          <p:nvPr/>
        </p:nvGrpSpPr>
        <p:grpSpPr>
          <a:xfrm rot="-5400000">
            <a:off x="5701227" y="367226"/>
            <a:ext cx="789547" cy="12192000"/>
            <a:chOff x="0" y="0"/>
            <a:chExt cx="368171" cy="4816593"/>
          </a:xfrm>
        </p:grpSpPr>
        <p:sp>
          <p:nvSpPr>
            <p:cNvPr id="7" name="Freeform 7">
              <a:extLst>
                <a:ext uri="{FF2B5EF4-FFF2-40B4-BE49-F238E27FC236}">
                  <a16:creationId xmlns:a16="http://schemas.microsoft.com/office/drawing/2014/main" id="{7E50C780-68FF-1CB4-2B60-1898A0CEF36C}"/>
                </a:ext>
              </a:extLst>
            </p:cNvPr>
            <p:cNvSpPr/>
            <p:nvPr/>
          </p:nvSpPr>
          <p:spPr>
            <a:xfrm>
              <a:off x="0" y="0"/>
              <a:ext cx="368171" cy="4816592"/>
            </a:xfrm>
            <a:custGeom>
              <a:avLst/>
              <a:gdLst/>
              <a:ahLst/>
              <a:cxnLst/>
              <a:rect l="l" t="t" r="r" b="b"/>
              <a:pathLst>
                <a:path w="368171" h="4816592">
                  <a:moveTo>
                    <a:pt x="0" y="0"/>
                  </a:moveTo>
                  <a:lnTo>
                    <a:pt x="368171" y="0"/>
                  </a:lnTo>
                  <a:lnTo>
                    <a:pt x="368171" y="4816592"/>
                  </a:lnTo>
                  <a:lnTo>
                    <a:pt x="0" y="4816592"/>
                  </a:lnTo>
                  <a:close/>
                </a:path>
              </a:pathLst>
            </a:custGeom>
            <a:solidFill>
              <a:srgbClr val="E13A3E">
                <a:alpha val="83922"/>
              </a:srgbClr>
            </a:solidFill>
          </p:spPr>
          <p:txBody>
            <a:bodyPr/>
            <a:lstStyle/>
            <a:p>
              <a:endParaRPr lang="en-US" sz="1200"/>
            </a:p>
          </p:txBody>
        </p:sp>
        <p:sp>
          <p:nvSpPr>
            <p:cNvPr id="8" name="TextBox 8">
              <a:extLst>
                <a:ext uri="{FF2B5EF4-FFF2-40B4-BE49-F238E27FC236}">
                  <a16:creationId xmlns:a16="http://schemas.microsoft.com/office/drawing/2014/main" id="{8DBB7C3B-FDFC-F6A0-95B4-1CD60B112246}"/>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9" name="Group 9">
            <a:extLst>
              <a:ext uri="{FF2B5EF4-FFF2-40B4-BE49-F238E27FC236}">
                <a16:creationId xmlns:a16="http://schemas.microsoft.com/office/drawing/2014/main" id="{7D905E2A-1763-9877-8457-B4FB3A14127E}"/>
              </a:ext>
            </a:extLst>
          </p:cNvPr>
          <p:cNvGrpSpPr/>
          <p:nvPr/>
        </p:nvGrpSpPr>
        <p:grpSpPr>
          <a:xfrm rot="-5400000">
            <a:off x="5827189" y="493189"/>
            <a:ext cx="537623" cy="12192000"/>
            <a:chOff x="0" y="0"/>
            <a:chExt cx="212394" cy="4816593"/>
          </a:xfrm>
        </p:grpSpPr>
        <p:sp>
          <p:nvSpPr>
            <p:cNvPr id="10" name="Freeform 10">
              <a:extLst>
                <a:ext uri="{FF2B5EF4-FFF2-40B4-BE49-F238E27FC236}">
                  <a16:creationId xmlns:a16="http://schemas.microsoft.com/office/drawing/2014/main" id="{7EE9A446-E970-FCD3-C0CA-CFD102D5CC4B}"/>
                </a:ext>
              </a:extLst>
            </p:cNvPr>
            <p:cNvSpPr/>
            <p:nvPr/>
          </p:nvSpPr>
          <p:spPr>
            <a:xfrm>
              <a:off x="0" y="0"/>
              <a:ext cx="212394" cy="4816592"/>
            </a:xfrm>
            <a:custGeom>
              <a:avLst/>
              <a:gdLst/>
              <a:ahLst/>
              <a:cxnLst/>
              <a:rect l="l" t="t" r="r" b="b"/>
              <a:pathLst>
                <a:path w="212394" h="4816592">
                  <a:moveTo>
                    <a:pt x="0" y="0"/>
                  </a:moveTo>
                  <a:lnTo>
                    <a:pt x="212394" y="0"/>
                  </a:lnTo>
                  <a:lnTo>
                    <a:pt x="212394" y="4816592"/>
                  </a:lnTo>
                  <a:lnTo>
                    <a:pt x="0" y="4816592"/>
                  </a:lnTo>
                  <a:close/>
                </a:path>
              </a:pathLst>
            </a:custGeom>
            <a:solidFill>
              <a:srgbClr val="E13A3E"/>
            </a:solidFill>
          </p:spPr>
          <p:txBody>
            <a:bodyPr/>
            <a:lstStyle/>
            <a:p>
              <a:endParaRPr lang="en-US" sz="1200"/>
            </a:p>
          </p:txBody>
        </p:sp>
        <p:sp>
          <p:nvSpPr>
            <p:cNvPr id="11" name="TextBox 11">
              <a:extLst>
                <a:ext uri="{FF2B5EF4-FFF2-40B4-BE49-F238E27FC236}">
                  <a16:creationId xmlns:a16="http://schemas.microsoft.com/office/drawing/2014/main" id="{D6E84F54-1619-FC2F-1565-7CE91DEE0681}"/>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13" name="Group 17">
            <a:extLst>
              <a:ext uri="{FF2B5EF4-FFF2-40B4-BE49-F238E27FC236}">
                <a16:creationId xmlns:a16="http://schemas.microsoft.com/office/drawing/2014/main" id="{076F2393-207B-6C33-C53D-4EBA59CA28E4}"/>
              </a:ext>
            </a:extLst>
          </p:cNvPr>
          <p:cNvGrpSpPr/>
          <p:nvPr/>
        </p:nvGrpSpPr>
        <p:grpSpPr>
          <a:xfrm>
            <a:off x="-1469770" y="-990600"/>
            <a:ext cx="13668021" cy="3143455"/>
            <a:chOff x="0" y="-47625"/>
            <a:chExt cx="2566727" cy="1257952"/>
          </a:xfrm>
        </p:grpSpPr>
        <p:sp>
          <p:nvSpPr>
            <p:cNvPr id="14" name="Freeform 18">
              <a:extLst>
                <a:ext uri="{FF2B5EF4-FFF2-40B4-BE49-F238E27FC236}">
                  <a16:creationId xmlns:a16="http://schemas.microsoft.com/office/drawing/2014/main" id="{C8E3E644-0BFB-3D92-CE0C-2764CED6573D}"/>
                </a:ext>
              </a:extLst>
            </p:cNvPr>
            <p:cNvSpPr/>
            <p:nvPr/>
          </p:nvSpPr>
          <p:spPr>
            <a:xfrm>
              <a:off x="275554" y="353817"/>
              <a:ext cx="2291173" cy="856510"/>
            </a:xfrm>
            <a:custGeom>
              <a:avLst/>
              <a:gdLst/>
              <a:ahLst/>
              <a:cxnLst/>
              <a:rect l="l" t="t" r="r" b="b"/>
              <a:pathLst>
                <a:path w="2285768" h="856510">
                  <a:moveTo>
                    <a:pt x="0" y="0"/>
                  </a:moveTo>
                  <a:lnTo>
                    <a:pt x="2285768" y="0"/>
                  </a:lnTo>
                  <a:lnTo>
                    <a:pt x="2285768" y="856510"/>
                  </a:lnTo>
                  <a:lnTo>
                    <a:pt x="0" y="856510"/>
                  </a:lnTo>
                  <a:close/>
                </a:path>
              </a:pathLst>
            </a:custGeom>
            <a:solidFill>
              <a:srgbClr val="FFFFFF">
                <a:alpha val="43922"/>
              </a:srgbClr>
            </a:solidFill>
          </p:spPr>
          <p:txBody>
            <a:bodyPr/>
            <a:lstStyle/>
            <a:p>
              <a:endParaRPr lang="en-US" sz="1200"/>
            </a:p>
          </p:txBody>
        </p:sp>
        <p:sp>
          <p:nvSpPr>
            <p:cNvPr id="16" name="TextBox 19">
              <a:extLst>
                <a:ext uri="{FF2B5EF4-FFF2-40B4-BE49-F238E27FC236}">
                  <a16:creationId xmlns:a16="http://schemas.microsoft.com/office/drawing/2014/main" id="{3FFE7D72-5201-E04F-C83D-D631D50987B2}"/>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15" name="Title 1">
            <a:extLst>
              <a:ext uri="{FF2B5EF4-FFF2-40B4-BE49-F238E27FC236}">
                <a16:creationId xmlns:a16="http://schemas.microsoft.com/office/drawing/2014/main" id="{46646893-75E6-D9BB-F442-49201E0ACF65}"/>
              </a:ext>
            </a:extLst>
          </p:cNvPr>
          <p:cNvSpPr txBox="1">
            <a:spLocks/>
          </p:cNvSpPr>
          <p:nvPr/>
        </p:nvSpPr>
        <p:spPr>
          <a:xfrm>
            <a:off x="558800" y="850045"/>
            <a:ext cx="8636000" cy="648555"/>
          </a:xfrm>
          <a:prstGeom prst="rect">
            <a:avLst/>
          </a:prstGeom>
        </p:spPr>
        <p:txBody>
          <a:bodyPr vert="horz" lIns="60960" tIns="30480" rIns="60960" bIns="3048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b="1" dirty="0">
                <a:latin typeface="Arial" panose="020B0604020202020204" pitchFamily="34" charset="0"/>
                <a:cs typeface="Arial" panose="020B0604020202020204" pitchFamily="34" charset="0"/>
              </a:rPr>
              <a:t>CVS Weight Loss Program</a:t>
            </a:r>
          </a:p>
        </p:txBody>
      </p:sp>
      <p:sp>
        <p:nvSpPr>
          <p:cNvPr id="4" name="Freeform 20">
            <a:extLst>
              <a:ext uri="{FF2B5EF4-FFF2-40B4-BE49-F238E27FC236}">
                <a16:creationId xmlns:a16="http://schemas.microsoft.com/office/drawing/2014/main" id="{3293E0AA-EBF0-0F75-620C-13A13980D0A2}"/>
              </a:ext>
            </a:extLst>
          </p:cNvPr>
          <p:cNvSpPr/>
          <p:nvPr/>
        </p:nvSpPr>
        <p:spPr>
          <a:xfrm rot="10800000">
            <a:off x="6254" y="6068453"/>
            <a:ext cx="12191997" cy="537624"/>
          </a:xfrm>
          <a:custGeom>
            <a:avLst/>
            <a:gdLst/>
            <a:ahLst/>
            <a:cxnLst/>
            <a:rect l="l" t="t" r="r" b="b"/>
            <a:pathLst>
              <a:path w="10287000" h="967525">
                <a:moveTo>
                  <a:pt x="0" y="0"/>
                </a:moveTo>
                <a:lnTo>
                  <a:pt x="10287000" y="0"/>
                </a:lnTo>
                <a:lnTo>
                  <a:pt x="10287000" y="967526"/>
                </a:lnTo>
                <a:lnTo>
                  <a:pt x="0" y="967526"/>
                </a:lnTo>
                <a:lnTo>
                  <a:pt x="0" y="0"/>
                </a:lnTo>
                <a:close/>
              </a:path>
            </a:pathLst>
          </a:custGeom>
          <a:blipFill>
            <a:blip r:embed="rId4"/>
            <a:stretch>
              <a:fillRect l="-4107" t="-8658" r="-4107" b="-138715"/>
            </a:stretch>
          </a:blipFill>
        </p:spPr>
        <p:txBody>
          <a:bodyPr/>
          <a:lstStyle/>
          <a:p>
            <a:endParaRPr lang="en-US" sz="1200"/>
          </a:p>
        </p:txBody>
      </p:sp>
      <p:sp>
        <p:nvSpPr>
          <p:cNvPr id="2" name="Slide Number Placeholder 1">
            <a:extLst>
              <a:ext uri="{FF2B5EF4-FFF2-40B4-BE49-F238E27FC236}">
                <a16:creationId xmlns:a16="http://schemas.microsoft.com/office/drawing/2014/main" id="{7E2BB5C5-934C-40F4-F2F6-CBEA174EEE02}"/>
              </a:ext>
            </a:extLst>
          </p:cNvPr>
          <p:cNvSpPr>
            <a:spLocks noGrp="1"/>
          </p:cNvSpPr>
          <p:nvPr>
            <p:ph type="sldNum" sz="quarter" idx="12"/>
          </p:nvPr>
        </p:nvSpPr>
        <p:spPr>
          <a:xfrm>
            <a:off x="9442546" y="6492874"/>
            <a:ext cx="2743200" cy="365125"/>
          </a:xfrm>
        </p:spPr>
        <p:txBody>
          <a:bodyPr/>
          <a:lstStyle/>
          <a:p>
            <a:fld id="{DE448F87-BA2F-4F3F-82DC-D56C081C3456}" type="slidenum">
              <a:rPr lang="en-US" smtClean="0">
                <a:solidFill>
                  <a:schemeClr val="bg1"/>
                </a:solidFill>
              </a:rPr>
              <a:t>19</a:t>
            </a:fld>
            <a:endParaRPr lang="en-US" dirty="0">
              <a:solidFill>
                <a:schemeClr val="bg1"/>
              </a:solidFill>
            </a:endParaRPr>
          </a:p>
        </p:txBody>
      </p:sp>
      <p:sp>
        <p:nvSpPr>
          <p:cNvPr id="5" name="TextBox 4">
            <a:extLst>
              <a:ext uri="{FF2B5EF4-FFF2-40B4-BE49-F238E27FC236}">
                <a16:creationId xmlns:a16="http://schemas.microsoft.com/office/drawing/2014/main" id="{4EE369BF-57A2-B226-919B-23BDB5A2DF61}"/>
              </a:ext>
            </a:extLst>
          </p:cNvPr>
          <p:cNvSpPr txBox="1"/>
          <p:nvPr/>
        </p:nvSpPr>
        <p:spPr>
          <a:xfrm>
            <a:off x="558800" y="1473831"/>
            <a:ext cx="8447314" cy="2862322"/>
          </a:xfrm>
          <a:prstGeom prst="rect">
            <a:avLst/>
          </a:prstGeom>
          <a:noFill/>
        </p:spPr>
        <p:txBody>
          <a:bodyPr wrap="square" rtlCol="0">
            <a:spAutoFit/>
          </a:bodyPr>
          <a:lstStyle/>
          <a:p>
            <a:r>
              <a:rPr lang="en-US" dirty="0"/>
              <a:t>Voluntary</a:t>
            </a:r>
          </a:p>
          <a:p>
            <a:r>
              <a:rPr lang="en-US" dirty="0"/>
              <a:t>Effective 1/1/2026</a:t>
            </a:r>
          </a:p>
          <a:p>
            <a:r>
              <a:rPr lang="en-US" b="1" dirty="0"/>
              <a:t>CVS Weight Management™ Program – Overview</a:t>
            </a:r>
          </a:p>
          <a:p>
            <a:r>
              <a:rPr lang="en-US" b="1" dirty="0"/>
              <a:t>Purpose</a:t>
            </a:r>
            <a:r>
              <a:rPr lang="en-US" dirty="0"/>
              <a:t>: Helps eligible members manage weight and metabolic health through lifestyle changes, clinical support, and medications (e.g. GLP-1s).</a:t>
            </a:r>
          </a:p>
          <a:p>
            <a:r>
              <a:rPr lang="en-US" b="1" dirty="0"/>
              <a:t>Key Features</a:t>
            </a:r>
            <a:r>
              <a:rPr lang="en-US" dirty="0"/>
              <a:t>:</a:t>
            </a:r>
          </a:p>
          <a:p>
            <a:pPr lvl="1"/>
            <a:r>
              <a:rPr lang="en-US" dirty="0"/>
              <a:t>1:1 support with registered dietitians</a:t>
            </a:r>
          </a:p>
          <a:p>
            <a:pPr lvl="1"/>
            <a:r>
              <a:rPr lang="en-US" dirty="0"/>
              <a:t>Personalized nutrition &amp; behavioral coaching</a:t>
            </a:r>
          </a:p>
          <a:p>
            <a:pPr lvl="1"/>
            <a:r>
              <a:rPr lang="en-US" dirty="0"/>
              <a:t>Clinical oversight for medication use</a:t>
            </a:r>
          </a:p>
          <a:p>
            <a:pPr lvl="1"/>
            <a:r>
              <a:rPr lang="en-US" dirty="0"/>
              <a:t>Digital tools (app, connected scale, tracking)</a:t>
            </a:r>
          </a:p>
        </p:txBody>
      </p:sp>
      <p:pic>
        <p:nvPicPr>
          <p:cNvPr id="19" name="Picture 18">
            <a:extLst>
              <a:ext uri="{FF2B5EF4-FFF2-40B4-BE49-F238E27FC236}">
                <a16:creationId xmlns:a16="http://schemas.microsoft.com/office/drawing/2014/main" id="{10E2833F-7545-9A53-037A-270620E05633}"/>
              </a:ext>
            </a:extLst>
          </p:cNvPr>
          <p:cNvPicPr>
            <a:picLocks noChangeAspect="1"/>
          </p:cNvPicPr>
          <p:nvPr/>
        </p:nvPicPr>
        <p:blipFill>
          <a:blip r:embed="rId5"/>
          <a:stretch>
            <a:fillRect/>
          </a:stretch>
        </p:blipFill>
        <p:spPr>
          <a:xfrm>
            <a:off x="5390844" y="2935366"/>
            <a:ext cx="6794902" cy="3910084"/>
          </a:xfrm>
          <a:prstGeom prst="rect">
            <a:avLst/>
          </a:prstGeom>
        </p:spPr>
      </p:pic>
    </p:spTree>
    <p:extLst>
      <p:ext uri="{BB962C8B-B14F-4D97-AF65-F5344CB8AC3E}">
        <p14:creationId xmlns:p14="http://schemas.microsoft.com/office/powerpoint/2010/main" val="3724957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9">
            <a:extLst>
              <a:ext uri="{FF2B5EF4-FFF2-40B4-BE49-F238E27FC236}">
                <a16:creationId xmlns:a16="http://schemas.microsoft.com/office/drawing/2014/main" id="{FB1A8DCF-A3CD-F7B6-4AF4-40488BFD1335}"/>
              </a:ext>
            </a:extLst>
          </p:cNvPr>
          <p:cNvSpPr/>
          <p:nvPr/>
        </p:nvSpPr>
        <p:spPr>
          <a:xfrm rot="5400000">
            <a:off x="5369588" y="-5369587"/>
            <a:ext cx="1452825" cy="12192000"/>
          </a:xfrm>
          <a:custGeom>
            <a:avLst/>
            <a:gdLst/>
            <a:ahLst/>
            <a:cxnLst/>
            <a:rect l="l" t="t" r="r" b="b"/>
            <a:pathLst>
              <a:path w="6865749" h="15152143">
                <a:moveTo>
                  <a:pt x="0" y="0"/>
                </a:moveTo>
                <a:lnTo>
                  <a:pt x="6865749" y="0"/>
                </a:lnTo>
                <a:lnTo>
                  <a:pt x="6865749" y="15152143"/>
                </a:lnTo>
                <a:lnTo>
                  <a:pt x="0" y="15152143"/>
                </a:lnTo>
                <a:lnTo>
                  <a:pt x="0" y="0"/>
                </a:lnTo>
                <a:close/>
              </a:path>
            </a:pathLst>
          </a:custGeom>
          <a:blipFill>
            <a:blip r:embed="rId3">
              <a:alphaModFix amt="8999"/>
            </a:blip>
            <a:stretch>
              <a:fillRect l="-225597" t="-328" r="-257497" b="-12952"/>
            </a:stretch>
          </a:blipFill>
        </p:spPr>
        <p:txBody>
          <a:bodyPr/>
          <a:lstStyle/>
          <a:p>
            <a:endParaRPr lang="en-US" sz="1200"/>
          </a:p>
        </p:txBody>
      </p:sp>
      <p:grpSp>
        <p:nvGrpSpPr>
          <p:cNvPr id="6" name="Group 6"/>
          <p:cNvGrpSpPr/>
          <p:nvPr/>
        </p:nvGrpSpPr>
        <p:grpSpPr>
          <a:xfrm rot="-5400000">
            <a:off x="5728611" y="394611"/>
            <a:ext cx="734778" cy="12192000"/>
            <a:chOff x="0" y="0"/>
            <a:chExt cx="368171" cy="4816593"/>
          </a:xfrm>
        </p:grpSpPr>
        <p:sp>
          <p:nvSpPr>
            <p:cNvPr id="7" name="Freeform 7"/>
            <p:cNvSpPr/>
            <p:nvPr/>
          </p:nvSpPr>
          <p:spPr>
            <a:xfrm>
              <a:off x="0" y="0"/>
              <a:ext cx="368171" cy="4816592"/>
            </a:xfrm>
            <a:custGeom>
              <a:avLst/>
              <a:gdLst/>
              <a:ahLst/>
              <a:cxnLst/>
              <a:rect l="l" t="t" r="r" b="b"/>
              <a:pathLst>
                <a:path w="368171" h="4816592">
                  <a:moveTo>
                    <a:pt x="0" y="0"/>
                  </a:moveTo>
                  <a:lnTo>
                    <a:pt x="368171" y="0"/>
                  </a:lnTo>
                  <a:lnTo>
                    <a:pt x="368171" y="4816592"/>
                  </a:lnTo>
                  <a:lnTo>
                    <a:pt x="0" y="4816592"/>
                  </a:lnTo>
                  <a:close/>
                </a:path>
              </a:pathLst>
            </a:custGeom>
            <a:solidFill>
              <a:srgbClr val="E13A3E">
                <a:alpha val="83922"/>
              </a:srgbClr>
            </a:solidFill>
          </p:spPr>
          <p:txBody>
            <a:bodyPr/>
            <a:lstStyle/>
            <a:p>
              <a:endParaRPr lang="en-US" sz="1200"/>
            </a:p>
          </p:txBody>
        </p:sp>
        <p:sp>
          <p:nvSpPr>
            <p:cNvPr id="8" name="TextBox 8"/>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9" name="Group 9"/>
          <p:cNvGrpSpPr/>
          <p:nvPr/>
        </p:nvGrpSpPr>
        <p:grpSpPr>
          <a:xfrm rot="-5400000">
            <a:off x="5827189" y="493189"/>
            <a:ext cx="537623" cy="12192000"/>
            <a:chOff x="0" y="0"/>
            <a:chExt cx="212394" cy="4816593"/>
          </a:xfrm>
        </p:grpSpPr>
        <p:sp>
          <p:nvSpPr>
            <p:cNvPr id="10" name="Freeform 10"/>
            <p:cNvSpPr/>
            <p:nvPr/>
          </p:nvSpPr>
          <p:spPr>
            <a:xfrm>
              <a:off x="0" y="0"/>
              <a:ext cx="212394" cy="4816592"/>
            </a:xfrm>
            <a:custGeom>
              <a:avLst/>
              <a:gdLst/>
              <a:ahLst/>
              <a:cxnLst/>
              <a:rect l="l" t="t" r="r" b="b"/>
              <a:pathLst>
                <a:path w="212394" h="4816592">
                  <a:moveTo>
                    <a:pt x="0" y="0"/>
                  </a:moveTo>
                  <a:lnTo>
                    <a:pt x="212394" y="0"/>
                  </a:lnTo>
                  <a:lnTo>
                    <a:pt x="212394" y="4816592"/>
                  </a:lnTo>
                  <a:lnTo>
                    <a:pt x="0" y="4816592"/>
                  </a:lnTo>
                  <a:close/>
                </a:path>
              </a:pathLst>
            </a:custGeom>
            <a:solidFill>
              <a:srgbClr val="E13A3E"/>
            </a:solidFill>
          </p:spPr>
          <p:txBody>
            <a:bodyPr/>
            <a:lstStyle/>
            <a:p>
              <a:endParaRPr lang="en-US" sz="1200"/>
            </a:p>
          </p:txBody>
        </p:sp>
        <p:sp>
          <p:nvSpPr>
            <p:cNvPr id="11" name="TextBox 11"/>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2" name="Freeform 20">
            <a:extLst>
              <a:ext uri="{FF2B5EF4-FFF2-40B4-BE49-F238E27FC236}">
                <a16:creationId xmlns:a16="http://schemas.microsoft.com/office/drawing/2014/main" id="{60FD85E5-7A26-1BE7-FC06-2EA72AE3C33E}"/>
              </a:ext>
            </a:extLst>
          </p:cNvPr>
          <p:cNvSpPr/>
          <p:nvPr/>
        </p:nvSpPr>
        <p:spPr>
          <a:xfrm rot="10800000">
            <a:off x="6254" y="6123221"/>
            <a:ext cx="12191997" cy="478043"/>
          </a:xfrm>
          <a:custGeom>
            <a:avLst/>
            <a:gdLst/>
            <a:ahLst/>
            <a:cxnLst/>
            <a:rect l="l" t="t" r="r" b="b"/>
            <a:pathLst>
              <a:path w="10287000" h="967525">
                <a:moveTo>
                  <a:pt x="0" y="0"/>
                </a:moveTo>
                <a:lnTo>
                  <a:pt x="10287000" y="0"/>
                </a:lnTo>
                <a:lnTo>
                  <a:pt x="10287000" y="967526"/>
                </a:lnTo>
                <a:lnTo>
                  <a:pt x="0" y="967526"/>
                </a:lnTo>
                <a:lnTo>
                  <a:pt x="0" y="0"/>
                </a:lnTo>
                <a:close/>
              </a:path>
            </a:pathLst>
          </a:custGeom>
          <a:blipFill>
            <a:blip r:embed="rId4"/>
            <a:stretch>
              <a:fillRect l="-4107" t="-8658" r="-4107" b="-138715"/>
            </a:stretch>
          </a:blipFill>
        </p:spPr>
        <p:txBody>
          <a:bodyPr/>
          <a:lstStyle/>
          <a:p>
            <a:endParaRPr lang="en-US" sz="1200"/>
          </a:p>
        </p:txBody>
      </p:sp>
      <p:sp>
        <p:nvSpPr>
          <p:cNvPr id="4" name="Rectangle: Rounded Corners 3">
            <a:extLst>
              <a:ext uri="{FF2B5EF4-FFF2-40B4-BE49-F238E27FC236}">
                <a16:creationId xmlns:a16="http://schemas.microsoft.com/office/drawing/2014/main" id="{C91B818B-6BBA-62AF-0C3D-30C03AAC86A7}"/>
              </a:ext>
            </a:extLst>
          </p:cNvPr>
          <p:cNvSpPr/>
          <p:nvPr/>
        </p:nvSpPr>
        <p:spPr>
          <a:xfrm>
            <a:off x="837637" y="1779387"/>
            <a:ext cx="3943208" cy="566553"/>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84195">
              <a:buSzPct val="150000"/>
            </a:pPr>
            <a:r>
              <a:rPr lang="en-US" sz="2133" dirty="0">
                <a:solidFill>
                  <a:schemeClr val="tx1"/>
                </a:solidFill>
                <a:latin typeface="Arial" panose="020B0604020202020204" pitchFamily="34" charset="0"/>
                <a:cs typeface="Arial" panose="020B0604020202020204" pitchFamily="34" charset="0"/>
              </a:rPr>
              <a:t> Practice Preventive Care</a:t>
            </a:r>
          </a:p>
        </p:txBody>
      </p:sp>
      <p:sp>
        <p:nvSpPr>
          <p:cNvPr id="5" name="Rectangle: Rounded Corners 4">
            <a:extLst>
              <a:ext uri="{FF2B5EF4-FFF2-40B4-BE49-F238E27FC236}">
                <a16:creationId xmlns:a16="http://schemas.microsoft.com/office/drawing/2014/main" id="{938F1F3E-5429-33F9-303B-58D74BC6C534}"/>
              </a:ext>
            </a:extLst>
          </p:cNvPr>
          <p:cNvSpPr/>
          <p:nvPr/>
        </p:nvSpPr>
        <p:spPr>
          <a:xfrm>
            <a:off x="831993" y="2876459"/>
            <a:ext cx="5074355" cy="566554"/>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62515">
              <a:buSzPct val="150000"/>
            </a:pPr>
            <a:r>
              <a:rPr lang="en-US" sz="2133" dirty="0">
                <a:solidFill>
                  <a:schemeClr val="tx1"/>
                </a:solidFill>
                <a:latin typeface="Arial" panose="020B0604020202020204" pitchFamily="34" charset="0"/>
                <a:cs typeface="Arial" panose="020B0604020202020204" pitchFamily="34" charset="0"/>
              </a:rPr>
              <a:t>Adhere to prescribed medication(s)</a:t>
            </a:r>
          </a:p>
        </p:txBody>
      </p:sp>
      <p:sp>
        <p:nvSpPr>
          <p:cNvPr id="18" name="Rectangle: Rounded Corners 17">
            <a:extLst>
              <a:ext uri="{FF2B5EF4-FFF2-40B4-BE49-F238E27FC236}">
                <a16:creationId xmlns:a16="http://schemas.microsoft.com/office/drawing/2014/main" id="{36C61640-459F-B010-0FD9-C642F8E17CDC}"/>
              </a:ext>
            </a:extLst>
          </p:cNvPr>
          <p:cNvSpPr/>
          <p:nvPr/>
        </p:nvSpPr>
        <p:spPr>
          <a:xfrm>
            <a:off x="925445" y="3921620"/>
            <a:ext cx="5074355" cy="837001"/>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84195">
              <a:buSzPct val="150000"/>
            </a:pPr>
            <a:r>
              <a:rPr lang="en-US" sz="2133" dirty="0">
                <a:solidFill>
                  <a:schemeClr val="tx1"/>
                </a:solidFill>
                <a:latin typeface="Arial" panose="020B0604020202020204" pitchFamily="34" charset="0"/>
                <a:cs typeface="Arial" panose="020B0604020202020204" pitchFamily="34" charset="0"/>
              </a:rPr>
              <a:t>Utilize Over-The-Counter (OTC) / non-prescription alternatives</a:t>
            </a:r>
          </a:p>
        </p:txBody>
      </p:sp>
      <p:sp>
        <p:nvSpPr>
          <p:cNvPr id="21" name="Rectangle: Rounded Corners 20">
            <a:extLst>
              <a:ext uri="{FF2B5EF4-FFF2-40B4-BE49-F238E27FC236}">
                <a16:creationId xmlns:a16="http://schemas.microsoft.com/office/drawing/2014/main" id="{0667B77F-C93E-91EE-F93E-E42DC2425A0D}"/>
              </a:ext>
            </a:extLst>
          </p:cNvPr>
          <p:cNvSpPr/>
          <p:nvPr/>
        </p:nvSpPr>
        <p:spPr>
          <a:xfrm>
            <a:off x="831993" y="5240602"/>
            <a:ext cx="3055551" cy="565741"/>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62515">
              <a:buSzPct val="150000"/>
            </a:pPr>
            <a:r>
              <a:rPr lang="en-US" sz="2133" dirty="0">
                <a:solidFill>
                  <a:schemeClr val="tx1"/>
                </a:solidFill>
                <a:latin typeface="Arial" panose="020B0604020202020204" pitchFamily="34" charset="0"/>
                <a:cs typeface="Arial" panose="020B0604020202020204" pitchFamily="34" charset="0"/>
              </a:rPr>
              <a:t>Utilize Generics</a:t>
            </a:r>
          </a:p>
        </p:txBody>
      </p:sp>
      <p:sp>
        <p:nvSpPr>
          <p:cNvPr id="22" name="Rectangle: Rounded Corners 21">
            <a:extLst>
              <a:ext uri="{FF2B5EF4-FFF2-40B4-BE49-F238E27FC236}">
                <a16:creationId xmlns:a16="http://schemas.microsoft.com/office/drawing/2014/main" id="{DD418089-D645-4397-C1E4-669AB8D51A2B}"/>
              </a:ext>
            </a:extLst>
          </p:cNvPr>
          <p:cNvSpPr/>
          <p:nvPr/>
        </p:nvSpPr>
        <p:spPr>
          <a:xfrm>
            <a:off x="6779431" y="2499857"/>
            <a:ext cx="4937983" cy="565741"/>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38684">
              <a:buSzPct val="150000"/>
            </a:pPr>
            <a:r>
              <a:rPr lang="en-US" sz="2133" dirty="0">
                <a:solidFill>
                  <a:schemeClr val="tx1"/>
                </a:solidFill>
                <a:latin typeface="Arial" panose="020B0604020202020204" pitchFamily="34" charset="0"/>
                <a:cs typeface="Arial" panose="020B0604020202020204" pitchFamily="34" charset="0"/>
              </a:rPr>
              <a:t>Utilize Formulary/preferred brands</a:t>
            </a:r>
          </a:p>
        </p:txBody>
      </p:sp>
      <p:sp>
        <p:nvSpPr>
          <p:cNvPr id="23" name="Rectangle: Rounded Corners 22">
            <a:extLst>
              <a:ext uri="{FF2B5EF4-FFF2-40B4-BE49-F238E27FC236}">
                <a16:creationId xmlns:a16="http://schemas.microsoft.com/office/drawing/2014/main" id="{83351B06-9218-3DB1-CC2E-1410DFC713BA}"/>
              </a:ext>
            </a:extLst>
          </p:cNvPr>
          <p:cNvSpPr/>
          <p:nvPr/>
        </p:nvSpPr>
        <p:spPr>
          <a:xfrm>
            <a:off x="6711245" y="3916617"/>
            <a:ext cx="5074355" cy="837001"/>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84195">
              <a:buSzPct val="150000"/>
            </a:pPr>
            <a:r>
              <a:rPr lang="en-US" sz="2133" dirty="0">
                <a:solidFill>
                  <a:schemeClr val="tx1"/>
                </a:solidFill>
                <a:latin typeface="Arial" panose="020B0604020202020204" pitchFamily="34" charset="0"/>
                <a:cs typeface="Arial" panose="020B0604020202020204" pitchFamily="34" charset="0"/>
              </a:rPr>
              <a:t>Set up 90 days’ supply through Mail Service </a:t>
            </a:r>
            <a:r>
              <a:rPr lang="en-US" sz="2133" dirty="0">
                <a:solidFill>
                  <a:schemeClr val="tx1"/>
                </a:solidFill>
                <a:highlight>
                  <a:srgbClr val="FFFF00"/>
                </a:highlight>
                <a:latin typeface="Arial" panose="020B0604020202020204" pitchFamily="34" charset="0"/>
                <a:cs typeface="Arial" panose="020B0604020202020204" pitchFamily="34" charset="0"/>
              </a:rPr>
              <a:t>or your local CVS/pharmacy</a:t>
            </a:r>
          </a:p>
        </p:txBody>
      </p:sp>
      <p:sp>
        <p:nvSpPr>
          <p:cNvPr id="24" name="Oval 23">
            <a:extLst>
              <a:ext uri="{FF2B5EF4-FFF2-40B4-BE49-F238E27FC236}">
                <a16:creationId xmlns:a16="http://schemas.microsoft.com/office/drawing/2014/main" id="{20F3E713-42B1-35DA-29BE-40AE796B353F}"/>
              </a:ext>
            </a:extLst>
          </p:cNvPr>
          <p:cNvSpPr/>
          <p:nvPr/>
        </p:nvSpPr>
        <p:spPr>
          <a:xfrm>
            <a:off x="406400" y="1629893"/>
            <a:ext cx="816592" cy="824379"/>
          </a:xfrm>
          <a:prstGeom prst="ellipse">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5" name="Oval 24">
            <a:extLst>
              <a:ext uri="{FF2B5EF4-FFF2-40B4-BE49-F238E27FC236}">
                <a16:creationId xmlns:a16="http://schemas.microsoft.com/office/drawing/2014/main" id="{086FE9B2-07C9-8AE5-2D04-F68DB7738C10}"/>
              </a:ext>
            </a:extLst>
          </p:cNvPr>
          <p:cNvSpPr/>
          <p:nvPr/>
        </p:nvSpPr>
        <p:spPr>
          <a:xfrm>
            <a:off x="406400" y="2719251"/>
            <a:ext cx="816592" cy="824379"/>
          </a:xfrm>
          <a:prstGeom prst="ellipse">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6" name="Oval 25">
            <a:extLst>
              <a:ext uri="{FF2B5EF4-FFF2-40B4-BE49-F238E27FC236}">
                <a16:creationId xmlns:a16="http://schemas.microsoft.com/office/drawing/2014/main" id="{5D7E816D-D463-DE13-69AB-F07FD6D93DA4}"/>
              </a:ext>
            </a:extLst>
          </p:cNvPr>
          <p:cNvSpPr/>
          <p:nvPr/>
        </p:nvSpPr>
        <p:spPr>
          <a:xfrm>
            <a:off x="406400" y="3894875"/>
            <a:ext cx="816592" cy="824379"/>
          </a:xfrm>
          <a:prstGeom prst="ellipse">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7" name="Oval 26">
            <a:extLst>
              <a:ext uri="{FF2B5EF4-FFF2-40B4-BE49-F238E27FC236}">
                <a16:creationId xmlns:a16="http://schemas.microsoft.com/office/drawing/2014/main" id="{6F8F732A-3DA9-2193-2C0A-94E8F3A48C18}"/>
              </a:ext>
            </a:extLst>
          </p:cNvPr>
          <p:cNvSpPr/>
          <p:nvPr/>
        </p:nvSpPr>
        <p:spPr>
          <a:xfrm>
            <a:off x="406400" y="5077807"/>
            <a:ext cx="816592" cy="824379"/>
          </a:xfrm>
          <a:prstGeom prst="ellipse">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8" name="Oval 27">
            <a:extLst>
              <a:ext uri="{FF2B5EF4-FFF2-40B4-BE49-F238E27FC236}">
                <a16:creationId xmlns:a16="http://schemas.microsoft.com/office/drawing/2014/main" id="{3461324F-1408-7602-BF8F-3DE5247B8169}"/>
              </a:ext>
            </a:extLst>
          </p:cNvPr>
          <p:cNvSpPr/>
          <p:nvPr/>
        </p:nvSpPr>
        <p:spPr>
          <a:xfrm>
            <a:off x="6226789" y="2389447"/>
            <a:ext cx="816592" cy="824379"/>
          </a:xfrm>
          <a:prstGeom prst="ellipse">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9" name="Oval 28">
            <a:extLst>
              <a:ext uri="{FF2B5EF4-FFF2-40B4-BE49-F238E27FC236}">
                <a16:creationId xmlns:a16="http://schemas.microsoft.com/office/drawing/2014/main" id="{C3B2E1CD-9D99-5CF6-2416-C1C84974DA7A}"/>
              </a:ext>
            </a:extLst>
          </p:cNvPr>
          <p:cNvSpPr/>
          <p:nvPr/>
        </p:nvSpPr>
        <p:spPr>
          <a:xfrm>
            <a:off x="6226789" y="3922927"/>
            <a:ext cx="816592" cy="824379"/>
          </a:xfrm>
          <a:prstGeom prst="ellipse">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0" name="TextBox 29">
            <a:extLst>
              <a:ext uri="{FF2B5EF4-FFF2-40B4-BE49-F238E27FC236}">
                <a16:creationId xmlns:a16="http://schemas.microsoft.com/office/drawing/2014/main" id="{D887BC02-DD76-2B0E-ED8A-87B399E6171F}"/>
              </a:ext>
            </a:extLst>
          </p:cNvPr>
          <p:cNvSpPr txBox="1"/>
          <p:nvPr/>
        </p:nvSpPr>
        <p:spPr>
          <a:xfrm>
            <a:off x="552430" y="1586591"/>
            <a:ext cx="406400" cy="913199"/>
          </a:xfrm>
          <a:prstGeom prst="rect">
            <a:avLst/>
          </a:prstGeom>
          <a:noFill/>
        </p:spPr>
        <p:txBody>
          <a:bodyPr wrap="square" rtlCol="0">
            <a:spAutoFit/>
          </a:bodyPr>
          <a:lstStyle/>
          <a:p>
            <a:r>
              <a:rPr lang="en-US" sz="5334" b="1" dirty="0">
                <a:solidFill>
                  <a:srgbClr val="E13A3E"/>
                </a:solidFill>
                <a:latin typeface="Arial" panose="020B0604020202020204" pitchFamily="34" charset="0"/>
                <a:cs typeface="Arial" panose="020B0604020202020204" pitchFamily="34" charset="0"/>
              </a:rPr>
              <a:t>1</a:t>
            </a:r>
          </a:p>
        </p:txBody>
      </p:sp>
      <p:sp>
        <p:nvSpPr>
          <p:cNvPr id="31" name="TextBox 30">
            <a:extLst>
              <a:ext uri="{FF2B5EF4-FFF2-40B4-BE49-F238E27FC236}">
                <a16:creationId xmlns:a16="http://schemas.microsoft.com/office/drawing/2014/main" id="{0DDF1F53-CEE6-4CC9-678B-5F1F52E28B16}"/>
              </a:ext>
            </a:extLst>
          </p:cNvPr>
          <p:cNvSpPr txBox="1"/>
          <p:nvPr/>
        </p:nvSpPr>
        <p:spPr>
          <a:xfrm>
            <a:off x="562024" y="2670567"/>
            <a:ext cx="406400" cy="913199"/>
          </a:xfrm>
          <a:prstGeom prst="rect">
            <a:avLst/>
          </a:prstGeom>
          <a:noFill/>
        </p:spPr>
        <p:txBody>
          <a:bodyPr wrap="square" rtlCol="0">
            <a:spAutoFit/>
          </a:bodyPr>
          <a:lstStyle/>
          <a:p>
            <a:r>
              <a:rPr lang="en-US" sz="5334" b="1" dirty="0">
                <a:solidFill>
                  <a:srgbClr val="E13A3E"/>
                </a:solidFill>
                <a:latin typeface="Arial" panose="020B0604020202020204" pitchFamily="34" charset="0"/>
                <a:cs typeface="Arial" panose="020B0604020202020204" pitchFamily="34" charset="0"/>
              </a:rPr>
              <a:t>2</a:t>
            </a:r>
          </a:p>
        </p:txBody>
      </p:sp>
      <p:sp>
        <p:nvSpPr>
          <p:cNvPr id="32" name="TextBox 31">
            <a:extLst>
              <a:ext uri="{FF2B5EF4-FFF2-40B4-BE49-F238E27FC236}">
                <a16:creationId xmlns:a16="http://schemas.microsoft.com/office/drawing/2014/main" id="{1A693856-5D63-A3E5-7526-CB7A137D84A9}"/>
              </a:ext>
            </a:extLst>
          </p:cNvPr>
          <p:cNvSpPr txBox="1"/>
          <p:nvPr/>
        </p:nvSpPr>
        <p:spPr>
          <a:xfrm>
            <a:off x="562024" y="3868257"/>
            <a:ext cx="406400" cy="913199"/>
          </a:xfrm>
          <a:prstGeom prst="rect">
            <a:avLst/>
          </a:prstGeom>
          <a:noFill/>
        </p:spPr>
        <p:txBody>
          <a:bodyPr wrap="square" rtlCol="0">
            <a:spAutoFit/>
          </a:bodyPr>
          <a:lstStyle/>
          <a:p>
            <a:r>
              <a:rPr lang="en-US" sz="5334" b="1" dirty="0">
                <a:solidFill>
                  <a:srgbClr val="E13A3E"/>
                </a:solidFill>
                <a:latin typeface="Arial" panose="020B0604020202020204" pitchFamily="34" charset="0"/>
                <a:cs typeface="Arial" panose="020B0604020202020204" pitchFamily="34" charset="0"/>
              </a:rPr>
              <a:t>3</a:t>
            </a:r>
          </a:p>
        </p:txBody>
      </p:sp>
      <p:sp>
        <p:nvSpPr>
          <p:cNvPr id="33" name="TextBox 32">
            <a:extLst>
              <a:ext uri="{FF2B5EF4-FFF2-40B4-BE49-F238E27FC236}">
                <a16:creationId xmlns:a16="http://schemas.microsoft.com/office/drawing/2014/main" id="{EF569674-9D9B-CFB8-EA5B-11FAAB833961}"/>
              </a:ext>
            </a:extLst>
          </p:cNvPr>
          <p:cNvSpPr txBox="1"/>
          <p:nvPr/>
        </p:nvSpPr>
        <p:spPr>
          <a:xfrm>
            <a:off x="562024" y="5039245"/>
            <a:ext cx="406400" cy="913199"/>
          </a:xfrm>
          <a:prstGeom prst="rect">
            <a:avLst/>
          </a:prstGeom>
          <a:noFill/>
        </p:spPr>
        <p:txBody>
          <a:bodyPr wrap="square" rtlCol="0">
            <a:spAutoFit/>
          </a:bodyPr>
          <a:lstStyle/>
          <a:p>
            <a:r>
              <a:rPr lang="en-US" sz="5334" b="1" dirty="0">
                <a:solidFill>
                  <a:srgbClr val="E13A3E"/>
                </a:solidFill>
                <a:latin typeface="Arial" panose="020B0604020202020204" pitchFamily="34" charset="0"/>
                <a:cs typeface="Arial" panose="020B0604020202020204" pitchFamily="34" charset="0"/>
              </a:rPr>
              <a:t>4</a:t>
            </a:r>
          </a:p>
        </p:txBody>
      </p:sp>
      <p:grpSp>
        <p:nvGrpSpPr>
          <p:cNvPr id="37" name="Group 17">
            <a:extLst>
              <a:ext uri="{FF2B5EF4-FFF2-40B4-BE49-F238E27FC236}">
                <a16:creationId xmlns:a16="http://schemas.microsoft.com/office/drawing/2014/main" id="{C2537556-1DEA-F7FC-3C00-7959682B7FE2}"/>
              </a:ext>
            </a:extLst>
          </p:cNvPr>
          <p:cNvGrpSpPr/>
          <p:nvPr/>
        </p:nvGrpSpPr>
        <p:grpSpPr>
          <a:xfrm>
            <a:off x="-1453446" y="2767"/>
            <a:ext cx="13668021" cy="1453579"/>
            <a:chOff x="0" y="-390412"/>
            <a:chExt cx="2566727" cy="1203212"/>
          </a:xfrm>
        </p:grpSpPr>
        <p:sp>
          <p:nvSpPr>
            <p:cNvPr id="38" name="Freeform 18">
              <a:extLst>
                <a:ext uri="{FF2B5EF4-FFF2-40B4-BE49-F238E27FC236}">
                  <a16:creationId xmlns:a16="http://schemas.microsoft.com/office/drawing/2014/main" id="{A3A07713-0773-182C-8F0A-4D0B8ABD7552}"/>
                </a:ext>
              </a:extLst>
            </p:cNvPr>
            <p:cNvSpPr/>
            <p:nvPr/>
          </p:nvSpPr>
          <p:spPr>
            <a:xfrm>
              <a:off x="275554" y="-390412"/>
              <a:ext cx="2291173" cy="1198257"/>
            </a:xfrm>
            <a:custGeom>
              <a:avLst/>
              <a:gdLst/>
              <a:ahLst/>
              <a:cxnLst/>
              <a:rect l="l" t="t" r="r" b="b"/>
              <a:pathLst>
                <a:path w="2285768" h="856510">
                  <a:moveTo>
                    <a:pt x="0" y="0"/>
                  </a:moveTo>
                  <a:lnTo>
                    <a:pt x="2285768" y="0"/>
                  </a:lnTo>
                  <a:lnTo>
                    <a:pt x="2285768" y="856510"/>
                  </a:lnTo>
                  <a:lnTo>
                    <a:pt x="0" y="856510"/>
                  </a:lnTo>
                  <a:close/>
                </a:path>
              </a:pathLst>
            </a:custGeom>
            <a:solidFill>
              <a:srgbClr val="FFFFFF">
                <a:alpha val="43922"/>
              </a:srgbClr>
            </a:solidFill>
          </p:spPr>
          <p:txBody>
            <a:bodyPr/>
            <a:lstStyle/>
            <a:p>
              <a:endParaRPr lang="en-US" sz="1200"/>
            </a:p>
          </p:txBody>
        </p:sp>
        <p:sp>
          <p:nvSpPr>
            <p:cNvPr id="39" name="TextBox 19">
              <a:extLst>
                <a:ext uri="{FF2B5EF4-FFF2-40B4-BE49-F238E27FC236}">
                  <a16:creationId xmlns:a16="http://schemas.microsoft.com/office/drawing/2014/main" id="{DA4BF436-4351-7A72-A5B3-B659F3686718}"/>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34" name="TextBox 33">
            <a:extLst>
              <a:ext uri="{FF2B5EF4-FFF2-40B4-BE49-F238E27FC236}">
                <a16:creationId xmlns:a16="http://schemas.microsoft.com/office/drawing/2014/main" id="{6F63E663-5E2F-A985-95F7-8051C7AF73F7}"/>
              </a:ext>
            </a:extLst>
          </p:cNvPr>
          <p:cNvSpPr txBox="1"/>
          <p:nvPr/>
        </p:nvSpPr>
        <p:spPr>
          <a:xfrm>
            <a:off x="6390804" y="2366933"/>
            <a:ext cx="406400" cy="913199"/>
          </a:xfrm>
          <a:prstGeom prst="rect">
            <a:avLst/>
          </a:prstGeom>
          <a:noFill/>
        </p:spPr>
        <p:txBody>
          <a:bodyPr wrap="square" rtlCol="0">
            <a:spAutoFit/>
          </a:bodyPr>
          <a:lstStyle/>
          <a:p>
            <a:r>
              <a:rPr lang="en-US" sz="5334" b="1" dirty="0">
                <a:solidFill>
                  <a:srgbClr val="E13A3E"/>
                </a:solidFill>
                <a:latin typeface="Arial" panose="020B0604020202020204" pitchFamily="34" charset="0"/>
                <a:cs typeface="Arial" panose="020B0604020202020204" pitchFamily="34" charset="0"/>
              </a:rPr>
              <a:t>5</a:t>
            </a:r>
          </a:p>
        </p:txBody>
      </p:sp>
      <p:sp>
        <p:nvSpPr>
          <p:cNvPr id="35" name="TextBox 34">
            <a:extLst>
              <a:ext uri="{FF2B5EF4-FFF2-40B4-BE49-F238E27FC236}">
                <a16:creationId xmlns:a16="http://schemas.microsoft.com/office/drawing/2014/main" id="{74DA6379-6E76-3BE8-81A3-92DC53294972}"/>
              </a:ext>
            </a:extLst>
          </p:cNvPr>
          <p:cNvSpPr txBox="1"/>
          <p:nvPr/>
        </p:nvSpPr>
        <p:spPr>
          <a:xfrm>
            <a:off x="6380154" y="3893971"/>
            <a:ext cx="406400" cy="913199"/>
          </a:xfrm>
          <a:prstGeom prst="rect">
            <a:avLst/>
          </a:prstGeom>
          <a:noFill/>
        </p:spPr>
        <p:txBody>
          <a:bodyPr wrap="square" rtlCol="0">
            <a:spAutoFit/>
          </a:bodyPr>
          <a:lstStyle/>
          <a:p>
            <a:r>
              <a:rPr lang="en-US" sz="5334" b="1" dirty="0">
                <a:solidFill>
                  <a:srgbClr val="E13A3E"/>
                </a:solidFill>
                <a:latin typeface="Arial" panose="020B0604020202020204" pitchFamily="34" charset="0"/>
                <a:cs typeface="Arial" panose="020B0604020202020204" pitchFamily="34" charset="0"/>
              </a:rPr>
              <a:t>6</a:t>
            </a:r>
          </a:p>
        </p:txBody>
      </p:sp>
      <p:sp>
        <p:nvSpPr>
          <p:cNvPr id="15" name="Title 1">
            <a:extLst>
              <a:ext uri="{FF2B5EF4-FFF2-40B4-BE49-F238E27FC236}">
                <a16:creationId xmlns:a16="http://schemas.microsoft.com/office/drawing/2014/main" id="{07B67259-BE99-EC1C-6260-4D576A3060FB}"/>
              </a:ext>
            </a:extLst>
          </p:cNvPr>
          <p:cNvSpPr txBox="1">
            <a:spLocks/>
          </p:cNvSpPr>
          <p:nvPr/>
        </p:nvSpPr>
        <p:spPr>
          <a:xfrm>
            <a:off x="1434679" y="497693"/>
            <a:ext cx="8636000" cy="648555"/>
          </a:xfrm>
          <a:prstGeom prst="rect">
            <a:avLst/>
          </a:prstGeom>
        </p:spPr>
        <p:txBody>
          <a:bodyPr vert="horz" lIns="60960" tIns="30480" rIns="60960" bIns="3048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Ways to Save</a:t>
            </a:r>
          </a:p>
        </p:txBody>
      </p:sp>
      <p:sp>
        <p:nvSpPr>
          <p:cNvPr id="3" name="Slide Number Placeholder 2">
            <a:extLst>
              <a:ext uri="{FF2B5EF4-FFF2-40B4-BE49-F238E27FC236}">
                <a16:creationId xmlns:a16="http://schemas.microsoft.com/office/drawing/2014/main" id="{31F07D6A-A754-0BFF-48B8-2FFEFF0A4C2B}"/>
              </a:ext>
            </a:extLst>
          </p:cNvPr>
          <p:cNvSpPr>
            <a:spLocks noGrp="1"/>
          </p:cNvSpPr>
          <p:nvPr>
            <p:ph type="sldNum" sz="quarter" idx="12"/>
          </p:nvPr>
        </p:nvSpPr>
        <p:spPr>
          <a:xfrm>
            <a:off x="9442546" y="6490108"/>
            <a:ext cx="2743200" cy="365125"/>
          </a:xfrm>
        </p:spPr>
        <p:txBody>
          <a:bodyPr/>
          <a:lstStyle/>
          <a:p>
            <a:fld id="{DE448F87-BA2F-4F3F-82DC-D56C081C3456}" type="slidenum">
              <a:rPr lang="en-US" smtClean="0">
                <a:solidFill>
                  <a:schemeClr val="bg1"/>
                </a:solidFill>
              </a:rPr>
              <a:t>20</a:t>
            </a:fld>
            <a:endParaRPr lang="en-US" dirty="0">
              <a:solidFill>
                <a:schemeClr val="bg1"/>
              </a:solidFill>
            </a:endParaRPr>
          </a:p>
        </p:txBody>
      </p:sp>
    </p:spTree>
    <p:extLst>
      <p:ext uri="{BB962C8B-B14F-4D97-AF65-F5344CB8AC3E}">
        <p14:creationId xmlns:p14="http://schemas.microsoft.com/office/powerpoint/2010/main" val="40127969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9">
            <a:extLst>
              <a:ext uri="{FF2B5EF4-FFF2-40B4-BE49-F238E27FC236}">
                <a16:creationId xmlns:a16="http://schemas.microsoft.com/office/drawing/2014/main" id="{FB1A8DCF-A3CD-F7B6-4AF4-40488BFD1335}"/>
              </a:ext>
            </a:extLst>
          </p:cNvPr>
          <p:cNvSpPr/>
          <p:nvPr/>
        </p:nvSpPr>
        <p:spPr>
          <a:xfrm rot="5400000">
            <a:off x="3034389" y="-3034389"/>
            <a:ext cx="6123222" cy="12192000"/>
          </a:xfrm>
          <a:custGeom>
            <a:avLst/>
            <a:gdLst/>
            <a:ahLst/>
            <a:cxnLst/>
            <a:rect l="l" t="t" r="r" b="b"/>
            <a:pathLst>
              <a:path w="6865749" h="15152143">
                <a:moveTo>
                  <a:pt x="0" y="0"/>
                </a:moveTo>
                <a:lnTo>
                  <a:pt x="6865749" y="0"/>
                </a:lnTo>
                <a:lnTo>
                  <a:pt x="6865749" y="15152143"/>
                </a:lnTo>
                <a:lnTo>
                  <a:pt x="0" y="15152143"/>
                </a:lnTo>
                <a:lnTo>
                  <a:pt x="0" y="0"/>
                </a:lnTo>
                <a:close/>
              </a:path>
            </a:pathLst>
          </a:custGeom>
          <a:blipFill>
            <a:blip r:embed="rId3">
              <a:alphaModFix amt="8999"/>
            </a:blip>
            <a:stretch>
              <a:fillRect l="-225597" t="-328" r="-257497" b="-12952"/>
            </a:stretch>
          </a:blipFill>
        </p:spPr>
        <p:txBody>
          <a:bodyPr/>
          <a:lstStyle/>
          <a:p>
            <a:endParaRPr lang="en-US" sz="1200"/>
          </a:p>
        </p:txBody>
      </p:sp>
      <p:grpSp>
        <p:nvGrpSpPr>
          <p:cNvPr id="6" name="Group 6"/>
          <p:cNvGrpSpPr/>
          <p:nvPr/>
        </p:nvGrpSpPr>
        <p:grpSpPr>
          <a:xfrm rot="-5400000">
            <a:off x="5728611" y="394611"/>
            <a:ext cx="734778" cy="12192000"/>
            <a:chOff x="0" y="0"/>
            <a:chExt cx="368171" cy="4816593"/>
          </a:xfrm>
        </p:grpSpPr>
        <p:sp>
          <p:nvSpPr>
            <p:cNvPr id="7" name="Freeform 7"/>
            <p:cNvSpPr/>
            <p:nvPr/>
          </p:nvSpPr>
          <p:spPr>
            <a:xfrm>
              <a:off x="0" y="0"/>
              <a:ext cx="368171" cy="4816592"/>
            </a:xfrm>
            <a:custGeom>
              <a:avLst/>
              <a:gdLst/>
              <a:ahLst/>
              <a:cxnLst/>
              <a:rect l="l" t="t" r="r" b="b"/>
              <a:pathLst>
                <a:path w="368171" h="4816592">
                  <a:moveTo>
                    <a:pt x="0" y="0"/>
                  </a:moveTo>
                  <a:lnTo>
                    <a:pt x="368171" y="0"/>
                  </a:lnTo>
                  <a:lnTo>
                    <a:pt x="368171" y="4816592"/>
                  </a:lnTo>
                  <a:lnTo>
                    <a:pt x="0" y="4816592"/>
                  </a:lnTo>
                  <a:close/>
                </a:path>
              </a:pathLst>
            </a:custGeom>
            <a:solidFill>
              <a:srgbClr val="E13A3E">
                <a:alpha val="83922"/>
              </a:srgbClr>
            </a:solidFill>
          </p:spPr>
          <p:txBody>
            <a:bodyPr/>
            <a:lstStyle/>
            <a:p>
              <a:endParaRPr lang="en-US" sz="1200"/>
            </a:p>
          </p:txBody>
        </p:sp>
        <p:sp>
          <p:nvSpPr>
            <p:cNvPr id="8" name="TextBox 8"/>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9" name="Group 9"/>
          <p:cNvGrpSpPr/>
          <p:nvPr/>
        </p:nvGrpSpPr>
        <p:grpSpPr>
          <a:xfrm rot="-5400000">
            <a:off x="5827189" y="493189"/>
            <a:ext cx="537623" cy="12192000"/>
            <a:chOff x="0" y="0"/>
            <a:chExt cx="212394" cy="4816593"/>
          </a:xfrm>
        </p:grpSpPr>
        <p:sp>
          <p:nvSpPr>
            <p:cNvPr id="10" name="Freeform 10"/>
            <p:cNvSpPr/>
            <p:nvPr/>
          </p:nvSpPr>
          <p:spPr>
            <a:xfrm>
              <a:off x="0" y="0"/>
              <a:ext cx="212394" cy="4816592"/>
            </a:xfrm>
            <a:custGeom>
              <a:avLst/>
              <a:gdLst/>
              <a:ahLst/>
              <a:cxnLst/>
              <a:rect l="l" t="t" r="r" b="b"/>
              <a:pathLst>
                <a:path w="212394" h="4816592">
                  <a:moveTo>
                    <a:pt x="0" y="0"/>
                  </a:moveTo>
                  <a:lnTo>
                    <a:pt x="212394" y="0"/>
                  </a:lnTo>
                  <a:lnTo>
                    <a:pt x="212394" y="4816592"/>
                  </a:lnTo>
                  <a:lnTo>
                    <a:pt x="0" y="4816592"/>
                  </a:lnTo>
                  <a:close/>
                </a:path>
              </a:pathLst>
            </a:custGeom>
            <a:solidFill>
              <a:srgbClr val="E13A3E"/>
            </a:solidFill>
          </p:spPr>
          <p:txBody>
            <a:bodyPr/>
            <a:lstStyle/>
            <a:p>
              <a:endParaRPr lang="en-US" sz="1200"/>
            </a:p>
          </p:txBody>
        </p:sp>
        <p:sp>
          <p:nvSpPr>
            <p:cNvPr id="11" name="TextBox 11"/>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grpSp>
        <p:nvGrpSpPr>
          <p:cNvPr id="13" name="Group 17">
            <a:extLst>
              <a:ext uri="{FF2B5EF4-FFF2-40B4-BE49-F238E27FC236}">
                <a16:creationId xmlns:a16="http://schemas.microsoft.com/office/drawing/2014/main" id="{78F2E653-5100-9E4A-FA7F-23871589345C}"/>
              </a:ext>
            </a:extLst>
          </p:cNvPr>
          <p:cNvGrpSpPr/>
          <p:nvPr/>
        </p:nvGrpSpPr>
        <p:grpSpPr>
          <a:xfrm>
            <a:off x="-1498599" y="-1098503"/>
            <a:ext cx="13690599" cy="7221725"/>
            <a:chOff x="0" y="-47625"/>
            <a:chExt cx="2566727" cy="1257952"/>
          </a:xfrm>
        </p:grpSpPr>
        <p:sp>
          <p:nvSpPr>
            <p:cNvPr id="14" name="Freeform 18">
              <a:extLst>
                <a:ext uri="{FF2B5EF4-FFF2-40B4-BE49-F238E27FC236}">
                  <a16:creationId xmlns:a16="http://schemas.microsoft.com/office/drawing/2014/main" id="{27B6D564-0036-FD98-EFCE-C9A0EB8A2E37}"/>
                </a:ext>
              </a:extLst>
            </p:cNvPr>
            <p:cNvSpPr/>
            <p:nvPr/>
          </p:nvSpPr>
          <p:spPr>
            <a:xfrm>
              <a:off x="280959" y="143723"/>
              <a:ext cx="2285768" cy="1066604"/>
            </a:xfrm>
            <a:custGeom>
              <a:avLst/>
              <a:gdLst/>
              <a:ahLst/>
              <a:cxnLst/>
              <a:rect l="l" t="t" r="r" b="b"/>
              <a:pathLst>
                <a:path w="2285768" h="856510">
                  <a:moveTo>
                    <a:pt x="0" y="0"/>
                  </a:moveTo>
                  <a:lnTo>
                    <a:pt x="2285768" y="0"/>
                  </a:lnTo>
                  <a:lnTo>
                    <a:pt x="2285768" y="856510"/>
                  </a:lnTo>
                  <a:lnTo>
                    <a:pt x="0" y="856510"/>
                  </a:lnTo>
                  <a:close/>
                </a:path>
              </a:pathLst>
            </a:custGeom>
            <a:solidFill>
              <a:srgbClr val="FFFFFF">
                <a:alpha val="43922"/>
              </a:srgbClr>
            </a:solidFill>
          </p:spPr>
          <p:txBody>
            <a:bodyPr/>
            <a:lstStyle/>
            <a:p>
              <a:endParaRPr lang="en-US" sz="1200"/>
            </a:p>
          </p:txBody>
        </p:sp>
        <p:sp>
          <p:nvSpPr>
            <p:cNvPr id="16" name="TextBox 19">
              <a:extLst>
                <a:ext uri="{FF2B5EF4-FFF2-40B4-BE49-F238E27FC236}">
                  <a16:creationId xmlns:a16="http://schemas.microsoft.com/office/drawing/2014/main" id="{431792C4-3868-EC6D-CEA0-4A68E1893AE7}"/>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1200"/>
            </a:p>
          </p:txBody>
        </p:sp>
      </p:grpSp>
      <p:sp>
        <p:nvSpPr>
          <p:cNvPr id="15" name="Title 1">
            <a:extLst>
              <a:ext uri="{FF2B5EF4-FFF2-40B4-BE49-F238E27FC236}">
                <a16:creationId xmlns:a16="http://schemas.microsoft.com/office/drawing/2014/main" id="{07B67259-BE99-EC1C-6260-4D576A3060FB}"/>
              </a:ext>
            </a:extLst>
          </p:cNvPr>
          <p:cNvSpPr txBox="1">
            <a:spLocks/>
          </p:cNvSpPr>
          <p:nvPr/>
        </p:nvSpPr>
        <p:spPr>
          <a:xfrm>
            <a:off x="1515156" y="747107"/>
            <a:ext cx="8636000" cy="648555"/>
          </a:xfrm>
          <a:prstGeom prst="rect">
            <a:avLst/>
          </a:prstGeom>
        </p:spPr>
        <p:txBody>
          <a:bodyPr vert="horz" lIns="60960" tIns="30480" rIns="60960" bIns="3048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Questions?</a:t>
            </a:r>
          </a:p>
        </p:txBody>
      </p:sp>
      <p:sp>
        <p:nvSpPr>
          <p:cNvPr id="2" name="Rectangle 14">
            <a:extLst>
              <a:ext uri="{FF2B5EF4-FFF2-40B4-BE49-F238E27FC236}">
                <a16:creationId xmlns:a16="http://schemas.microsoft.com/office/drawing/2014/main" id="{2B4EAF72-1BDD-5F3B-FC9D-83C66D4A6E88}"/>
              </a:ext>
            </a:extLst>
          </p:cNvPr>
          <p:cNvSpPr txBox="1">
            <a:spLocks noChangeArrowheads="1"/>
          </p:cNvSpPr>
          <p:nvPr/>
        </p:nvSpPr>
        <p:spPr>
          <a:xfrm>
            <a:off x="1515156" y="1853004"/>
            <a:ext cx="9174192" cy="3093777"/>
          </a:xfrm>
          <a:prstGeom prst="rect">
            <a:avLst/>
          </a:prstGeom>
        </p:spPr>
        <p:txBody>
          <a:bodyPr t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133" b="1" dirty="0">
                <a:latin typeface="Arial" panose="020B0604020202020204" pitchFamily="34" charset="0"/>
                <a:cs typeface="Arial" panose="020B0604020202020204" pitchFamily="34" charset="0"/>
              </a:rPr>
              <a:t>Smartphone Apps </a:t>
            </a:r>
            <a:r>
              <a:rPr lang="en-US" sz="2133" dirty="0">
                <a:latin typeface="Arial" panose="020B0604020202020204" pitchFamily="34" charset="0"/>
                <a:cs typeface="Arial" panose="020B0604020202020204" pitchFamily="34" charset="0"/>
              </a:rPr>
              <a:t>(CVS/caremark, CVS/specialty, CVS/pharmacy)</a:t>
            </a:r>
          </a:p>
          <a:p>
            <a:r>
              <a:rPr lang="en-US" sz="2133" b="1" dirty="0">
                <a:latin typeface="Arial" panose="020B0604020202020204" pitchFamily="34" charset="0"/>
                <a:cs typeface="Arial" panose="020B0604020202020204" pitchFamily="34" charset="0"/>
              </a:rPr>
              <a:t>Customer Care </a:t>
            </a:r>
            <a:r>
              <a:rPr lang="en-US" sz="2133" dirty="0">
                <a:latin typeface="Arial" panose="020B0604020202020204" pitchFamily="34" charset="0"/>
                <a:cs typeface="Arial" panose="020B0604020202020204" pitchFamily="34" charset="0"/>
              </a:rPr>
              <a:t>1-866-818-6911</a:t>
            </a:r>
            <a:endParaRPr lang="en-US" sz="2133" b="1" dirty="0">
              <a:latin typeface="Arial" panose="020B0604020202020204" pitchFamily="34" charset="0"/>
              <a:cs typeface="Arial" panose="020B0604020202020204" pitchFamily="34" charset="0"/>
            </a:endParaRPr>
          </a:p>
          <a:p>
            <a:r>
              <a:rPr lang="en-US" sz="2133" b="1" dirty="0">
                <a:latin typeface="Arial" panose="020B0604020202020204" pitchFamily="34" charset="0"/>
                <a:cs typeface="Arial" panose="020B0604020202020204" pitchFamily="34" charset="0"/>
              </a:rPr>
              <a:t>Caremark.com </a:t>
            </a:r>
          </a:p>
          <a:p>
            <a:pPr lvl="1"/>
            <a:r>
              <a:rPr lang="en-US" sz="2133" dirty="0">
                <a:latin typeface="Arial" panose="020B0604020202020204" pitchFamily="34" charset="0"/>
                <a:cs typeface="Arial" panose="020B0604020202020204" pitchFamily="34" charset="0"/>
              </a:rPr>
              <a:t>Check drug costs and benefits, find local pharmacies</a:t>
            </a:r>
          </a:p>
          <a:p>
            <a:pPr lvl="1"/>
            <a:r>
              <a:rPr lang="en-US" sz="2133" dirty="0">
                <a:latin typeface="Arial" panose="020B0604020202020204" pitchFamily="34" charset="0"/>
                <a:cs typeface="Arial" panose="020B0604020202020204" pitchFamily="34" charset="0"/>
              </a:rPr>
              <a:t>Ask-A-Pharmacist</a:t>
            </a:r>
          </a:p>
          <a:p>
            <a:pPr lvl="1"/>
            <a:r>
              <a:rPr lang="en-US" sz="2133" dirty="0">
                <a:latin typeface="Arial" panose="020B0604020202020204" pitchFamily="34" charset="0"/>
                <a:cs typeface="Arial" panose="020B0604020202020204" pitchFamily="34" charset="0"/>
              </a:rPr>
              <a:t>Formulary </a:t>
            </a:r>
            <a:r>
              <a:rPr lang="en-US" sz="2133" b="1" dirty="0">
                <a:solidFill>
                  <a:srgbClr val="FF3A3E"/>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www.caremark.com/acdruglist</a:t>
            </a:r>
            <a:endParaRPr lang="en-US" sz="2133" b="1" dirty="0">
              <a:solidFill>
                <a:srgbClr val="FF3A3E"/>
              </a:solidFill>
              <a:latin typeface="Arial" panose="020B0604020202020204" pitchFamily="34" charset="0"/>
              <a:cs typeface="Arial" panose="020B0604020202020204" pitchFamily="34" charset="0"/>
            </a:endParaRPr>
          </a:p>
          <a:p>
            <a:r>
              <a:rPr lang="en-US" sz="2133" b="1" dirty="0">
                <a:latin typeface="Arial" panose="020B0604020202020204" pitchFamily="34" charset="0"/>
                <a:cs typeface="Arial" panose="020B0604020202020204" pitchFamily="34" charset="0"/>
              </a:rPr>
              <a:t>Specialty/Caremark Connect </a:t>
            </a:r>
            <a:r>
              <a:rPr lang="en-US" sz="2133" dirty="0">
                <a:latin typeface="Arial" panose="020B0604020202020204" pitchFamily="34" charset="0"/>
                <a:cs typeface="Arial" panose="020B0604020202020204" pitchFamily="34" charset="0"/>
              </a:rPr>
              <a:t>1-800-237-2767 or </a:t>
            </a:r>
            <a:r>
              <a:rPr lang="en-US" sz="2133" b="1" dirty="0">
                <a:solidFill>
                  <a:srgbClr val="E63A3E"/>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www.cvsspecialty.com</a:t>
            </a:r>
            <a:endParaRPr lang="en-US" sz="2133" b="1" dirty="0">
              <a:solidFill>
                <a:srgbClr val="E63A3E"/>
              </a:solidFill>
              <a:latin typeface="Arial" panose="020B0604020202020204" pitchFamily="34" charset="0"/>
              <a:cs typeface="Arial" panose="020B0604020202020204" pitchFamily="34" charset="0"/>
            </a:endParaRPr>
          </a:p>
          <a:p>
            <a:r>
              <a:rPr lang="en-US" sz="2133" b="1" dirty="0">
                <a:latin typeface="Arial" panose="020B0604020202020204" pitchFamily="34" charset="0"/>
                <a:cs typeface="Arial" panose="020B0604020202020204" pitchFamily="34" charset="0"/>
              </a:rPr>
              <a:t>Coram CVS Specialty Infusion Services </a:t>
            </a:r>
            <a:r>
              <a:rPr lang="en-US" sz="2133" dirty="0">
                <a:latin typeface="Arial" panose="020B0604020202020204" pitchFamily="34" charset="0"/>
                <a:cs typeface="Arial" panose="020B0604020202020204" pitchFamily="34" charset="0"/>
              </a:rPr>
              <a:t>1-800-423-1411 or </a:t>
            </a:r>
            <a:r>
              <a:rPr lang="en-US" sz="2133" b="1" dirty="0">
                <a:solidFill>
                  <a:srgbClr val="E13A3E"/>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www.coramhc.com</a:t>
            </a:r>
            <a:endParaRPr lang="en-US" sz="2133" b="1" dirty="0">
              <a:solidFill>
                <a:srgbClr val="E13A3E"/>
              </a:solidFill>
              <a:latin typeface="Arial" panose="020B0604020202020204" pitchFamily="34" charset="0"/>
              <a:cs typeface="Arial" panose="020B0604020202020204" pitchFamily="34" charset="0"/>
            </a:endParaRPr>
          </a:p>
          <a:p>
            <a:r>
              <a:rPr lang="en-US" sz="2133" b="1" dirty="0">
                <a:latin typeface="Arial" panose="020B0604020202020204" pitchFamily="34" charset="0"/>
                <a:cs typeface="Arial" panose="020B0604020202020204" pitchFamily="34" charset="0"/>
              </a:rPr>
              <a:t>ExtraCare Health Card </a:t>
            </a:r>
            <a:r>
              <a:rPr lang="en-US" sz="2133" dirty="0">
                <a:latin typeface="Arial" panose="020B0604020202020204" pitchFamily="34" charset="0"/>
                <a:cs typeface="Arial" panose="020B0604020202020204" pitchFamily="34" charset="0"/>
              </a:rPr>
              <a:t>1-888-543-5938 or cvs.com</a:t>
            </a:r>
          </a:p>
          <a:p>
            <a:pPr marL="914446" lvl="2" indent="-304815" defTabSz="609630">
              <a:lnSpc>
                <a:spcPct val="100000"/>
              </a:lnSpc>
              <a:spcBef>
                <a:spcPts val="333"/>
              </a:spcBef>
              <a:buFont typeface="+mj-lt"/>
              <a:buAutoNum type="arabicPeriod" startAt="5"/>
              <a:defRPr/>
            </a:pPr>
            <a:endParaRPr lang="en-US" sz="2133" dirty="0">
              <a:solidFill>
                <a:prstClr val="black"/>
              </a:solidFill>
              <a:latin typeface="Arial" panose="020B0604020202020204" pitchFamily="34" charset="0"/>
              <a:cs typeface="Arial" panose="020B0604020202020204" pitchFamily="34" charset="0"/>
            </a:endParaRPr>
          </a:p>
        </p:txBody>
      </p:sp>
      <p:sp>
        <p:nvSpPr>
          <p:cNvPr id="3" name="Freeform 20">
            <a:extLst>
              <a:ext uri="{FF2B5EF4-FFF2-40B4-BE49-F238E27FC236}">
                <a16:creationId xmlns:a16="http://schemas.microsoft.com/office/drawing/2014/main" id="{282A4577-0519-70FF-0776-6836D53F7E8D}"/>
              </a:ext>
            </a:extLst>
          </p:cNvPr>
          <p:cNvSpPr/>
          <p:nvPr/>
        </p:nvSpPr>
        <p:spPr>
          <a:xfrm rot="10800000">
            <a:off x="6254" y="6123220"/>
            <a:ext cx="12191997" cy="435256"/>
          </a:xfrm>
          <a:custGeom>
            <a:avLst/>
            <a:gdLst/>
            <a:ahLst/>
            <a:cxnLst/>
            <a:rect l="l" t="t" r="r" b="b"/>
            <a:pathLst>
              <a:path w="10287000" h="967525">
                <a:moveTo>
                  <a:pt x="0" y="0"/>
                </a:moveTo>
                <a:lnTo>
                  <a:pt x="10287000" y="0"/>
                </a:lnTo>
                <a:lnTo>
                  <a:pt x="10287000" y="967526"/>
                </a:lnTo>
                <a:lnTo>
                  <a:pt x="0" y="967526"/>
                </a:lnTo>
                <a:lnTo>
                  <a:pt x="0" y="0"/>
                </a:lnTo>
                <a:close/>
              </a:path>
            </a:pathLst>
          </a:custGeom>
          <a:blipFill>
            <a:blip r:embed="rId7"/>
            <a:stretch>
              <a:fillRect l="-4107" t="-8658" r="-4107" b="-138715"/>
            </a:stretch>
          </a:blipFill>
        </p:spPr>
        <p:txBody>
          <a:bodyPr/>
          <a:lstStyle/>
          <a:p>
            <a:endParaRPr lang="en-US" sz="1200"/>
          </a:p>
        </p:txBody>
      </p:sp>
      <p:sp>
        <p:nvSpPr>
          <p:cNvPr id="4" name="Slide Number Placeholder 3">
            <a:extLst>
              <a:ext uri="{FF2B5EF4-FFF2-40B4-BE49-F238E27FC236}">
                <a16:creationId xmlns:a16="http://schemas.microsoft.com/office/drawing/2014/main" id="{FADB80AF-2528-192B-DFD9-C8F0D95FAC7D}"/>
              </a:ext>
            </a:extLst>
          </p:cNvPr>
          <p:cNvSpPr>
            <a:spLocks noGrp="1"/>
          </p:cNvSpPr>
          <p:nvPr>
            <p:ph type="sldNum" sz="quarter" idx="12"/>
          </p:nvPr>
        </p:nvSpPr>
        <p:spPr>
          <a:xfrm>
            <a:off x="9442546" y="6486386"/>
            <a:ext cx="2743200" cy="365125"/>
          </a:xfrm>
        </p:spPr>
        <p:txBody>
          <a:bodyPr/>
          <a:lstStyle/>
          <a:p>
            <a:fld id="{DE448F87-BA2F-4F3F-82DC-D56C081C3456}" type="slidenum">
              <a:rPr lang="en-US" smtClean="0">
                <a:solidFill>
                  <a:schemeClr val="bg1"/>
                </a:solidFill>
              </a:rPr>
              <a:t>21</a:t>
            </a:fld>
            <a:endParaRPr lang="en-US" dirty="0">
              <a:solidFill>
                <a:schemeClr val="bg1"/>
              </a:solidFill>
            </a:endParaRPr>
          </a:p>
        </p:txBody>
      </p:sp>
    </p:spTree>
    <p:extLst>
      <p:ext uri="{BB962C8B-B14F-4D97-AF65-F5344CB8AC3E}">
        <p14:creationId xmlns:p14="http://schemas.microsoft.com/office/powerpoint/2010/main" val="515116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9">
            <a:extLst>
              <a:ext uri="{FF2B5EF4-FFF2-40B4-BE49-F238E27FC236}">
                <a16:creationId xmlns:a16="http://schemas.microsoft.com/office/drawing/2014/main" id="{FB1A8DCF-A3CD-F7B6-4AF4-40488BFD1335}"/>
              </a:ext>
            </a:extLst>
          </p:cNvPr>
          <p:cNvSpPr/>
          <p:nvPr/>
        </p:nvSpPr>
        <p:spPr>
          <a:xfrm rot="5400000">
            <a:off x="-813243" y="799132"/>
            <a:ext cx="6123222" cy="4496737"/>
          </a:xfrm>
          <a:custGeom>
            <a:avLst/>
            <a:gdLst/>
            <a:ahLst/>
            <a:cxnLst/>
            <a:rect l="l" t="t" r="r" b="b"/>
            <a:pathLst>
              <a:path w="6865749" h="15152143">
                <a:moveTo>
                  <a:pt x="0" y="0"/>
                </a:moveTo>
                <a:lnTo>
                  <a:pt x="6865749" y="0"/>
                </a:lnTo>
                <a:lnTo>
                  <a:pt x="6865749" y="15152143"/>
                </a:lnTo>
                <a:lnTo>
                  <a:pt x="0" y="15152143"/>
                </a:lnTo>
                <a:lnTo>
                  <a:pt x="0" y="0"/>
                </a:lnTo>
                <a:close/>
              </a:path>
            </a:pathLst>
          </a:custGeom>
          <a:blipFill>
            <a:blip r:embed="rId2">
              <a:alphaModFix amt="8999"/>
            </a:blip>
            <a:stretch>
              <a:fillRect l="-225597" t="-73041" r="-257497" b="-82290"/>
            </a:stretch>
          </a:blipFill>
        </p:spPr>
        <p:txBody>
          <a:bodyPr/>
          <a:lstStyle/>
          <a:p>
            <a:pPr defTabSz="609630"/>
            <a:endParaRPr lang="en-US" sz="1200">
              <a:solidFill>
                <a:prstClr val="black"/>
              </a:solidFill>
              <a:latin typeface="Calibri"/>
            </a:endParaRPr>
          </a:p>
        </p:txBody>
      </p:sp>
      <p:grpSp>
        <p:nvGrpSpPr>
          <p:cNvPr id="6" name="Group 6"/>
          <p:cNvGrpSpPr/>
          <p:nvPr/>
        </p:nvGrpSpPr>
        <p:grpSpPr>
          <a:xfrm rot="-5400000">
            <a:off x="5728611" y="394611"/>
            <a:ext cx="734778" cy="12192000"/>
            <a:chOff x="0" y="0"/>
            <a:chExt cx="368171" cy="4816593"/>
          </a:xfrm>
        </p:grpSpPr>
        <p:sp>
          <p:nvSpPr>
            <p:cNvPr id="7" name="Freeform 7"/>
            <p:cNvSpPr/>
            <p:nvPr/>
          </p:nvSpPr>
          <p:spPr>
            <a:xfrm>
              <a:off x="0" y="0"/>
              <a:ext cx="368171" cy="4816592"/>
            </a:xfrm>
            <a:custGeom>
              <a:avLst/>
              <a:gdLst/>
              <a:ahLst/>
              <a:cxnLst/>
              <a:rect l="l" t="t" r="r" b="b"/>
              <a:pathLst>
                <a:path w="368171" h="4816592">
                  <a:moveTo>
                    <a:pt x="0" y="0"/>
                  </a:moveTo>
                  <a:lnTo>
                    <a:pt x="368171" y="0"/>
                  </a:lnTo>
                  <a:lnTo>
                    <a:pt x="368171" y="4816592"/>
                  </a:lnTo>
                  <a:lnTo>
                    <a:pt x="0" y="4816592"/>
                  </a:lnTo>
                  <a:close/>
                </a:path>
              </a:pathLst>
            </a:custGeom>
            <a:solidFill>
              <a:srgbClr val="E13A3E">
                <a:alpha val="83922"/>
              </a:srgbClr>
            </a:solidFill>
          </p:spPr>
          <p:txBody>
            <a:bodyPr/>
            <a:lstStyle/>
            <a:p>
              <a:pPr defTabSz="609630"/>
              <a:endParaRPr lang="en-US" sz="1200">
                <a:solidFill>
                  <a:prstClr val="black"/>
                </a:solidFill>
                <a:latin typeface="Calibri"/>
              </a:endParaRPr>
            </a:p>
          </p:txBody>
        </p:sp>
        <p:sp>
          <p:nvSpPr>
            <p:cNvPr id="8" name="TextBox 8"/>
            <p:cNvSpPr txBox="1"/>
            <p:nvPr/>
          </p:nvSpPr>
          <p:spPr>
            <a:xfrm>
              <a:off x="0" y="-47625"/>
              <a:ext cx="812800" cy="860425"/>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9" name="Group 9"/>
          <p:cNvGrpSpPr/>
          <p:nvPr/>
        </p:nvGrpSpPr>
        <p:grpSpPr>
          <a:xfrm rot="-5400000">
            <a:off x="5827189" y="493189"/>
            <a:ext cx="537623" cy="12192000"/>
            <a:chOff x="0" y="0"/>
            <a:chExt cx="212394" cy="4816593"/>
          </a:xfrm>
        </p:grpSpPr>
        <p:sp>
          <p:nvSpPr>
            <p:cNvPr id="10" name="Freeform 10"/>
            <p:cNvSpPr/>
            <p:nvPr/>
          </p:nvSpPr>
          <p:spPr>
            <a:xfrm>
              <a:off x="0" y="0"/>
              <a:ext cx="212394" cy="4816592"/>
            </a:xfrm>
            <a:custGeom>
              <a:avLst/>
              <a:gdLst/>
              <a:ahLst/>
              <a:cxnLst/>
              <a:rect l="l" t="t" r="r" b="b"/>
              <a:pathLst>
                <a:path w="212394" h="4816592">
                  <a:moveTo>
                    <a:pt x="0" y="0"/>
                  </a:moveTo>
                  <a:lnTo>
                    <a:pt x="212394" y="0"/>
                  </a:lnTo>
                  <a:lnTo>
                    <a:pt x="212394" y="4816592"/>
                  </a:lnTo>
                  <a:lnTo>
                    <a:pt x="0" y="4816592"/>
                  </a:lnTo>
                  <a:close/>
                </a:path>
              </a:pathLst>
            </a:custGeom>
            <a:solidFill>
              <a:srgbClr val="E13A3E"/>
            </a:solidFill>
          </p:spPr>
          <p:txBody>
            <a:bodyPr/>
            <a:lstStyle/>
            <a:p>
              <a:pPr defTabSz="609630"/>
              <a:endParaRPr lang="en-US" sz="1200">
                <a:solidFill>
                  <a:prstClr val="black"/>
                </a:solidFill>
                <a:latin typeface="Calibri"/>
              </a:endParaRPr>
            </a:p>
          </p:txBody>
        </p:sp>
        <p:sp>
          <p:nvSpPr>
            <p:cNvPr id="11" name="TextBox 11"/>
            <p:cNvSpPr txBox="1"/>
            <p:nvPr/>
          </p:nvSpPr>
          <p:spPr>
            <a:xfrm>
              <a:off x="0" y="-47625"/>
              <a:ext cx="812800" cy="860425"/>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13" name="Group 17">
            <a:extLst>
              <a:ext uri="{FF2B5EF4-FFF2-40B4-BE49-F238E27FC236}">
                <a16:creationId xmlns:a16="http://schemas.microsoft.com/office/drawing/2014/main" id="{78F2E653-5100-9E4A-FA7F-23871589345C}"/>
              </a:ext>
            </a:extLst>
          </p:cNvPr>
          <p:cNvGrpSpPr/>
          <p:nvPr/>
        </p:nvGrpSpPr>
        <p:grpSpPr>
          <a:xfrm>
            <a:off x="-558800" y="-1092200"/>
            <a:ext cx="5055536" cy="7201311"/>
            <a:chOff x="0" y="-47625"/>
            <a:chExt cx="2566727" cy="1257952"/>
          </a:xfrm>
        </p:grpSpPr>
        <p:sp>
          <p:nvSpPr>
            <p:cNvPr id="14" name="Freeform 18">
              <a:extLst>
                <a:ext uri="{FF2B5EF4-FFF2-40B4-BE49-F238E27FC236}">
                  <a16:creationId xmlns:a16="http://schemas.microsoft.com/office/drawing/2014/main" id="{27B6D564-0036-FD98-EFCE-C9A0EB8A2E37}"/>
                </a:ext>
              </a:extLst>
            </p:cNvPr>
            <p:cNvSpPr/>
            <p:nvPr/>
          </p:nvSpPr>
          <p:spPr>
            <a:xfrm>
              <a:off x="280959" y="143723"/>
              <a:ext cx="2285768" cy="1066604"/>
            </a:xfrm>
            <a:custGeom>
              <a:avLst/>
              <a:gdLst/>
              <a:ahLst/>
              <a:cxnLst/>
              <a:rect l="l" t="t" r="r" b="b"/>
              <a:pathLst>
                <a:path w="2285768" h="856510">
                  <a:moveTo>
                    <a:pt x="0" y="0"/>
                  </a:moveTo>
                  <a:lnTo>
                    <a:pt x="2285768" y="0"/>
                  </a:lnTo>
                  <a:lnTo>
                    <a:pt x="2285768" y="856510"/>
                  </a:lnTo>
                  <a:lnTo>
                    <a:pt x="0" y="856510"/>
                  </a:lnTo>
                  <a:close/>
                </a:path>
              </a:pathLst>
            </a:custGeom>
            <a:solidFill>
              <a:srgbClr val="FFFFFF">
                <a:alpha val="43922"/>
              </a:srgbClr>
            </a:solidFill>
          </p:spPr>
          <p:txBody>
            <a:bodyPr/>
            <a:lstStyle/>
            <a:p>
              <a:pPr defTabSz="609630"/>
              <a:endParaRPr lang="en-US" sz="1200">
                <a:solidFill>
                  <a:prstClr val="black"/>
                </a:solidFill>
                <a:latin typeface="Calibri"/>
              </a:endParaRPr>
            </a:p>
          </p:txBody>
        </p:sp>
        <p:sp>
          <p:nvSpPr>
            <p:cNvPr id="16" name="TextBox 19">
              <a:extLst>
                <a:ext uri="{FF2B5EF4-FFF2-40B4-BE49-F238E27FC236}">
                  <a16:creationId xmlns:a16="http://schemas.microsoft.com/office/drawing/2014/main" id="{431792C4-3868-EC6D-CEA0-4A68E1893AE7}"/>
                </a:ext>
              </a:extLst>
            </p:cNvPr>
            <p:cNvSpPr txBox="1"/>
            <p:nvPr/>
          </p:nvSpPr>
          <p:spPr>
            <a:xfrm>
              <a:off x="0" y="-47625"/>
              <a:ext cx="812800" cy="860425"/>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15" name="Title 1">
            <a:extLst>
              <a:ext uri="{FF2B5EF4-FFF2-40B4-BE49-F238E27FC236}">
                <a16:creationId xmlns:a16="http://schemas.microsoft.com/office/drawing/2014/main" id="{07B67259-BE99-EC1C-6260-4D576A3060FB}"/>
              </a:ext>
            </a:extLst>
          </p:cNvPr>
          <p:cNvSpPr txBox="1">
            <a:spLocks/>
          </p:cNvSpPr>
          <p:nvPr/>
        </p:nvSpPr>
        <p:spPr>
          <a:xfrm>
            <a:off x="427865" y="3084729"/>
            <a:ext cx="4068871" cy="648555"/>
          </a:xfrm>
          <a:prstGeom prst="rect">
            <a:avLst/>
          </a:prstGeom>
        </p:spPr>
        <p:txBody>
          <a:bodyPr vert="horz" lIns="60960" tIns="30480" rIns="60960" bIns="3048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609630"/>
            <a:r>
              <a:rPr lang="en-US" sz="4000" b="1" dirty="0">
                <a:solidFill>
                  <a:prstClr val="black"/>
                </a:solidFill>
                <a:latin typeface="Arial" panose="020B0604020202020204" pitchFamily="34" charset="0"/>
                <a:cs typeface="Arial" panose="020B0604020202020204" pitchFamily="34" charset="0"/>
              </a:rPr>
              <a:t>Video Appendix</a:t>
            </a:r>
          </a:p>
        </p:txBody>
      </p:sp>
      <p:sp>
        <p:nvSpPr>
          <p:cNvPr id="3" name="Rectangle 14">
            <a:extLst>
              <a:ext uri="{FF2B5EF4-FFF2-40B4-BE49-F238E27FC236}">
                <a16:creationId xmlns:a16="http://schemas.microsoft.com/office/drawing/2014/main" id="{EDCC7EC2-2BF3-56A0-E104-DD62A15EF097}"/>
              </a:ext>
            </a:extLst>
          </p:cNvPr>
          <p:cNvSpPr txBox="1">
            <a:spLocks noChangeArrowheads="1"/>
          </p:cNvSpPr>
          <p:nvPr/>
        </p:nvSpPr>
        <p:spPr>
          <a:xfrm>
            <a:off x="4763238" y="383376"/>
            <a:ext cx="7440048" cy="5402705"/>
          </a:xfrm>
          <a:prstGeom prst="rect">
            <a:avLst/>
          </a:prstGeom>
        </p:spPr>
        <p:txBody>
          <a:bodyPr tIns="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152408" defTabSz="609630">
              <a:spcBef>
                <a:spcPts val="0"/>
              </a:spcBef>
            </a:pPr>
            <a:endParaRPr lang="en-US" sz="5734" u="sng" dirty="0">
              <a:solidFill>
                <a:srgbClr val="0563C1"/>
              </a:solidFill>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endParaRPr>
          </a:p>
          <a:p>
            <a:pPr marL="0" indent="0" defTabSz="609630">
              <a:spcBef>
                <a:spcPts val="0"/>
              </a:spcBef>
              <a:buNone/>
            </a:pPr>
            <a:r>
              <a:rPr lang="en-US" sz="6400" b="1" u="sng" dirty="0">
                <a:solidFill>
                  <a:prstClr val="black"/>
                </a:solidFill>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Caremark General </a:t>
            </a:r>
          </a:p>
          <a:p>
            <a:pPr marL="0" indent="0" defTabSz="609630">
              <a:spcBef>
                <a:spcPts val="0"/>
              </a:spcBef>
              <a:buNone/>
            </a:pP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endParaRPr>
          </a:p>
          <a:p>
            <a:pPr marL="0" indent="-152408" defTabSz="609630">
              <a:spcBef>
                <a:spcPts val="0"/>
              </a:spcBef>
            </a:pPr>
            <a:r>
              <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Getting to Know Your Prescription Benefits | CVS Caremark – YouTube</a:t>
            </a: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0" defTabSz="609630">
              <a:spcBef>
                <a:spcPts val="0"/>
              </a:spcBef>
              <a:buNone/>
            </a:pP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hlinkClick r:id="rId5">
                <a:extLst>
                  <a:ext uri="{A12FA001-AC4F-418D-AE19-62706E023703}">
                    <ahyp:hlinkClr xmlns:ahyp="http://schemas.microsoft.com/office/drawing/2018/hyperlinkcolor" val="tx"/>
                  </a:ext>
                </a:extLst>
              </a:hlinkClick>
            </a:endParaRPr>
          </a:p>
          <a:p>
            <a:pPr marL="0" indent="-152408" defTabSz="609630">
              <a:spcBef>
                <a:spcPts val="0"/>
              </a:spcBef>
            </a:pPr>
            <a:r>
              <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Prescription Coverage &amp; Prior Authorizations – YouTube</a:t>
            </a: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152408" defTabSz="609630">
              <a:spcBef>
                <a:spcPts val="0"/>
              </a:spcBef>
            </a:pP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152408" defTabSz="609630">
              <a:spcBef>
                <a:spcPts val="0"/>
              </a:spcBef>
            </a:pPr>
            <a:r>
              <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Stay on Track with Automatic Refills</a:t>
            </a:r>
            <a:r>
              <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rPr>
              <a:t> – YouTube</a:t>
            </a:r>
          </a:p>
          <a:p>
            <a:pPr marL="0" indent="-152408" defTabSz="609630">
              <a:spcBef>
                <a:spcPts val="0"/>
              </a:spcBef>
            </a:pP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152408" defTabSz="609630">
              <a:spcBef>
                <a:spcPts val="0"/>
              </a:spcBef>
            </a:pPr>
            <a:r>
              <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Compare Prescription Costs &amp; Coverage – YouTube</a:t>
            </a: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152408" defTabSz="609630">
              <a:spcBef>
                <a:spcPts val="0"/>
              </a:spcBef>
            </a:pP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152408" defTabSz="609630">
              <a:spcBef>
                <a:spcPts val="0"/>
              </a:spcBef>
            </a:pPr>
            <a:r>
              <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Prescription Coverage &amp; Quantity Limits – YouTube</a:t>
            </a: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152408" defTabSz="609630">
              <a:spcBef>
                <a:spcPts val="0"/>
              </a:spcBef>
            </a:pP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152408" defTabSz="609630">
              <a:spcBef>
                <a:spcPts val="0"/>
              </a:spcBef>
            </a:pPr>
            <a:r>
              <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Prescription Coverage and Your Plan’s Formulary - YouTube</a:t>
            </a: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152408" defTabSz="609630">
              <a:spcBef>
                <a:spcPts val="0"/>
              </a:spcBef>
            </a:pP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152408" defTabSz="609630">
              <a:spcBef>
                <a:spcPts val="0"/>
              </a:spcBef>
            </a:pPr>
            <a:r>
              <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hlinkClick r:id="rId11">
                  <a:extLst>
                    <a:ext uri="{A12FA001-AC4F-418D-AE19-62706E023703}">
                      <ahyp:hlinkClr xmlns:ahyp="http://schemas.microsoft.com/office/drawing/2018/hyperlinkcolor" val="tx"/>
                    </a:ext>
                  </a:extLst>
                </a:hlinkClick>
              </a:rPr>
              <a:t>Get to Know the Caremark Digital Tools – YouTube</a:t>
            </a: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0" defTabSz="609630">
              <a:spcBef>
                <a:spcPts val="0"/>
              </a:spcBef>
              <a:buNone/>
            </a:pP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152408" defTabSz="609630">
              <a:spcBef>
                <a:spcPts val="0"/>
              </a:spcBef>
            </a:pP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0" defTabSz="609630">
              <a:spcBef>
                <a:spcPts val="0"/>
              </a:spcBef>
              <a:buNone/>
            </a:pPr>
            <a:r>
              <a:rPr lang="en-US" sz="6400" b="1" u="sng" dirty="0">
                <a:solidFill>
                  <a:prstClr val="black"/>
                </a:solidFill>
                <a:latin typeface="Arial" panose="020B0604020202020204" pitchFamily="34" charset="0"/>
                <a:ea typeface="Calibri" panose="020F0502020204030204" pitchFamily="34" charset="0"/>
                <a:cs typeface="Arial" panose="020B0604020202020204" pitchFamily="34" charset="0"/>
              </a:rPr>
              <a:t>Caremark Mail Service </a:t>
            </a:r>
          </a:p>
          <a:p>
            <a:pPr marL="0" indent="-152408" defTabSz="609630">
              <a:spcBef>
                <a:spcPts val="0"/>
              </a:spcBef>
            </a:pPr>
            <a:endParaRPr lang="en-US" sz="64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152408" defTabSz="609630">
              <a:spcBef>
                <a:spcPts val="0"/>
              </a:spcBef>
            </a:pPr>
            <a:r>
              <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hlinkClick r:id="rId12">
                  <a:extLst>
                    <a:ext uri="{A12FA001-AC4F-418D-AE19-62706E023703}">
                      <ahyp:hlinkClr xmlns:ahyp="http://schemas.microsoft.com/office/drawing/2018/hyperlinkcolor" val="tx"/>
                    </a:ext>
                  </a:extLst>
                </a:hlinkClick>
              </a:rPr>
              <a:t>Save Time &amp; Get Your Rx Online – YouTube</a:t>
            </a: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0" defTabSz="609630">
              <a:spcBef>
                <a:spcPts val="0"/>
              </a:spcBef>
              <a:buNone/>
            </a:pP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152408" indent="-152408" defTabSz="609630">
              <a:spcBef>
                <a:spcPts val="0"/>
              </a:spcBef>
            </a:pPr>
            <a:r>
              <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hlinkClick r:id="rId13">
                  <a:extLst>
                    <a:ext uri="{A12FA001-AC4F-418D-AE19-62706E023703}">
                      <ahyp:hlinkClr xmlns:ahyp="http://schemas.microsoft.com/office/drawing/2018/hyperlinkcolor" val="tx"/>
                    </a:ext>
                  </a:extLst>
                </a:hlinkClick>
              </a:rPr>
              <a:t>Tracking your Caremark Mail Service Prescription – YouTube </a:t>
            </a: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0" defTabSz="609630">
              <a:spcBef>
                <a:spcPts val="0"/>
              </a:spcBef>
              <a:buNone/>
            </a:pP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0" defTabSz="609630">
              <a:spcBef>
                <a:spcPts val="0"/>
              </a:spcBef>
              <a:buNone/>
            </a:pPr>
            <a:endParaRPr lang="en-US" sz="6400" b="1" u="sng"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0" defTabSz="609630">
              <a:spcBef>
                <a:spcPts val="0"/>
              </a:spcBef>
              <a:buNone/>
            </a:pPr>
            <a:r>
              <a:rPr lang="en-US" sz="6400" b="1" u="sng" dirty="0">
                <a:solidFill>
                  <a:prstClr val="black"/>
                </a:solidFill>
                <a:latin typeface="Arial" panose="020B0604020202020204" pitchFamily="34" charset="0"/>
                <a:ea typeface="Calibri" panose="020F0502020204030204" pitchFamily="34" charset="0"/>
                <a:cs typeface="Arial" panose="020B0604020202020204" pitchFamily="34" charset="0"/>
              </a:rPr>
              <a:t>CVS Specialty Pharmacy </a:t>
            </a:r>
          </a:p>
          <a:p>
            <a:pPr marL="0" indent="-152408" defTabSz="609630">
              <a:spcBef>
                <a:spcPts val="0"/>
              </a:spcBef>
            </a:pPr>
            <a:endParaRPr lang="en-US" sz="64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152408" defTabSz="609630">
              <a:spcBef>
                <a:spcPts val="0"/>
              </a:spcBef>
            </a:pPr>
            <a:r>
              <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hlinkClick r:id="rId14">
                  <a:extLst>
                    <a:ext uri="{A12FA001-AC4F-418D-AE19-62706E023703}">
                      <ahyp:hlinkClr xmlns:ahyp="http://schemas.microsoft.com/office/drawing/2018/hyperlinkcolor" val="tx"/>
                    </a:ext>
                  </a:extLst>
                </a:hlinkClick>
              </a:rPr>
              <a:t>Welcome to CVS Specialty </a:t>
            </a:r>
            <a:r>
              <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a:t>
            </a:r>
            <a:r>
              <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hlinkClick r:id="rId14">
                  <a:extLst>
                    <a:ext uri="{A12FA001-AC4F-418D-AE19-62706E023703}">
                      <ahyp:hlinkClr xmlns:ahyp="http://schemas.microsoft.com/office/drawing/2018/hyperlinkcolor" val="tx"/>
                    </a:ext>
                  </a:extLst>
                </a:hlinkClick>
              </a:rPr>
              <a:t> YouTube</a:t>
            </a: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0" defTabSz="609630">
              <a:spcBef>
                <a:spcPts val="0"/>
              </a:spcBef>
              <a:buNone/>
            </a:pP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hlinkClick r:id="rId15">
                <a:extLst>
                  <a:ext uri="{A12FA001-AC4F-418D-AE19-62706E023703}">
                    <ahyp:hlinkClr xmlns:ahyp="http://schemas.microsoft.com/office/drawing/2018/hyperlinkcolor" val="tx"/>
                  </a:ext>
                </a:extLst>
              </a:hlinkClick>
            </a:endParaRPr>
          </a:p>
          <a:p>
            <a:pPr marL="0" indent="-152408" defTabSz="609630">
              <a:spcBef>
                <a:spcPts val="0"/>
              </a:spcBef>
            </a:pPr>
            <a:r>
              <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hlinkClick r:id="rId15">
                  <a:extLst>
                    <a:ext uri="{A12FA001-AC4F-418D-AE19-62706E023703}">
                      <ahyp:hlinkClr xmlns:ahyp="http://schemas.microsoft.com/office/drawing/2018/hyperlinkcolor" val="tx"/>
                    </a:ext>
                  </a:extLst>
                </a:hlinkClick>
              </a:rPr>
              <a:t>CVS Specialty Coram Home Infusion Services</a:t>
            </a:r>
            <a:r>
              <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 –</a:t>
            </a:r>
            <a:r>
              <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 </a:t>
            </a:r>
            <a:r>
              <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hlinkClick r:id="rId15">
                  <a:extLst>
                    <a:ext uri="{A12FA001-AC4F-418D-AE19-62706E023703}">
                      <ahyp:hlinkClr xmlns:ahyp="http://schemas.microsoft.com/office/drawing/2018/hyperlinkcolor" val="tx"/>
                    </a:ext>
                  </a:extLst>
                </a:hlinkClick>
              </a:rPr>
              <a:t>YouTube</a:t>
            </a:r>
            <a:endParaRPr lang="en-US" sz="6400" u="sng"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0" defTabSz="609630">
              <a:spcBef>
                <a:spcPts val="0"/>
              </a:spcBef>
              <a:buNone/>
            </a:pPr>
            <a:endParaRPr lang="en-US" sz="1067"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0" defTabSz="609630">
              <a:spcBef>
                <a:spcPts val="0"/>
              </a:spcBef>
              <a:buNone/>
            </a:pPr>
            <a:r>
              <a:rPr lang="en-US" sz="1067" dirty="0">
                <a:solidFill>
                  <a:prstClr val="black"/>
                </a:solidFill>
                <a:latin typeface="Arial" panose="020B0604020202020204" pitchFamily="34" charset="0"/>
                <a:ea typeface="Calibri" panose="020F0502020204030204" pitchFamily="34" charset="0"/>
                <a:cs typeface="Arial" panose="020B0604020202020204" pitchFamily="34" charset="0"/>
              </a:rPr>
              <a:t> </a:t>
            </a:r>
          </a:p>
        </p:txBody>
      </p:sp>
      <p:sp>
        <p:nvSpPr>
          <p:cNvPr id="4" name="Freeform 9">
            <a:extLst>
              <a:ext uri="{FF2B5EF4-FFF2-40B4-BE49-F238E27FC236}">
                <a16:creationId xmlns:a16="http://schemas.microsoft.com/office/drawing/2014/main" id="{186E7279-2680-8077-C359-8598828E74C5}"/>
              </a:ext>
            </a:extLst>
          </p:cNvPr>
          <p:cNvSpPr/>
          <p:nvPr/>
        </p:nvSpPr>
        <p:spPr>
          <a:xfrm>
            <a:off x="255213" y="2463974"/>
            <a:ext cx="4080160" cy="462418"/>
          </a:xfrm>
          <a:custGeom>
            <a:avLst/>
            <a:gdLst/>
            <a:ahLst/>
            <a:cxnLst/>
            <a:rect l="l" t="t" r="r" b="b"/>
            <a:pathLst>
              <a:path w="6120240" h="693627">
                <a:moveTo>
                  <a:pt x="0" y="0"/>
                </a:moveTo>
                <a:lnTo>
                  <a:pt x="6120240" y="0"/>
                </a:lnTo>
                <a:lnTo>
                  <a:pt x="6120240" y="693628"/>
                </a:lnTo>
                <a:lnTo>
                  <a:pt x="0" y="693628"/>
                </a:lnTo>
                <a:lnTo>
                  <a:pt x="0" y="0"/>
                </a:lnTo>
                <a:close/>
              </a:path>
            </a:pathLst>
          </a:custGeom>
          <a:blipFill>
            <a:blip r:embed="rId16"/>
            <a:stretch>
              <a:fillRect/>
            </a:stretch>
          </a:blipFill>
        </p:spPr>
        <p:txBody>
          <a:bodyPr/>
          <a:lstStyle/>
          <a:p>
            <a:pPr defTabSz="609630"/>
            <a:endParaRPr lang="en-US" sz="1200">
              <a:solidFill>
                <a:prstClr val="black"/>
              </a:solidFill>
              <a:latin typeface="Calibri"/>
            </a:endParaRPr>
          </a:p>
        </p:txBody>
      </p:sp>
      <p:sp>
        <p:nvSpPr>
          <p:cNvPr id="5" name="Freeform 20">
            <a:extLst>
              <a:ext uri="{FF2B5EF4-FFF2-40B4-BE49-F238E27FC236}">
                <a16:creationId xmlns:a16="http://schemas.microsoft.com/office/drawing/2014/main" id="{34C98011-C76D-6A80-EBCE-04D15B43EB61}"/>
              </a:ext>
            </a:extLst>
          </p:cNvPr>
          <p:cNvSpPr/>
          <p:nvPr/>
        </p:nvSpPr>
        <p:spPr>
          <a:xfrm rot="10800000">
            <a:off x="6254" y="6123221"/>
            <a:ext cx="12191997" cy="482856"/>
          </a:xfrm>
          <a:custGeom>
            <a:avLst/>
            <a:gdLst/>
            <a:ahLst/>
            <a:cxnLst/>
            <a:rect l="l" t="t" r="r" b="b"/>
            <a:pathLst>
              <a:path w="10287000" h="967525">
                <a:moveTo>
                  <a:pt x="0" y="0"/>
                </a:moveTo>
                <a:lnTo>
                  <a:pt x="10287000" y="0"/>
                </a:lnTo>
                <a:lnTo>
                  <a:pt x="10287000" y="967526"/>
                </a:lnTo>
                <a:lnTo>
                  <a:pt x="0" y="967526"/>
                </a:lnTo>
                <a:lnTo>
                  <a:pt x="0" y="0"/>
                </a:lnTo>
                <a:close/>
              </a:path>
            </a:pathLst>
          </a:custGeom>
          <a:blipFill>
            <a:blip r:embed="rId17"/>
            <a:stretch>
              <a:fillRect l="-4107" t="-8658" r="-4107" b="-138715"/>
            </a:stretch>
          </a:blipFill>
        </p:spPr>
        <p:txBody>
          <a:bodyPr/>
          <a:lstStyle/>
          <a:p>
            <a:pPr defTabSz="609630"/>
            <a:endParaRPr lang="en-US" sz="1200">
              <a:solidFill>
                <a:prstClr val="black"/>
              </a:solidFill>
              <a:latin typeface="Calibri"/>
            </a:endParaRPr>
          </a:p>
        </p:txBody>
      </p:sp>
      <p:sp>
        <p:nvSpPr>
          <p:cNvPr id="2" name="Slide Number Placeholder 1">
            <a:extLst>
              <a:ext uri="{FF2B5EF4-FFF2-40B4-BE49-F238E27FC236}">
                <a16:creationId xmlns:a16="http://schemas.microsoft.com/office/drawing/2014/main" id="{7207B7AB-E62D-13DA-9D66-F45C5F6B1C45}"/>
              </a:ext>
            </a:extLst>
          </p:cNvPr>
          <p:cNvSpPr>
            <a:spLocks noGrp="1"/>
          </p:cNvSpPr>
          <p:nvPr>
            <p:ph type="sldNum" sz="quarter" idx="12"/>
          </p:nvPr>
        </p:nvSpPr>
        <p:spPr>
          <a:xfrm>
            <a:off x="10763346" y="6612018"/>
            <a:ext cx="1422400" cy="243417"/>
          </a:xfrm>
        </p:spPr>
        <p:txBody>
          <a:bodyPr/>
          <a:lstStyle/>
          <a:p>
            <a:fld id="{B6F15528-21DE-4FAA-801E-634DDDAF4B2B}" type="slidenum">
              <a:rPr lang="en-US" sz="1200" smtClean="0">
                <a:solidFill>
                  <a:schemeClr val="bg1"/>
                </a:solidFill>
              </a:rPr>
              <a:pPr/>
              <a:t>22</a:t>
            </a:fld>
            <a:endParaRPr lang="en-US" sz="1200" dirty="0">
              <a:solidFill>
                <a:schemeClr val="bg1"/>
              </a:solidFill>
            </a:endParaRPr>
          </a:p>
        </p:txBody>
      </p:sp>
    </p:spTree>
    <p:extLst>
      <p:ext uri="{BB962C8B-B14F-4D97-AF65-F5344CB8AC3E}">
        <p14:creationId xmlns:p14="http://schemas.microsoft.com/office/powerpoint/2010/main" val="34653374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15079A3558A214DB52757618E9A649D" ma:contentTypeVersion="10" ma:contentTypeDescription="Create a new document." ma:contentTypeScope="" ma:versionID="4d72abffdc3443136f1e4e35b104e2e8">
  <xsd:schema xmlns:xsd="http://www.w3.org/2001/XMLSchema" xmlns:xs="http://www.w3.org/2001/XMLSchema" xmlns:p="http://schemas.microsoft.com/office/2006/metadata/properties" xmlns:ns3="fdb806b1-c605-41e5-bc14-89661baf20f9" xmlns:ns4="1210efea-ed28-44fb-a1c6-2fe3cc543c3d" targetNamespace="http://schemas.microsoft.com/office/2006/metadata/properties" ma:root="true" ma:fieldsID="793f26a3a38631c14452609ca02e3caf" ns3:_="" ns4:_="">
    <xsd:import namespace="fdb806b1-c605-41e5-bc14-89661baf20f9"/>
    <xsd:import namespace="1210efea-ed28-44fb-a1c6-2fe3cc543c3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b806b1-c605-41e5-bc14-89661baf20f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10efea-ed28-44fb-a1c6-2fe3cc543c3d"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7DE469-E62E-44B6-B4EA-7BFF8D4CBF17}">
  <ds:schemaRefs>
    <ds:schemaRef ds:uri="http://schemas.microsoft.com/sharepoint/v3/contenttype/forms"/>
  </ds:schemaRefs>
</ds:datastoreItem>
</file>

<file path=customXml/itemProps2.xml><?xml version="1.0" encoding="utf-8"?>
<ds:datastoreItem xmlns:ds="http://schemas.openxmlformats.org/officeDocument/2006/customXml" ds:itemID="{43B62122-6BF5-44EC-8D0F-9B4021261866}">
  <ds:schemaRefs>
    <ds:schemaRef ds:uri="http://www.w3.org/XML/1998/namespace"/>
    <ds:schemaRef ds:uri="http://schemas.microsoft.com/office/infopath/2007/PartnerControls"/>
    <ds:schemaRef ds:uri="http://purl.org/dc/terms/"/>
    <ds:schemaRef ds:uri="http://schemas.microsoft.com/office/2006/metadata/properties"/>
    <ds:schemaRef ds:uri="1210efea-ed28-44fb-a1c6-2fe3cc543c3d"/>
    <ds:schemaRef ds:uri="http://schemas.microsoft.com/office/2006/documentManagement/types"/>
    <ds:schemaRef ds:uri="http://purl.org/dc/elements/1.1/"/>
    <ds:schemaRef ds:uri="http://schemas.openxmlformats.org/package/2006/metadata/core-properties"/>
    <ds:schemaRef ds:uri="fdb806b1-c605-41e5-bc14-89661baf20f9"/>
    <ds:schemaRef ds:uri="http://purl.org/dc/dcmitype/"/>
  </ds:schemaRefs>
</ds:datastoreItem>
</file>

<file path=customXml/itemProps3.xml><?xml version="1.0" encoding="utf-8"?>
<ds:datastoreItem xmlns:ds="http://schemas.openxmlformats.org/officeDocument/2006/customXml" ds:itemID="{1EEFEBCF-64C0-4D53-B24F-4F2BB8B7FC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b806b1-c605-41e5-bc14-89661baf20f9"/>
    <ds:schemaRef ds:uri="1210efea-ed28-44fb-a1c6-2fe3cc543c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40103</TotalTime>
  <Words>2166</Words>
  <Application>Microsoft Office PowerPoint</Application>
  <PresentationFormat>Widescreen</PresentationFormat>
  <Paragraphs>265</Paragraphs>
  <Slides>22</Slides>
  <Notes>10</Notes>
  <HiddenSlides>0</HiddenSlides>
  <MMClips>5</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Arial</vt:lpstr>
      <vt:lpstr>Arial Narrow</vt:lpstr>
      <vt:lpstr>Calibri</vt:lpstr>
      <vt:lpstr>Calibri Light</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 Brown</dc:creator>
  <cp:lastModifiedBy>Melissa Lizotte</cp:lastModifiedBy>
  <cp:revision>108</cp:revision>
  <cp:lastPrinted>2023-08-03T18:09:49Z</cp:lastPrinted>
  <dcterms:created xsi:type="dcterms:W3CDTF">2019-05-17T17:54:27Z</dcterms:created>
  <dcterms:modified xsi:type="dcterms:W3CDTF">2026-10-13T15:26:41Z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0x010100A15079A3558A214DB52757618E9A649D</vt:lpwstr>
  </property>
</Properties>
</file>