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4"/>
  </p:sldMasterIdLst>
  <p:notesMasterIdLst>
    <p:notesMasterId r:id="rId26"/>
  </p:notesMasterIdLst>
  <p:sldIdLst>
    <p:sldId id="2784" r:id="rId5"/>
    <p:sldId id="2777" r:id="rId6"/>
    <p:sldId id="2778" r:id="rId7"/>
    <p:sldId id="373" r:id="rId8"/>
    <p:sldId id="370" r:id="rId9"/>
    <p:sldId id="2779" r:id="rId10"/>
    <p:sldId id="2780" r:id="rId11"/>
    <p:sldId id="2781" r:id="rId12"/>
    <p:sldId id="379" r:id="rId13"/>
    <p:sldId id="380" r:id="rId14"/>
    <p:sldId id="366" r:id="rId15"/>
    <p:sldId id="869" r:id="rId16"/>
    <p:sldId id="382" r:id="rId17"/>
    <p:sldId id="873" r:id="rId18"/>
    <p:sldId id="2788" r:id="rId19"/>
    <p:sldId id="2786" r:id="rId20"/>
    <p:sldId id="2787" r:id="rId21"/>
    <p:sldId id="875" r:id="rId22"/>
    <p:sldId id="864" r:id="rId23"/>
    <p:sldId id="1542" r:id="rId24"/>
    <p:sldId id="1176"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bout an HSA" id="{499D4163-93F4-4CF3-93DA-64A4C9C8D4EA}">
          <p14:sldIdLst>
            <p14:sldId id="2784"/>
            <p14:sldId id="2777"/>
            <p14:sldId id="2778"/>
            <p14:sldId id="373"/>
            <p14:sldId id="370"/>
            <p14:sldId id="2779"/>
            <p14:sldId id="2780"/>
            <p14:sldId id="2781"/>
            <p14:sldId id="379"/>
            <p14:sldId id="380"/>
            <p14:sldId id="366"/>
            <p14:sldId id="869"/>
            <p14:sldId id="382"/>
            <p14:sldId id="873"/>
            <p14:sldId id="2788"/>
            <p14:sldId id="2786"/>
            <p14:sldId id="2787"/>
            <p14:sldId id="875"/>
          </p14:sldIdLst>
        </p14:section>
        <p14:section name="Card &amp; Shopping" id="{BA686C4D-4D02-42C5-AB78-39C3EA2F2005}">
          <p14:sldIdLst/>
        </p14:section>
        <p14:section name="BRI Tools" id="{FBCAF5CA-383D-4DBE-88CF-ADB4B20AE895}">
          <p14:sldIdLst/>
        </p14:section>
        <p14:section name="UMB" id="{37D079B9-5308-413D-8D73-3AB08E7AE009}">
          <p14:sldIdLst/>
        </p14:section>
        <p14:section name="First Dollar/Piermont" id="{78F6F3F8-D807-45FC-81FD-63459DF3C207}">
          <p14:sldIdLst/>
        </p14:section>
        <p14:section name="No Custodian Slides" id="{27E0B60D-2DA5-4126-B692-F8D50E8680B4}">
          <p14:sldIdLst/>
        </p14:section>
        <p14:section name="Support &amp; Dates" id="{0B7D7B62-CC36-4CDD-ADE1-97B1D8F9547E}">
          <p14:sldIdLst>
            <p14:sldId id="864"/>
            <p14:sldId id="1542"/>
            <p14:sldId id="1176"/>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sey Burke" initials="CB" lastIdx="2" clrIdx="0">
    <p:extLst>
      <p:ext uri="{19B8F6BF-5375-455C-9EA6-DF929625EA0E}">
        <p15:presenceInfo xmlns:p15="http://schemas.microsoft.com/office/powerpoint/2012/main" userId="S::CBurke@benefitresource.com::f7954feb-d453-44aa-9cba-3e6ff5ad6b30" providerId="AD"/>
      </p:ext>
    </p:extLst>
  </p:cmAuthor>
  <p:cmAuthor id="2" name="Jaclyn Brosnan" initials="JB" lastIdx="6" clrIdx="1">
    <p:extLst>
      <p:ext uri="{19B8F6BF-5375-455C-9EA6-DF929625EA0E}">
        <p15:presenceInfo xmlns:p15="http://schemas.microsoft.com/office/powerpoint/2012/main" userId="S::jbrosnan@benefitresource.com::d4dc3ef6-e332-4e7c-9fbc-faec889bb07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FFFFFF"/>
    <a:srgbClr val="D9D9D6"/>
    <a:srgbClr val="336699"/>
    <a:srgbClr val="731E48"/>
    <a:srgbClr val="0B31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2A7C94-CBA3-488F-A55E-75387364A393}" v="12" dt="2026-09-20T21:53:20.5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353" autoAdjust="0"/>
    <p:restoredTop sz="83172" autoAdjust="0"/>
  </p:normalViewPr>
  <p:slideViewPr>
    <p:cSldViewPr snapToGrid="0">
      <p:cViewPr varScale="1">
        <p:scale>
          <a:sx n="103" d="100"/>
          <a:sy n="103" d="100"/>
        </p:scale>
        <p:origin x="1470" y="11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2DF517-97DE-403C-8F58-A8C83E2C39EF}" type="doc">
      <dgm:prSet loTypeId="urn:microsoft.com/office/officeart/2005/8/layout/hList7" loCatId="picture" qsTypeId="urn:microsoft.com/office/officeart/2005/8/quickstyle/simple1#1" qsCatId="simple" csTypeId="urn:microsoft.com/office/officeart/2005/8/colors/accent1_2#1" csCatId="accent1" phldr="1"/>
      <dgm:spPr/>
      <dgm:t>
        <a:bodyPr/>
        <a:lstStyle/>
        <a:p>
          <a:endParaRPr lang="en-US"/>
        </a:p>
      </dgm:t>
    </dgm:pt>
    <dgm:pt modelId="{69F86380-2D2F-450E-B2A4-ED8B0F4F7EA9}">
      <dgm:prSet phldrT="[Text]"/>
      <dgm:spPr/>
      <dgm:t>
        <a:bodyPr/>
        <a:lstStyle/>
        <a:p>
          <a:r>
            <a:rPr lang="en-US" dirty="0"/>
            <a:t>Rules determined by Internal Revenue Code (IRC) Section 125 </a:t>
          </a:r>
        </a:p>
      </dgm:t>
    </dgm:pt>
    <dgm:pt modelId="{E59E7D4F-3B7B-4EE6-BCA1-F4F273EED441}" type="parTrans" cxnId="{6AF8F172-6242-4CAD-8052-0CB0F4A999F4}">
      <dgm:prSet/>
      <dgm:spPr/>
      <dgm:t>
        <a:bodyPr/>
        <a:lstStyle/>
        <a:p>
          <a:endParaRPr lang="en-US"/>
        </a:p>
      </dgm:t>
    </dgm:pt>
    <dgm:pt modelId="{4B030641-EEE4-4F8A-A595-D22C66BBFEE0}" type="sibTrans" cxnId="{6AF8F172-6242-4CAD-8052-0CB0F4A999F4}">
      <dgm:prSet/>
      <dgm:spPr/>
      <dgm:t>
        <a:bodyPr/>
        <a:lstStyle/>
        <a:p>
          <a:endParaRPr lang="en-US"/>
        </a:p>
      </dgm:t>
    </dgm:pt>
    <dgm:pt modelId="{4AE499C8-A966-4DD4-A739-70A46DB790C2}">
      <dgm:prSet phldrT="[Text]"/>
      <dgm:spPr/>
      <dgm:t>
        <a:bodyPr/>
        <a:lstStyle/>
        <a:p>
          <a:r>
            <a:rPr lang="en-US" dirty="0"/>
            <a:t>Medical &amp; dependent care accounts and expenses</a:t>
          </a:r>
        </a:p>
      </dgm:t>
    </dgm:pt>
    <dgm:pt modelId="{2A997CB5-EE3E-4F84-8EF2-37F915BED2CC}" type="parTrans" cxnId="{91DFD439-7AB7-4BB7-ACD6-E6D8EC4D0B3A}">
      <dgm:prSet/>
      <dgm:spPr/>
      <dgm:t>
        <a:bodyPr/>
        <a:lstStyle/>
        <a:p>
          <a:endParaRPr lang="en-US"/>
        </a:p>
      </dgm:t>
    </dgm:pt>
    <dgm:pt modelId="{05E1C518-3097-4DD1-9894-4267C82CF5B5}" type="sibTrans" cxnId="{91DFD439-7AB7-4BB7-ACD6-E6D8EC4D0B3A}">
      <dgm:prSet/>
      <dgm:spPr/>
      <dgm:t>
        <a:bodyPr/>
        <a:lstStyle/>
        <a:p>
          <a:endParaRPr lang="en-US"/>
        </a:p>
      </dgm:t>
    </dgm:pt>
    <dgm:pt modelId="{597F9D9C-C223-4867-BBF0-F4972497C0B4}">
      <dgm:prSet phldrT="[Text]"/>
      <dgm:spPr/>
      <dgm:t>
        <a:bodyPr/>
        <a:lstStyle/>
        <a:p>
          <a:r>
            <a:rPr lang="en-US" dirty="0"/>
            <a:t>Contributions not subject to Federal, FICA, &amp; state taxes</a:t>
          </a:r>
        </a:p>
      </dgm:t>
    </dgm:pt>
    <dgm:pt modelId="{BD7F7716-9818-426C-A724-850876696E15}" type="parTrans" cxnId="{E4B4CF77-80B0-4720-B4A1-2F3EABC2ED1A}">
      <dgm:prSet/>
      <dgm:spPr/>
      <dgm:t>
        <a:bodyPr/>
        <a:lstStyle/>
        <a:p>
          <a:endParaRPr lang="en-US"/>
        </a:p>
      </dgm:t>
    </dgm:pt>
    <dgm:pt modelId="{01A4732E-D0C4-4B00-91B0-508965ECD595}" type="sibTrans" cxnId="{E4B4CF77-80B0-4720-B4A1-2F3EABC2ED1A}">
      <dgm:prSet/>
      <dgm:spPr/>
      <dgm:t>
        <a:bodyPr/>
        <a:lstStyle/>
        <a:p>
          <a:endParaRPr lang="en-US"/>
        </a:p>
      </dgm:t>
    </dgm:pt>
    <dgm:pt modelId="{9663D3C5-326A-4582-804B-E3E66E0D9668}" type="pres">
      <dgm:prSet presAssocID="{AE2DF517-97DE-403C-8F58-A8C83E2C39EF}" presName="Name0" presStyleCnt="0">
        <dgm:presLayoutVars>
          <dgm:dir/>
          <dgm:resizeHandles val="exact"/>
        </dgm:presLayoutVars>
      </dgm:prSet>
      <dgm:spPr/>
    </dgm:pt>
    <dgm:pt modelId="{EB7E50EF-A374-49F8-B1D6-53BEABA3AFB7}" type="pres">
      <dgm:prSet presAssocID="{AE2DF517-97DE-403C-8F58-A8C83E2C39EF}" presName="fgShape" presStyleLbl="fgShp" presStyleIdx="0" presStyleCnt="1" custScaleY="165384"/>
      <dgm:spPr>
        <a:solidFill>
          <a:schemeClr val="accent2"/>
        </a:solidFill>
      </dgm:spPr>
    </dgm:pt>
    <dgm:pt modelId="{8A333469-A2DC-4382-98E9-8382C69E3501}" type="pres">
      <dgm:prSet presAssocID="{AE2DF517-97DE-403C-8F58-A8C83E2C39EF}" presName="linComp" presStyleCnt="0"/>
      <dgm:spPr/>
    </dgm:pt>
    <dgm:pt modelId="{7E4FE69B-75E4-48B3-B823-505EB5B7EF63}" type="pres">
      <dgm:prSet presAssocID="{4AE499C8-A966-4DD4-A739-70A46DB790C2}" presName="compNode" presStyleCnt="0"/>
      <dgm:spPr/>
    </dgm:pt>
    <dgm:pt modelId="{980445D8-0422-44BD-AD0A-C6D53B4DBE58}" type="pres">
      <dgm:prSet presAssocID="{4AE499C8-A966-4DD4-A739-70A46DB790C2}" presName="bkgdShape" presStyleLbl="node1" presStyleIdx="0" presStyleCnt="3"/>
      <dgm:spPr/>
    </dgm:pt>
    <dgm:pt modelId="{ACC0EA54-CC9B-4149-AD90-AAEF711248F7}" type="pres">
      <dgm:prSet presAssocID="{4AE499C8-A966-4DD4-A739-70A46DB790C2}" presName="nodeTx" presStyleLbl="node1" presStyleIdx="0" presStyleCnt="3">
        <dgm:presLayoutVars>
          <dgm:bulletEnabled val="1"/>
        </dgm:presLayoutVars>
      </dgm:prSet>
      <dgm:spPr/>
    </dgm:pt>
    <dgm:pt modelId="{A0CCD2F6-6037-4352-B854-C9F503080AA3}" type="pres">
      <dgm:prSet presAssocID="{4AE499C8-A966-4DD4-A739-70A46DB790C2}" presName="invisiNode" presStyleLbl="node1" presStyleIdx="0" presStyleCnt="3"/>
      <dgm:spPr/>
    </dgm:pt>
    <dgm:pt modelId="{E3FD936C-36D2-42FF-9847-C302A5987C50}" type="pres">
      <dgm:prSet presAssocID="{4AE499C8-A966-4DD4-A739-70A46DB790C2}" presName="imagNode" presStyleLbl="fgImgPlace1" presStyleIdx="0" presStyleCnt="3" custScaleX="83084" custScaleY="85666"/>
      <dgm:spPr>
        <a:prstGeom prst="round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Piggy Bank"/>
        </a:ext>
      </dgm:extLst>
    </dgm:pt>
    <dgm:pt modelId="{439131F6-BA13-4C7E-93E7-99D15AD75D5A}" type="pres">
      <dgm:prSet presAssocID="{05E1C518-3097-4DD1-9894-4267C82CF5B5}" presName="sibTrans" presStyleLbl="sibTrans2D1" presStyleIdx="0" presStyleCnt="0"/>
      <dgm:spPr/>
    </dgm:pt>
    <dgm:pt modelId="{6FB5C1EF-F3C8-40E6-B815-107529A5265D}" type="pres">
      <dgm:prSet presAssocID="{69F86380-2D2F-450E-B2A4-ED8B0F4F7EA9}" presName="compNode" presStyleCnt="0"/>
      <dgm:spPr/>
    </dgm:pt>
    <dgm:pt modelId="{5EB0F354-B25B-49C5-9A09-3F4D8271F8C9}" type="pres">
      <dgm:prSet presAssocID="{69F86380-2D2F-450E-B2A4-ED8B0F4F7EA9}" presName="bkgdShape" presStyleLbl="node1" presStyleIdx="1" presStyleCnt="3"/>
      <dgm:spPr/>
    </dgm:pt>
    <dgm:pt modelId="{89B98FAB-E2DE-4929-9F18-45282382DD32}" type="pres">
      <dgm:prSet presAssocID="{69F86380-2D2F-450E-B2A4-ED8B0F4F7EA9}" presName="nodeTx" presStyleLbl="node1" presStyleIdx="1" presStyleCnt="3">
        <dgm:presLayoutVars>
          <dgm:bulletEnabled val="1"/>
        </dgm:presLayoutVars>
      </dgm:prSet>
      <dgm:spPr/>
    </dgm:pt>
    <dgm:pt modelId="{08B7210E-7628-4067-9A9A-D5FBA7243A7B}" type="pres">
      <dgm:prSet presAssocID="{69F86380-2D2F-450E-B2A4-ED8B0F4F7EA9}" presName="invisiNode" presStyleLbl="node1" presStyleIdx="1" presStyleCnt="3"/>
      <dgm:spPr/>
    </dgm:pt>
    <dgm:pt modelId="{BD6A9690-5D0F-4F05-BE0A-1EC8FB1CDD34}" type="pres">
      <dgm:prSet presAssocID="{69F86380-2D2F-450E-B2A4-ED8B0F4F7EA9}" presName="imagNode" presStyleLbl="fgImgPlace1" presStyleIdx="1" presStyleCnt="3" custScaleX="83084" custScaleY="85666"/>
      <dgm:spPr>
        <a:prstGeom prst="round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Court with solid fill"/>
        </a:ext>
      </dgm:extLst>
    </dgm:pt>
    <dgm:pt modelId="{5322A184-5B06-4720-A21E-D0CB28944208}" type="pres">
      <dgm:prSet presAssocID="{4B030641-EEE4-4F8A-A595-D22C66BBFEE0}" presName="sibTrans" presStyleLbl="sibTrans2D1" presStyleIdx="0" presStyleCnt="0"/>
      <dgm:spPr/>
    </dgm:pt>
    <dgm:pt modelId="{38C1805A-F4C2-46EF-B665-BDC73667B183}" type="pres">
      <dgm:prSet presAssocID="{597F9D9C-C223-4867-BBF0-F4972497C0B4}" presName="compNode" presStyleCnt="0"/>
      <dgm:spPr/>
    </dgm:pt>
    <dgm:pt modelId="{AEDDE095-99DE-4E7A-B83A-7DE3355D4CC6}" type="pres">
      <dgm:prSet presAssocID="{597F9D9C-C223-4867-BBF0-F4972497C0B4}" presName="bkgdShape" presStyleLbl="node1" presStyleIdx="2" presStyleCnt="3"/>
      <dgm:spPr/>
    </dgm:pt>
    <dgm:pt modelId="{50F8DE0D-A1DE-4D16-AC93-AB49C12CD38E}" type="pres">
      <dgm:prSet presAssocID="{597F9D9C-C223-4867-BBF0-F4972497C0B4}" presName="nodeTx" presStyleLbl="node1" presStyleIdx="2" presStyleCnt="3">
        <dgm:presLayoutVars>
          <dgm:bulletEnabled val="1"/>
        </dgm:presLayoutVars>
      </dgm:prSet>
      <dgm:spPr/>
    </dgm:pt>
    <dgm:pt modelId="{57F4202E-D9FE-4340-AB6E-9773850CFC0C}" type="pres">
      <dgm:prSet presAssocID="{597F9D9C-C223-4867-BBF0-F4972497C0B4}" presName="invisiNode" presStyleLbl="node1" presStyleIdx="2" presStyleCnt="3"/>
      <dgm:spPr/>
    </dgm:pt>
    <dgm:pt modelId="{9A708993-2E45-42D3-A526-E4AD0EA903BF}" type="pres">
      <dgm:prSet presAssocID="{597F9D9C-C223-4867-BBF0-F4972497C0B4}" presName="imagNode" presStyleLbl="fgImgPlace1" presStyleIdx="2" presStyleCnt="3" custScaleX="83084" custScaleY="85666"/>
      <dgm:spPr>
        <a:prstGeom prst="round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l="-2000" r="-2000"/>
          </a:stretch>
        </a:blipFill>
      </dgm:spPr>
      <dgm:extLst>
        <a:ext uri="{E40237B7-FDA0-4F09-8148-C483321AD2D9}">
          <dgm14:cNvPr xmlns:dgm14="http://schemas.microsoft.com/office/drawing/2010/diagram" id="0" name="" descr="Wallet with solid fill"/>
        </a:ext>
      </dgm:extLst>
    </dgm:pt>
  </dgm:ptLst>
  <dgm:cxnLst>
    <dgm:cxn modelId="{1D824D12-2692-4D9A-9D7E-2B9B568CF0EF}" type="presOf" srcId="{597F9D9C-C223-4867-BBF0-F4972497C0B4}" destId="{AEDDE095-99DE-4E7A-B83A-7DE3355D4CC6}" srcOrd="0" destOrd="0" presId="urn:microsoft.com/office/officeart/2005/8/layout/hList7"/>
    <dgm:cxn modelId="{12C8B518-8265-4F6F-A1FC-C39E39B42FC7}" type="presOf" srcId="{597F9D9C-C223-4867-BBF0-F4972497C0B4}" destId="{50F8DE0D-A1DE-4D16-AC93-AB49C12CD38E}" srcOrd="1" destOrd="0" presId="urn:microsoft.com/office/officeart/2005/8/layout/hList7"/>
    <dgm:cxn modelId="{2377D22D-06F0-4598-B8BB-201664E59E90}" type="presOf" srcId="{4AE499C8-A966-4DD4-A739-70A46DB790C2}" destId="{ACC0EA54-CC9B-4149-AD90-AAEF711248F7}" srcOrd="1" destOrd="0" presId="urn:microsoft.com/office/officeart/2005/8/layout/hList7"/>
    <dgm:cxn modelId="{91DFD439-7AB7-4BB7-ACD6-E6D8EC4D0B3A}" srcId="{AE2DF517-97DE-403C-8F58-A8C83E2C39EF}" destId="{4AE499C8-A966-4DD4-A739-70A46DB790C2}" srcOrd="0" destOrd="0" parTransId="{2A997CB5-EE3E-4F84-8EF2-37F915BED2CC}" sibTransId="{05E1C518-3097-4DD1-9894-4267C82CF5B5}"/>
    <dgm:cxn modelId="{19EB7462-75F5-40CD-A9ED-D14FFA94872B}" type="presOf" srcId="{69F86380-2D2F-450E-B2A4-ED8B0F4F7EA9}" destId="{89B98FAB-E2DE-4929-9F18-45282382DD32}" srcOrd="1" destOrd="0" presId="urn:microsoft.com/office/officeart/2005/8/layout/hList7"/>
    <dgm:cxn modelId="{DEDE3545-4B44-49F1-9815-AAB17BDEB9CA}" type="presOf" srcId="{AE2DF517-97DE-403C-8F58-A8C83E2C39EF}" destId="{9663D3C5-326A-4582-804B-E3E66E0D9668}" srcOrd="0" destOrd="0" presId="urn:microsoft.com/office/officeart/2005/8/layout/hList7"/>
    <dgm:cxn modelId="{6AF8F172-6242-4CAD-8052-0CB0F4A999F4}" srcId="{AE2DF517-97DE-403C-8F58-A8C83E2C39EF}" destId="{69F86380-2D2F-450E-B2A4-ED8B0F4F7EA9}" srcOrd="1" destOrd="0" parTransId="{E59E7D4F-3B7B-4EE6-BCA1-F4F273EED441}" sibTransId="{4B030641-EEE4-4F8A-A595-D22C66BBFEE0}"/>
    <dgm:cxn modelId="{E4B4CF77-80B0-4720-B4A1-2F3EABC2ED1A}" srcId="{AE2DF517-97DE-403C-8F58-A8C83E2C39EF}" destId="{597F9D9C-C223-4867-BBF0-F4972497C0B4}" srcOrd="2" destOrd="0" parTransId="{BD7F7716-9818-426C-A724-850876696E15}" sibTransId="{01A4732E-D0C4-4B00-91B0-508965ECD595}"/>
    <dgm:cxn modelId="{0A7BBD59-4E29-4092-90EF-BA63EDCCA0F7}" type="presOf" srcId="{4AE499C8-A966-4DD4-A739-70A46DB790C2}" destId="{980445D8-0422-44BD-AD0A-C6D53B4DBE58}" srcOrd="0" destOrd="0" presId="urn:microsoft.com/office/officeart/2005/8/layout/hList7"/>
    <dgm:cxn modelId="{2F31789F-2491-4958-A463-B11D605814AD}" type="presOf" srcId="{69F86380-2D2F-450E-B2A4-ED8B0F4F7EA9}" destId="{5EB0F354-B25B-49C5-9A09-3F4D8271F8C9}" srcOrd="0" destOrd="0" presId="urn:microsoft.com/office/officeart/2005/8/layout/hList7"/>
    <dgm:cxn modelId="{1738C9A4-6FEC-457B-936B-34C9043097C5}" type="presOf" srcId="{05E1C518-3097-4DD1-9894-4267C82CF5B5}" destId="{439131F6-BA13-4C7E-93E7-99D15AD75D5A}" srcOrd="0" destOrd="0" presId="urn:microsoft.com/office/officeart/2005/8/layout/hList7"/>
    <dgm:cxn modelId="{CB74C2B4-7C9B-4789-8F8D-65A560D65061}" type="presOf" srcId="{4B030641-EEE4-4F8A-A595-D22C66BBFEE0}" destId="{5322A184-5B06-4720-A21E-D0CB28944208}" srcOrd="0" destOrd="0" presId="urn:microsoft.com/office/officeart/2005/8/layout/hList7"/>
    <dgm:cxn modelId="{D8D2B2C1-9D7D-4FB9-95BD-0C7CC339CDC4}" type="presParOf" srcId="{9663D3C5-326A-4582-804B-E3E66E0D9668}" destId="{EB7E50EF-A374-49F8-B1D6-53BEABA3AFB7}" srcOrd="0" destOrd="0" presId="urn:microsoft.com/office/officeart/2005/8/layout/hList7"/>
    <dgm:cxn modelId="{F69BFDB1-B07A-4F33-AEB8-F4A9119E2552}" type="presParOf" srcId="{9663D3C5-326A-4582-804B-E3E66E0D9668}" destId="{8A333469-A2DC-4382-98E9-8382C69E3501}" srcOrd="1" destOrd="0" presId="urn:microsoft.com/office/officeart/2005/8/layout/hList7"/>
    <dgm:cxn modelId="{FE38DD5D-CB04-4036-8E2F-C1A9DE0FBB2E}" type="presParOf" srcId="{8A333469-A2DC-4382-98E9-8382C69E3501}" destId="{7E4FE69B-75E4-48B3-B823-505EB5B7EF63}" srcOrd="0" destOrd="0" presId="urn:microsoft.com/office/officeart/2005/8/layout/hList7"/>
    <dgm:cxn modelId="{97C49770-568B-4EE7-B682-26EED5E78541}" type="presParOf" srcId="{7E4FE69B-75E4-48B3-B823-505EB5B7EF63}" destId="{980445D8-0422-44BD-AD0A-C6D53B4DBE58}" srcOrd="0" destOrd="0" presId="urn:microsoft.com/office/officeart/2005/8/layout/hList7"/>
    <dgm:cxn modelId="{8AF7E1D4-5952-4FF5-A515-81BCC3BCEF06}" type="presParOf" srcId="{7E4FE69B-75E4-48B3-B823-505EB5B7EF63}" destId="{ACC0EA54-CC9B-4149-AD90-AAEF711248F7}" srcOrd="1" destOrd="0" presId="urn:microsoft.com/office/officeart/2005/8/layout/hList7"/>
    <dgm:cxn modelId="{B0295940-3D8A-430D-BE5E-6AA3F98DE156}" type="presParOf" srcId="{7E4FE69B-75E4-48B3-B823-505EB5B7EF63}" destId="{A0CCD2F6-6037-4352-B854-C9F503080AA3}" srcOrd="2" destOrd="0" presId="urn:microsoft.com/office/officeart/2005/8/layout/hList7"/>
    <dgm:cxn modelId="{DB64DD7A-DC44-4748-B7D0-F9DC10795BA6}" type="presParOf" srcId="{7E4FE69B-75E4-48B3-B823-505EB5B7EF63}" destId="{E3FD936C-36D2-42FF-9847-C302A5987C50}" srcOrd="3" destOrd="0" presId="urn:microsoft.com/office/officeart/2005/8/layout/hList7"/>
    <dgm:cxn modelId="{CC7E6CA1-B93D-4568-9FA9-4FCD12F7FEC9}" type="presParOf" srcId="{8A333469-A2DC-4382-98E9-8382C69E3501}" destId="{439131F6-BA13-4C7E-93E7-99D15AD75D5A}" srcOrd="1" destOrd="0" presId="urn:microsoft.com/office/officeart/2005/8/layout/hList7"/>
    <dgm:cxn modelId="{FEB59F3E-A991-41C2-A60F-5A391CC5C81F}" type="presParOf" srcId="{8A333469-A2DC-4382-98E9-8382C69E3501}" destId="{6FB5C1EF-F3C8-40E6-B815-107529A5265D}" srcOrd="2" destOrd="0" presId="urn:microsoft.com/office/officeart/2005/8/layout/hList7"/>
    <dgm:cxn modelId="{0BD4D397-3CB8-4506-8B77-A8C178AD039C}" type="presParOf" srcId="{6FB5C1EF-F3C8-40E6-B815-107529A5265D}" destId="{5EB0F354-B25B-49C5-9A09-3F4D8271F8C9}" srcOrd="0" destOrd="0" presId="urn:microsoft.com/office/officeart/2005/8/layout/hList7"/>
    <dgm:cxn modelId="{2AFCB320-CB18-49CF-B1E5-19C23F36052A}" type="presParOf" srcId="{6FB5C1EF-F3C8-40E6-B815-107529A5265D}" destId="{89B98FAB-E2DE-4929-9F18-45282382DD32}" srcOrd="1" destOrd="0" presId="urn:microsoft.com/office/officeart/2005/8/layout/hList7"/>
    <dgm:cxn modelId="{4622D052-28CA-426C-83A0-E6F66D647DCD}" type="presParOf" srcId="{6FB5C1EF-F3C8-40E6-B815-107529A5265D}" destId="{08B7210E-7628-4067-9A9A-D5FBA7243A7B}" srcOrd="2" destOrd="0" presId="urn:microsoft.com/office/officeart/2005/8/layout/hList7"/>
    <dgm:cxn modelId="{56E9D6E7-331F-4487-B3EF-B979C40FDFC8}" type="presParOf" srcId="{6FB5C1EF-F3C8-40E6-B815-107529A5265D}" destId="{BD6A9690-5D0F-4F05-BE0A-1EC8FB1CDD34}" srcOrd="3" destOrd="0" presId="urn:microsoft.com/office/officeart/2005/8/layout/hList7"/>
    <dgm:cxn modelId="{D90D0340-98EA-4DA8-925A-0BD9F67F2618}" type="presParOf" srcId="{8A333469-A2DC-4382-98E9-8382C69E3501}" destId="{5322A184-5B06-4720-A21E-D0CB28944208}" srcOrd="3" destOrd="0" presId="urn:microsoft.com/office/officeart/2005/8/layout/hList7"/>
    <dgm:cxn modelId="{231E8621-0B8D-453F-9A96-55860DA29AA5}" type="presParOf" srcId="{8A333469-A2DC-4382-98E9-8382C69E3501}" destId="{38C1805A-F4C2-46EF-B665-BDC73667B183}" srcOrd="4" destOrd="0" presId="urn:microsoft.com/office/officeart/2005/8/layout/hList7"/>
    <dgm:cxn modelId="{52D95C8D-D8CD-4331-BD08-1A9EBA1B24CB}" type="presParOf" srcId="{38C1805A-F4C2-46EF-B665-BDC73667B183}" destId="{AEDDE095-99DE-4E7A-B83A-7DE3355D4CC6}" srcOrd="0" destOrd="0" presId="urn:microsoft.com/office/officeart/2005/8/layout/hList7"/>
    <dgm:cxn modelId="{F1142747-706C-40D0-B99C-1DC0043A8CA7}" type="presParOf" srcId="{38C1805A-F4C2-46EF-B665-BDC73667B183}" destId="{50F8DE0D-A1DE-4D16-AC93-AB49C12CD38E}" srcOrd="1" destOrd="0" presId="urn:microsoft.com/office/officeart/2005/8/layout/hList7"/>
    <dgm:cxn modelId="{BC0734F6-495E-42D1-A6A1-7E3B16DAD3C0}" type="presParOf" srcId="{38C1805A-F4C2-46EF-B665-BDC73667B183}" destId="{57F4202E-D9FE-4340-AB6E-9773850CFC0C}" srcOrd="2" destOrd="0" presId="urn:microsoft.com/office/officeart/2005/8/layout/hList7"/>
    <dgm:cxn modelId="{20553487-7545-451E-982F-F49E478C6469}" type="presParOf" srcId="{38C1805A-F4C2-46EF-B665-BDC73667B183}" destId="{9A708993-2E45-42D3-A526-E4AD0EA903BF}"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C20891-2CF0-4D13-8997-5C7A583F39B2}" type="doc">
      <dgm:prSet loTypeId="urn:microsoft.com/office/officeart/2005/8/layout/vList6" loCatId="process" qsTypeId="urn:microsoft.com/office/officeart/2005/8/quickstyle/simple1#2" qsCatId="simple" csTypeId="urn:microsoft.com/office/officeart/2005/8/colors/accent1_2#2" csCatId="accent1" phldr="1"/>
      <dgm:spPr/>
    </dgm:pt>
    <dgm:pt modelId="{CF0108FE-55B7-437E-BE9A-A218BDF13D28}">
      <dgm:prSet phldrT="[Text]" custT="1"/>
      <dgm:spPr/>
      <dgm:t>
        <a:bodyPr/>
        <a:lstStyle/>
        <a:p>
          <a:r>
            <a:rPr lang="en-US" sz="2300" b="0">
              <a:solidFill>
                <a:schemeClr val="bg1"/>
              </a:solidFill>
            </a:rPr>
            <a:t>Out-of-Pocket Medical Expenses </a:t>
          </a:r>
          <a:endParaRPr lang="en-US" sz="2300" b="0" dirty="0">
            <a:solidFill>
              <a:schemeClr val="bg1"/>
            </a:solidFill>
          </a:endParaRPr>
        </a:p>
      </dgm:t>
    </dgm:pt>
    <dgm:pt modelId="{847FC305-A38D-40D2-B363-E037D848574E}" type="parTrans" cxnId="{CC28A722-1438-4303-A719-37A7ACDA6D53}">
      <dgm:prSet/>
      <dgm:spPr/>
      <dgm:t>
        <a:bodyPr/>
        <a:lstStyle/>
        <a:p>
          <a:endParaRPr lang="en-US"/>
        </a:p>
      </dgm:t>
    </dgm:pt>
    <dgm:pt modelId="{66EBCAFD-555B-4422-8F14-A6FCA05A51B9}" type="sibTrans" cxnId="{CC28A722-1438-4303-A719-37A7ACDA6D53}">
      <dgm:prSet/>
      <dgm:spPr/>
      <dgm:t>
        <a:bodyPr/>
        <a:lstStyle/>
        <a:p>
          <a:endParaRPr lang="en-US"/>
        </a:p>
      </dgm:t>
    </dgm:pt>
    <dgm:pt modelId="{17A6B2B8-9392-4270-B01A-116678D5359A}">
      <dgm:prSet phldrT="[Text]" custT="1"/>
      <dgm:spPr/>
      <dgm:t>
        <a:bodyPr/>
        <a:lstStyle/>
        <a:p>
          <a:pPr marL="0" lvl="0" indent="0" algn="ctr" defTabSz="1022350">
            <a:lnSpc>
              <a:spcPct val="90000"/>
            </a:lnSpc>
            <a:spcBef>
              <a:spcPct val="0"/>
            </a:spcBef>
            <a:spcAft>
              <a:spcPct val="35000"/>
            </a:spcAft>
            <a:buNone/>
          </a:pPr>
          <a:r>
            <a:rPr lang="en-US" sz="2300" b="0" kern="1200">
              <a:solidFill>
                <a:prstClr val="white"/>
              </a:solidFill>
              <a:latin typeface="Lato"/>
              <a:ea typeface="+mn-ea"/>
              <a:cs typeface="+mn-cs"/>
            </a:rPr>
            <a:t>OTC Medical Devices &amp; Supplies</a:t>
          </a:r>
          <a:endParaRPr lang="en-US" sz="2300" b="0" kern="1200" dirty="0">
            <a:solidFill>
              <a:prstClr val="white"/>
            </a:solidFill>
            <a:latin typeface="Lato"/>
            <a:ea typeface="+mn-ea"/>
            <a:cs typeface="+mn-cs"/>
          </a:endParaRPr>
        </a:p>
      </dgm:t>
    </dgm:pt>
    <dgm:pt modelId="{C9AF61C9-466D-46FB-A8EC-A75B8C3B7BD5}" type="parTrans" cxnId="{D83D5EB4-0B4D-458B-A25B-6E7929846345}">
      <dgm:prSet/>
      <dgm:spPr/>
      <dgm:t>
        <a:bodyPr/>
        <a:lstStyle/>
        <a:p>
          <a:endParaRPr lang="en-US"/>
        </a:p>
      </dgm:t>
    </dgm:pt>
    <dgm:pt modelId="{DAAE3395-7F6D-4D32-B261-3DEA17ACD124}" type="sibTrans" cxnId="{D83D5EB4-0B4D-458B-A25B-6E7929846345}">
      <dgm:prSet/>
      <dgm:spPr/>
      <dgm:t>
        <a:bodyPr/>
        <a:lstStyle/>
        <a:p>
          <a:endParaRPr lang="en-US"/>
        </a:p>
      </dgm:t>
    </dgm:pt>
    <dgm:pt modelId="{A0E9D517-D865-45F0-A74D-2852C8490253}">
      <dgm:prSet phldrT="[Text]" custT="1"/>
      <dgm:spPr/>
      <dgm:t>
        <a:bodyPr/>
        <a:lstStyle/>
        <a:p>
          <a:pPr marL="0" lvl="0" indent="0" algn="ctr" defTabSz="1022350">
            <a:lnSpc>
              <a:spcPct val="90000"/>
            </a:lnSpc>
            <a:spcBef>
              <a:spcPct val="0"/>
            </a:spcBef>
            <a:spcAft>
              <a:spcPct val="35000"/>
            </a:spcAft>
            <a:buNone/>
          </a:pPr>
          <a:r>
            <a:rPr lang="en-US" sz="2300" b="0" kern="1200">
              <a:solidFill>
                <a:prstClr val="white"/>
              </a:solidFill>
              <a:latin typeface="Lato"/>
              <a:ea typeface="+mn-ea"/>
              <a:cs typeface="+mn-cs"/>
            </a:rPr>
            <a:t>OTC Drugs &amp; Medicines</a:t>
          </a:r>
          <a:endParaRPr lang="en-US" sz="2300" b="0" kern="1200" dirty="0">
            <a:solidFill>
              <a:prstClr val="white"/>
            </a:solidFill>
            <a:latin typeface="Lato"/>
            <a:ea typeface="+mn-ea"/>
            <a:cs typeface="+mn-cs"/>
          </a:endParaRPr>
        </a:p>
      </dgm:t>
    </dgm:pt>
    <dgm:pt modelId="{FC2897A7-9230-4003-A217-861031CC8E57}" type="parTrans" cxnId="{D6DB6E36-7C46-4197-B20F-2629DAA55B07}">
      <dgm:prSet/>
      <dgm:spPr/>
      <dgm:t>
        <a:bodyPr/>
        <a:lstStyle/>
        <a:p>
          <a:endParaRPr lang="en-US"/>
        </a:p>
      </dgm:t>
    </dgm:pt>
    <dgm:pt modelId="{EE234C05-EB36-403D-8538-BE1851208B11}" type="sibTrans" cxnId="{D6DB6E36-7C46-4197-B20F-2629DAA55B07}">
      <dgm:prSet/>
      <dgm:spPr/>
      <dgm:t>
        <a:bodyPr/>
        <a:lstStyle/>
        <a:p>
          <a:endParaRPr lang="en-US"/>
        </a:p>
      </dgm:t>
    </dgm:pt>
    <dgm:pt modelId="{42B74372-D872-4C38-835A-EC1B461AE8A5}">
      <dgm:prSet phldrT="[Text]" custT="1"/>
      <dgm:spPr/>
      <dgm:t>
        <a:bodyPr/>
        <a:lstStyle/>
        <a:p>
          <a:r>
            <a:rPr lang="en-US" sz="2300" b="0" kern="1200">
              <a:solidFill>
                <a:prstClr val="white"/>
              </a:solidFill>
              <a:latin typeface="Lato"/>
              <a:ea typeface="+mn-ea"/>
              <a:cs typeface="+mn-cs"/>
            </a:rPr>
            <a:t>Related Medical Services </a:t>
          </a:r>
          <a:endParaRPr lang="en-US" sz="2300" b="0" kern="1200" dirty="0">
            <a:solidFill>
              <a:prstClr val="white"/>
            </a:solidFill>
            <a:latin typeface="Lato"/>
            <a:ea typeface="+mn-ea"/>
            <a:cs typeface="+mn-cs"/>
          </a:endParaRPr>
        </a:p>
      </dgm:t>
    </dgm:pt>
    <dgm:pt modelId="{31A97E45-17E4-4EBC-922F-96B85D93E34B}" type="parTrans" cxnId="{6FDAC0F4-9881-4742-9C06-7440440DC39B}">
      <dgm:prSet/>
      <dgm:spPr/>
      <dgm:t>
        <a:bodyPr/>
        <a:lstStyle/>
        <a:p>
          <a:endParaRPr lang="en-US"/>
        </a:p>
      </dgm:t>
    </dgm:pt>
    <dgm:pt modelId="{E706981A-B7DA-4737-9CC0-039C93D9D773}" type="sibTrans" cxnId="{6FDAC0F4-9881-4742-9C06-7440440DC39B}">
      <dgm:prSet/>
      <dgm:spPr/>
      <dgm:t>
        <a:bodyPr/>
        <a:lstStyle/>
        <a:p>
          <a:endParaRPr lang="en-US"/>
        </a:p>
      </dgm:t>
    </dgm:pt>
    <dgm:pt modelId="{BFB9C038-F9AD-4B89-AD7E-0BC7E45667A7}" type="pres">
      <dgm:prSet presAssocID="{23C20891-2CF0-4D13-8997-5C7A583F39B2}" presName="Name0" presStyleCnt="0">
        <dgm:presLayoutVars>
          <dgm:dir/>
          <dgm:animLvl val="lvl"/>
          <dgm:resizeHandles/>
        </dgm:presLayoutVars>
      </dgm:prSet>
      <dgm:spPr/>
    </dgm:pt>
    <dgm:pt modelId="{F6407158-53B9-4C56-BDFB-3562077F06F6}" type="pres">
      <dgm:prSet presAssocID="{CF0108FE-55B7-437E-BE9A-A218BDF13D28}" presName="linNode" presStyleCnt="0"/>
      <dgm:spPr/>
    </dgm:pt>
    <dgm:pt modelId="{90BE522C-819E-42EE-BE1A-4922F810A1FB}" type="pres">
      <dgm:prSet presAssocID="{CF0108FE-55B7-437E-BE9A-A218BDF13D28}" presName="parentShp" presStyleLbl="node1" presStyleIdx="0" presStyleCnt="4" custScaleX="107474">
        <dgm:presLayoutVars>
          <dgm:bulletEnabled val="1"/>
        </dgm:presLayoutVars>
      </dgm:prSet>
      <dgm:spPr/>
    </dgm:pt>
    <dgm:pt modelId="{65C7C28C-5185-4055-B0D8-DE97511FE127}" type="pres">
      <dgm:prSet presAssocID="{CF0108FE-55B7-437E-BE9A-A218BDF13D28}" presName="childShp" presStyleLbl="bgAccFollowNode1" presStyleIdx="0" presStyleCnt="4">
        <dgm:presLayoutVars>
          <dgm:bulletEnabled val="1"/>
        </dgm:presLayoutVars>
      </dgm:prSet>
      <dgm:spPr>
        <a:solidFill>
          <a:schemeClr val="accent2">
            <a:alpha val="90000"/>
          </a:schemeClr>
        </a:solidFill>
      </dgm:spPr>
    </dgm:pt>
    <dgm:pt modelId="{62596BEF-6323-4DD4-8072-89832563551A}" type="pres">
      <dgm:prSet presAssocID="{66EBCAFD-555B-4422-8F14-A6FCA05A51B9}" presName="spacing" presStyleCnt="0"/>
      <dgm:spPr/>
    </dgm:pt>
    <dgm:pt modelId="{50B0F997-AE84-4248-B08A-5DEBA3723B10}" type="pres">
      <dgm:prSet presAssocID="{42B74372-D872-4C38-835A-EC1B461AE8A5}" presName="linNode" presStyleCnt="0"/>
      <dgm:spPr/>
    </dgm:pt>
    <dgm:pt modelId="{4067DF5E-453D-42FC-8737-045CD3EF315A}" type="pres">
      <dgm:prSet presAssocID="{42B74372-D872-4C38-835A-EC1B461AE8A5}" presName="parentShp" presStyleLbl="node1" presStyleIdx="1" presStyleCnt="4" custScaleX="107474">
        <dgm:presLayoutVars>
          <dgm:bulletEnabled val="1"/>
        </dgm:presLayoutVars>
      </dgm:prSet>
      <dgm:spPr/>
    </dgm:pt>
    <dgm:pt modelId="{12A66C24-4A69-4367-B5FF-530951D7E57D}" type="pres">
      <dgm:prSet presAssocID="{42B74372-D872-4C38-835A-EC1B461AE8A5}" presName="childShp" presStyleLbl="bgAccFollowNode1" presStyleIdx="1" presStyleCnt="4">
        <dgm:presLayoutVars>
          <dgm:bulletEnabled val="1"/>
        </dgm:presLayoutVars>
      </dgm:prSet>
      <dgm:spPr>
        <a:solidFill>
          <a:schemeClr val="accent2">
            <a:alpha val="90000"/>
          </a:schemeClr>
        </a:solidFill>
      </dgm:spPr>
    </dgm:pt>
    <dgm:pt modelId="{9B3854CA-8C43-44D1-8750-847FCE6ED67F}" type="pres">
      <dgm:prSet presAssocID="{E706981A-B7DA-4737-9CC0-039C93D9D773}" presName="spacing" presStyleCnt="0"/>
      <dgm:spPr/>
    </dgm:pt>
    <dgm:pt modelId="{2AAB79C3-2FB9-4767-9C42-A76AEAF649D4}" type="pres">
      <dgm:prSet presAssocID="{17A6B2B8-9392-4270-B01A-116678D5359A}" presName="linNode" presStyleCnt="0"/>
      <dgm:spPr/>
    </dgm:pt>
    <dgm:pt modelId="{E0FBABAA-92D5-442F-9217-FA9B81A66F06}" type="pres">
      <dgm:prSet presAssocID="{17A6B2B8-9392-4270-B01A-116678D5359A}" presName="parentShp" presStyleLbl="node1" presStyleIdx="2" presStyleCnt="4" custScaleX="107474">
        <dgm:presLayoutVars>
          <dgm:bulletEnabled val="1"/>
        </dgm:presLayoutVars>
      </dgm:prSet>
      <dgm:spPr/>
    </dgm:pt>
    <dgm:pt modelId="{0EF1B138-4058-4B19-AF93-327183E4378D}" type="pres">
      <dgm:prSet presAssocID="{17A6B2B8-9392-4270-B01A-116678D5359A}" presName="childShp" presStyleLbl="bgAccFollowNode1" presStyleIdx="2" presStyleCnt="4">
        <dgm:presLayoutVars>
          <dgm:bulletEnabled val="1"/>
        </dgm:presLayoutVars>
      </dgm:prSet>
      <dgm:spPr>
        <a:solidFill>
          <a:schemeClr val="accent2">
            <a:alpha val="90000"/>
          </a:schemeClr>
        </a:solidFill>
      </dgm:spPr>
    </dgm:pt>
    <dgm:pt modelId="{EC9DAAAC-7096-421D-805A-1E733BC5835C}" type="pres">
      <dgm:prSet presAssocID="{DAAE3395-7F6D-4D32-B261-3DEA17ACD124}" presName="spacing" presStyleCnt="0"/>
      <dgm:spPr/>
    </dgm:pt>
    <dgm:pt modelId="{D2EE7B11-C73F-486D-8C5A-10A97F6CEF44}" type="pres">
      <dgm:prSet presAssocID="{A0E9D517-D865-45F0-A74D-2852C8490253}" presName="linNode" presStyleCnt="0"/>
      <dgm:spPr/>
    </dgm:pt>
    <dgm:pt modelId="{24953862-60BC-4F25-9728-ECC81F48D368}" type="pres">
      <dgm:prSet presAssocID="{A0E9D517-D865-45F0-A74D-2852C8490253}" presName="parentShp" presStyleLbl="node1" presStyleIdx="3" presStyleCnt="4" custScaleX="107474">
        <dgm:presLayoutVars>
          <dgm:bulletEnabled val="1"/>
        </dgm:presLayoutVars>
      </dgm:prSet>
      <dgm:spPr/>
    </dgm:pt>
    <dgm:pt modelId="{9547BDD9-A84A-49AD-8824-382117945928}" type="pres">
      <dgm:prSet presAssocID="{A0E9D517-D865-45F0-A74D-2852C8490253}" presName="childShp" presStyleLbl="bgAccFollowNode1" presStyleIdx="3" presStyleCnt="4">
        <dgm:presLayoutVars>
          <dgm:bulletEnabled val="1"/>
        </dgm:presLayoutVars>
      </dgm:prSet>
      <dgm:spPr>
        <a:solidFill>
          <a:schemeClr val="accent2">
            <a:alpha val="90000"/>
          </a:schemeClr>
        </a:solidFill>
      </dgm:spPr>
    </dgm:pt>
  </dgm:ptLst>
  <dgm:cxnLst>
    <dgm:cxn modelId="{34D3DA07-3D01-44CC-8D05-A0033795906D}" type="presOf" srcId="{A0E9D517-D865-45F0-A74D-2852C8490253}" destId="{24953862-60BC-4F25-9728-ECC81F48D368}" srcOrd="0" destOrd="0" presId="urn:microsoft.com/office/officeart/2005/8/layout/vList6"/>
    <dgm:cxn modelId="{CC28A722-1438-4303-A719-37A7ACDA6D53}" srcId="{23C20891-2CF0-4D13-8997-5C7A583F39B2}" destId="{CF0108FE-55B7-437E-BE9A-A218BDF13D28}" srcOrd="0" destOrd="0" parTransId="{847FC305-A38D-40D2-B363-E037D848574E}" sibTransId="{66EBCAFD-555B-4422-8F14-A6FCA05A51B9}"/>
    <dgm:cxn modelId="{D6DB6E36-7C46-4197-B20F-2629DAA55B07}" srcId="{23C20891-2CF0-4D13-8997-5C7A583F39B2}" destId="{A0E9D517-D865-45F0-A74D-2852C8490253}" srcOrd="3" destOrd="0" parTransId="{FC2897A7-9230-4003-A217-861031CC8E57}" sibTransId="{EE234C05-EB36-403D-8538-BE1851208B11}"/>
    <dgm:cxn modelId="{B440BB67-21CA-4AD7-901A-8AEE56216C82}" type="presOf" srcId="{42B74372-D872-4C38-835A-EC1B461AE8A5}" destId="{4067DF5E-453D-42FC-8737-045CD3EF315A}" srcOrd="0" destOrd="0" presId="urn:microsoft.com/office/officeart/2005/8/layout/vList6"/>
    <dgm:cxn modelId="{4BB384A3-42EB-4403-8BFC-FFB2FBE48050}" type="presOf" srcId="{CF0108FE-55B7-437E-BE9A-A218BDF13D28}" destId="{90BE522C-819E-42EE-BE1A-4922F810A1FB}" srcOrd="0" destOrd="0" presId="urn:microsoft.com/office/officeart/2005/8/layout/vList6"/>
    <dgm:cxn modelId="{D83D5EB4-0B4D-458B-A25B-6E7929846345}" srcId="{23C20891-2CF0-4D13-8997-5C7A583F39B2}" destId="{17A6B2B8-9392-4270-B01A-116678D5359A}" srcOrd="2" destOrd="0" parTransId="{C9AF61C9-466D-46FB-A8EC-A75B8C3B7BD5}" sibTransId="{DAAE3395-7F6D-4D32-B261-3DEA17ACD124}"/>
    <dgm:cxn modelId="{76EA76B4-DE0B-4530-992C-977BFF1CB1AD}" type="presOf" srcId="{23C20891-2CF0-4D13-8997-5C7A583F39B2}" destId="{BFB9C038-F9AD-4B89-AD7E-0BC7E45667A7}" srcOrd="0" destOrd="0" presId="urn:microsoft.com/office/officeart/2005/8/layout/vList6"/>
    <dgm:cxn modelId="{251202C8-7CD5-489A-A0AD-9BEE6BDF0AEC}" type="presOf" srcId="{17A6B2B8-9392-4270-B01A-116678D5359A}" destId="{E0FBABAA-92D5-442F-9217-FA9B81A66F06}" srcOrd="0" destOrd="0" presId="urn:microsoft.com/office/officeart/2005/8/layout/vList6"/>
    <dgm:cxn modelId="{6FDAC0F4-9881-4742-9C06-7440440DC39B}" srcId="{23C20891-2CF0-4D13-8997-5C7A583F39B2}" destId="{42B74372-D872-4C38-835A-EC1B461AE8A5}" srcOrd="1" destOrd="0" parTransId="{31A97E45-17E4-4EBC-922F-96B85D93E34B}" sibTransId="{E706981A-B7DA-4737-9CC0-039C93D9D773}"/>
    <dgm:cxn modelId="{9A011694-6A5B-40CC-98A2-F741411A82FB}" type="presParOf" srcId="{BFB9C038-F9AD-4B89-AD7E-0BC7E45667A7}" destId="{F6407158-53B9-4C56-BDFB-3562077F06F6}" srcOrd="0" destOrd="0" presId="urn:microsoft.com/office/officeart/2005/8/layout/vList6"/>
    <dgm:cxn modelId="{B6F9E276-66C0-4A91-8B2F-61E615B1F4EC}" type="presParOf" srcId="{F6407158-53B9-4C56-BDFB-3562077F06F6}" destId="{90BE522C-819E-42EE-BE1A-4922F810A1FB}" srcOrd="0" destOrd="0" presId="urn:microsoft.com/office/officeart/2005/8/layout/vList6"/>
    <dgm:cxn modelId="{5CAEB311-A70B-4D93-852D-9F7E736EAF51}" type="presParOf" srcId="{F6407158-53B9-4C56-BDFB-3562077F06F6}" destId="{65C7C28C-5185-4055-B0D8-DE97511FE127}" srcOrd="1" destOrd="0" presId="urn:microsoft.com/office/officeart/2005/8/layout/vList6"/>
    <dgm:cxn modelId="{1FBFC158-368C-458D-930E-FFEE1A16B1CF}" type="presParOf" srcId="{BFB9C038-F9AD-4B89-AD7E-0BC7E45667A7}" destId="{62596BEF-6323-4DD4-8072-89832563551A}" srcOrd="1" destOrd="0" presId="urn:microsoft.com/office/officeart/2005/8/layout/vList6"/>
    <dgm:cxn modelId="{E649F6E9-8669-48C5-A5EE-7C6E703AF669}" type="presParOf" srcId="{BFB9C038-F9AD-4B89-AD7E-0BC7E45667A7}" destId="{50B0F997-AE84-4248-B08A-5DEBA3723B10}" srcOrd="2" destOrd="0" presId="urn:microsoft.com/office/officeart/2005/8/layout/vList6"/>
    <dgm:cxn modelId="{EF1EBD25-D901-47FD-8E97-B5402D6FA953}" type="presParOf" srcId="{50B0F997-AE84-4248-B08A-5DEBA3723B10}" destId="{4067DF5E-453D-42FC-8737-045CD3EF315A}" srcOrd="0" destOrd="0" presId="urn:microsoft.com/office/officeart/2005/8/layout/vList6"/>
    <dgm:cxn modelId="{30115D9C-BB0A-4CD2-B122-9733FF936406}" type="presParOf" srcId="{50B0F997-AE84-4248-B08A-5DEBA3723B10}" destId="{12A66C24-4A69-4367-B5FF-530951D7E57D}" srcOrd="1" destOrd="0" presId="urn:microsoft.com/office/officeart/2005/8/layout/vList6"/>
    <dgm:cxn modelId="{4667762F-3532-4D93-AC9B-05A3C6E2373B}" type="presParOf" srcId="{BFB9C038-F9AD-4B89-AD7E-0BC7E45667A7}" destId="{9B3854CA-8C43-44D1-8750-847FCE6ED67F}" srcOrd="3" destOrd="0" presId="urn:microsoft.com/office/officeart/2005/8/layout/vList6"/>
    <dgm:cxn modelId="{199A8922-61F7-4D26-9FB6-D2A68B3B7219}" type="presParOf" srcId="{BFB9C038-F9AD-4B89-AD7E-0BC7E45667A7}" destId="{2AAB79C3-2FB9-4767-9C42-A76AEAF649D4}" srcOrd="4" destOrd="0" presId="urn:microsoft.com/office/officeart/2005/8/layout/vList6"/>
    <dgm:cxn modelId="{17A1B532-C0E9-4E80-8D24-80A00E29A7D5}" type="presParOf" srcId="{2AAB79C3-2FB9-4767-9C42-A76AEAF649D4}" destId="{E0FBABAA-92D5-442F-9217-FA9B81A66F06}" srcOrd="0" destOrd="0" presId="urn:microsoft.com/office/officeart/2005/8/layout/vList6"/>
    <dgm:cxn modelId="{892DFF4B-0973-4011-A20B-3753D6C6FE09}" type="presParOf" srcId="{2AAB79C3-2FB9-4767-9C42-A76AEAF649D4}" destId="{0EF1B138-4058-4B19-AF93-327183E4378D}" srcOrd="1" destOrd="0" presId="urn:microsoft.com/office/officeart/2005/8/layout/vList6"/>
    <dgm:cxn modelId="{515E5DC3-AA3E-4A1C-9823-B65A62D2A4FE}" type="presParOf" srcId="{BFB9C038-F9AD-4B89-AD7E-0BC7E45667A7}" destId="{EC9DAAAC-7096-421D-805A-1E733BC5835C}" srcOrd="5" destOrd="0" presId="urn:microsoft.com/office/officeart/2005/8/layout/vList6"/>
    <dgm:cxn modelId="{47AF2754-B8DD-4768-A19C-94D7C836336E}" type="presParOf" srcId="{BFB9C038-F9AD-4B89-AD7E-0BC7E45667A7}" destId="{D2EE7B11-C73F-486D-8C5A-10A97F6CEF44}" srcOrd="6" destOrd="0" presId="urn:microsoft.com/office/officeart/2005/8/layout/vList6"/>
    <dgm:cxn modelId="{4D692CAE-430F-42D3-977F-FE94C20904CE}" type="presParOf" srcId="{D2EE7B11-C73F-486D-8C5A-10A97F6CEF44}" destId="{24953862-60BC-4F25-9728-ECC81F48D368}" srcOrd="0" destOrd="0" presId="urn:microsoft.com/office/officeart/2005/8/layout/vList6"/>
    <dgm:cxn modelId="{A0C346C6-4EE3-4F68-A658-F5C033098859}" type="presParOf" srcId="{D2EE7B11-C73F-486D-8C5A-10A97F6CEF44}" destId="{9547BDD9-A84A-49AD-8824-382117945928}"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70E76D7-215B-4D92-9CE4-07DAF779196B}" type="doc">
      <dgm:prSet loTypeId="urn:diagrams.loki3.com/BracketList" loCatId="list" qsTypeId="urn:microsoft.com/office/officeart/2005/8/quickstyle/simple1#3" qsCatId="simple" csTypeId="urn:microsoft.com/office/officeart/2005/8/colors/accent1_2#3" csCatId="accent1" phldr="1"/>
      <dgm:spPr/>
      <dgm:t>
        <a:bodyPr/>
        <a:lstStyle/>
        <a:p>
          <a:endParaRPr lang="en-US"/>
        </a:p>
      </dgm:t>
    </dgm:pt>
    <dgm:pt modelId="{0F023EBE-2C59-4135-A078-0F82407DF761}">
      <dgm:prSet phldrT="[Text]" custT="1"/>
      <dgm:spPr/>
      <dgm:t>
        <a:bodyPr anchor="ctr"/>
        <a:lstStyle/>
        <a:p>
          <a:r>
            <a:rPr lang="en-US" sz="2000" b="1" dirty="0">
              <a:solidFill>
                <a:schemeClr val="accent2"/>
              </a:solidFill>
            </a:rPr>
            <a:t>IF ADDITIONAL INFORMATION IS REQUIRED:</a:t>
          </a:r>
        </a:p>
      </dgm:t>
    </dgm:pt>
    <dgm:pt modelId="{15DAA2D0-C7F1-49D3-913C-140B4FA192E8}" type="parTrans" cxnId="{DEA10B21-8192-4517-AFDD-0409BDB64988}">
      <dgm:prSet/>
      <dgm:spPr/>
      <dgm:t>
        <a:bodyPr/>
        <a:lstStyle/>
        <a:p>
          <a:endParaRPr lang="en-US"/>
        </a:p>
      </dgm:t>
    </dgm:pt>
    <dgm:pt modelId="{13F2847F-593E-47B5-AD45-E3E77DA4B8C9}" type="sibTrans" cxnId="{DEA10B21-8192-4517-AFDD-0409BDB64988}">
      <dgm:prSet/>
      <dgm:spPr/>
      <dgm:t>
        <a:bodyPr/>
        <a:lstStyle/>
        <a:p>
          <a:endParaRPr lang="en-US"/>
        </a:p>
      </dgm:t>
    </dgm:pt>
    <dgm:pt modelId="{45CAE094-A5FB-4576-BD01-B1F44A0732AB}">
      <dgm:prSet phldrT="[Text]" custT="1"/>
      <dgm:spPr/>
      <dgm:t>
        <a:bodyPr anchor="ctr"/>
        <a:lstStyle/>
        <a:p>
          <a:pPr>
            <a:buFontTx/>
            <a:buNone/>
          </a:pPr>
          <a:r>
            <a:rPr lang="en-US" sz="2000" kern="900" spc="50" normalizeH="0" baseline="0" dirty="0">
              <a:latin typeface="+mn-lt"/>
              <a:ea typeface="Lato Light" panose="020F0502020204030203" pitchFamily="34" charset="0"/>
              <a:cs typeface="Lato Light" panose="020F0502020204030203" pitchFamily="34" charset="0"/>
            </a:rPr>
            <a:t>    BRI will send you an e-mail or a letter within a week of the card transaction.</a:t>
          </a:r>
        </a:p>
      </dgm:t>
    </dgm:pt>
    <dgm:pt modelId="{763CF3E9-EE4F-4C25-A0EE-CF0D7357F008}" type="parTrans" cxnId="{E777DE4B-742F-4A4F-A53F-8157811FB591}">
      <dgm:prSet/>
      <dgm:spPr/>
      <dgm:t>
        <a:bodyPr/>
        <a:lstStyle/>
        <a:p>
          <a:endParaRPr lang="en-US"/>
        </a:p>
      </dgm:t>
    </dgm:pt>
    <dgm:pt modelId="{E452D55E-A4E0-49E4-8BA8-1330E3271433}" type="sibTrans" cxnId="{E777DE4B-742F-4A4F-A53F-8157811FB591}">
      <dgm:prSet/>
      <dgm:spPr/>
      <dgm:t>
        <a:bodyPr/>
        <a:lstStyle/>
        <a:p>
          <a:endParaRPr lang="en-US"/>
        </a:p>
      </dgm:t>
    </dgm:pt>
    <dgm:pt modelId="{0FBB47F6-FBCC-4668-9DB3-4EB3FD146733}">
      <dgm:prSet phldrT="[Text]" custT="1"/>
      <dgm:spPr/>
      <dgm:t>
        <a:bodyPr anchor="ctr"/>
        <a:lstStyle/>
        <a:p>
          <a:r>
            <a:rPr lang="en-US" sz="2000" b="1" dirty="0">
              <a:solidFill>
                <a:schemeClr val="accent2"/>
              </a:solidFill>
            </a:rPr>
            <a:t>PROVIDE AN ITEMIZED RECEIPT OR EXPLANATION OF BENEFITS (EOB) CONTAINING:</a:t>
          </a:r>
        </a:p>
      </dgm:t>
    </dgm:pt>
    <dgm:pt modelId="{28706315-4CCC-4A76-8545-A11EA711CEE7}" type="parTrans" cxnId="{5D61954E-18B7-467E-BA27-21280ACE747C}">
      <dgm:prSet/>
      <dgm:spPr/>
      <dgm:t>
        <a:bodyPr/>
        <a:lstStyle/>
        <a:p>
          <a:endParaRPr lang="en-US"/>
        </a:p>
      </dgm:t>
    </dgm:pt>
    <dgm:pt modelId="{28C7F6CE-2C17-43F3-9E15-703FB14810C9}" type="sibTrans" cxnId="{5D61954E-18B7-467E-BA27-21280ACE747C}">
      <dgm:prSet/>
      <dgm:spPr/>
      <dgm:t>
        <a:bodyPr/>
        <a:lstStyle/>
        <a:p>
          <a:endParaRPr lang="en-US"/>
        </a:p>
      </dgm:t>
    </dgm:pt>
    <dgm:pt modelId="{90110858-4A5F-47EE-A371-FCB79AC38B45}">
      <dgm:prSet phldrT="[Text]" custT="1"/>
      <dgm:spPr/>
      <dgm:t>
        <a:bodyPr anchor="ctr"/>
        <a:lstStyle/>
        <a:p>
          <a:pPr>
            <a:buFontTx/>
            <a:buNone/>
          </a:pPr>
          <a:r>
            <a:rPr lang="en-US" sz="2000" dirty="0">
              <a:latin typeface="+mn-lt"/>
            </a:rPr>
            <a:t>     Name of Provider | Patient Name | Type of Service | Date of Service | Cost After Insurance</a:t>
          </a:r>
          <a:endParaRPr lang="en-US" sz="2000" dirty="0"/>
        </a:p>
      </dgm:t>
    </dgm:pt>
    <dgm:pt modelId="{BCC9B859-0864-4610-8B38-E2E73CF517FF}" type="parTrans" cxnId="{06275A90-95DE-4AF7-9AF7-B6C55ACD2F67}">
      <dgm:prSet/>
      <dgm:spPr/>
      <dgm:t>
        <a:bodyPr/>
        <a:lstStyle/>
        <a:p>
          <a:endParaRPr lang="en-US"/>
        </a:p>
      </dgm:t>
    </dgm:pt>
    <dgm:pt modelId="{AEF815BE-A839-4E21-966C-C18DDD76C98B}" type="sibTrans" cxnId="{06275A90-95DE-4AF7-9AF7-B6C55ACD2F67}">
      <dgm:prSet/>
      <dgm:spPr/>
      <dgm:t>
        <a:bodyPr/>
        <a:lstStyle/>
        <a:p>
          <a:endParaRPr lang="en-US"/>
        </a:p>
      </dgm:t>
    </dgm:pt>
    <dgm:pt modelId="{ED672C4B-4DC9-4180-9C72-A6CBB6E9C33B}">
      <dgm:prSet phldrT="[Text]" custT="1"/>
      <dgm:spPr/>
      <dgm:t>
        <a:bodyPr anchor="ctr"/>
        <a:lstStyle/>
        <a:p>
          <a:r>
            <a:rPr lang="en-US" sz="2000" b="1" dirty="0">
              <a:solidFill>
                <a:schemeClr val="accent2"/>
              </a:solidFill>
            </a:rPr>
            <a:t>THREE WAYS TO RESOLVE RECEIPT REQUESTS:</a:t>
          </a:r>
        </a:p>
      </dgm:t>
    </dgm:pt>
    <dgm:pt modelId="{061C0452-A945-4FA7-B5A0-8E7D398A9F7A}" type="parTrans" cxnId="{1504E098-2B86-4B91-85B3-0CD4F2186EA9}">
      <dgm:prSet/>
      <dgm:spPr/>
      <dgm:t>
        <a:bodyPr/>
        <a:lstStyle/>
        <a:p>
          <a:endParaRPr lang="en-US"/>
        </a:p>
      </dgm:t>
    </dgm:pt>
    <dgm:pt modelId="{19B070D4-2564-47CC-862E-803D2767044F}" type="sibTrans" cxnId="{1504E098-2B86-4B91-85B3-0CD4F2186EA9}">
      <dgm:prSet/>
      <dgm:spPr/>
      <dgm:t>
        <a:bodyPr/>
        <a:lstStyle/>
        <a:p>
          <a:endParaRPr lang="en-US"/>
        </a:p>
      </dgm:t>
    </dgm:pt>
    <dgm:pt modelId="{D7EC9426-246A-411B-8BAD-FAC1A04090E1}">
      <dgm:prSet phldrT="[Text]" custT="1"/>
      <dgm:spPr/>
      <dgm:t>
        <a:bodyPr anchor="ctr"/>
        <a:lstStyle/>
        <a:p>
          <a:pPr>
            <a:buFontTx/>
            <a:buNone/>
          </a:pPr>
          <a:r>
            <a:rPr lang="en-US" sz="2000" dirty="0">
              <a:latin typeface="+mn-lt"/>
            </a:rPr>
            <a:t>     Through BRIWEB, Mobile APP or USPS mail</a:t>
          </a:r>
          <a:endParaRPr lang="en-US" sz="2000" dirty="0"/>
        </a:p>
      </dgm:t>
    </dgm:pt>
    <dgm:pt modelId="{ECFC3B69-1B78-4AF3-806F-CE35EBAE7C54}" type="parTrans" cxnId="{78FDBA70-F095-4926-9D4D-5D77513A4B22}">
      <dgm:prSet/>
      <dgm:spPr/>
      <dgm:t>
        <a:bodyPr/>
        <a:lstStyle/>
        <a:p>
          <a:endParaRPr lang="en-US"/>
        </a:p>
      </dgm:t>
    </dgm:pt>
    <dgm:pt modelId="{68D4E581-3B82-4BDD-BC55-68140B08CF1E}" type="sibTrans" cxnId="{78FDBA70-F095-4926-9D4D-5D77513A4B22}">
      <dgm:prSet/>
      <dgm:spPr/>
      <dgm:t>
        <a:bodyPr/>
        <a:lstStyle/>
        <a:p>
          <a:endParaRPr lang="en-US"/>
        </a:p>
      </dgm:t>
    </dgm:pt>
    <dgm:pt modelId="{FEF200B1-4CF6-4B8F-BA66-E25590D1FBBD}">
      <dgm:prSet phldrT="[Text]" custT="1"/>
      <dgm:spPr/>
      <dgm:t>
        <a:bodyPr anchor="ctr"/>
        <a:lstStyle/>
        <a:p>
          <a:pPr>
            <a:buFontTx/>
            <a:buNone/>
          </a:pPr>
          <a:r>
            <a:rPr lang="en-US" sz="2000" i="1" dirty="0">
              <a:latin typeface="+mn-lt"/>
            </a:rPr>
            <a:t>(</a:t>
          </a:r>
          <a:r>
            <a:rPr lang="en-US" sz="2000" i="1" dirty="0">
              <a:solidFill>
                <a:srgbClr val="FFC000"/>
              </a:solidFill>
              <a:latin typeface="+mn-lt"/>
            </a:rPr>
            <a:t>1</a:t>
          </a:r>
          <a:r>
            <a:rPr lang="en-US" sz="2000" i="1" dirty="0">
              <a:latin typeface="+mn-lt"/>
            </a:rPr>
            <a:t>.upload receipts, </a:t>
          </a:r>
          <a:r>
            <a:rPr lang="en-US" sz="2000" i="1" dirty="0">
              <a:solidFill>
                <a:srgbClr val="FFC000"/>
              </a:solidFill>
              <a:latin typeface="+mn-lt"/>
            </a:rPr>
            <a:t>2</a:t>
          </a:r>
          <a:r>
            <a:rPr lang="en-US" sz="2000" i="1" dirty="0">
              <a:latin typeface="+mn-lt"/>
            </a:rPr>
            <a:t>.submit a substitute claim, or </a:t>
          </a:r>
          <a:r>
            <a:rPr lang="en-US" sz="2000" i="1" dirty="0">
              <a:solidFill>
                <a:srgbClr val="FFC000"/>
              </a:solidFill>
              <a:latin typeface="+mn-lt"/>
            </a:rPr>
            <a:t>3</a:t>
          </a:r>
          <a:r>
            <a:rPr lang="en-US" sz="2000" i="1" dirty="0">
              <a:latin typeface="+mn-lt"/>
            </a:rPr>
            <a:t>.repay an expense)</a:t>
          </a:r>
          <a:r>
            <a:rPr lang="en-US" sz="2000" dirty="0">
              <a:latin typeface="+mn-lt"/>
            </a:rPr>
            <a:t>.</a:t>
          </a:r>
          <a:endParaRPr lang="en-US" sz="2000" dirty="0"/>
        </a:p>
      </dgm:t>
    </dgm:pt>
    <dgm:pt modelId="{8321235B-4E85-4525-8A54-74AB53596878}" type="parTrans" cxnId="{ABC0AE37-6FF8-4288-8A67-FF392F6CC3DB}">
      <dgm:prSet/>
      <dgm:spPr/>
      <dgm:t>
        <a:bodyPr/>
        <a:lstStyle/>
        <a:p>
          <a:endParaRPr lang="en-US"/>
        </a:p>
      </dgm:t>
    </dgm:pt>
    <dgm:pt modelId="{4D99557D-FC9E-4B25-937A-983E74533C8B}" type="sibTrans" cxnId="{ABC0AE37-6FF8-4288-8A67-FF392F6CC3DB}">
      <dgm:prSet/>
      <dgm:spPr/>
      <dgm:t>
        <a:bodyPr/>
        <a:lstStyle/>
        <a:p>
          <a:endParaRPr lang="en-US"/>
        </a:p>
      </dgm:t>
    </dgm:pt>
    <dgm:pt modelId="{A630EC17-6154-426A-8753-383E4408AFB9}" type="pres">
      <dgm:prSet presAssocID="{370E76D7-215B-4D92-9CE4-07DAF779196B}" presName="Name0" presStyleCnt="0">
        <dgm:presLayoutVars>
          <dgm:dir/>
          <dgm:animLvl val="lvl"/>
          <dgm:resizeHandles val="exact"/>
        </dgm:presLayoutVars>
      </dgm:prSet>
      <dgm:spPr/>
    </dgm:pt>
    <dgm:pt modelId="{F9083638-C120-4FBE-8BDA-8AD5DD1473B6}" type="pres">
      <dgm:prSet presAssocID="{0F023EBE-2C59-4135-A078-0F82407DF761}" presName="linNode" presStyleCnt="0"/>
      <dgm:spPr/>
    </dgm:pt>
    <dgm:pt modelId="{3FEE9680-1CC7-4AEF-A750-D4A9478DA245}" type="pres">
      <dgm:prSet presAssocID="{0F023EBE-2C59-4135-A078-0F82407DF761}" presName="parTx" presStyleLbl="revTx" presStyleIdx="0" presStyleCnt="3">
        <dgm:presLayoutVars>
          <dgm:chMax val="1"/>
          <dgm:bulletEnabled val="1"/>
        </dgm:presLayoutVars>
      </dgm:prSet>
      <dgm:spPr/>
    </dgm:pt>
    <dgm:pt modelId="{844197CE-A956-495C-A6A3-F8F9BB763A6D}" type="pres">
      <dgm:prSet presAssocID="{0F023EBE-2C59-4135-A078-0F82407DF761}" presName="bracket" presStyleLbl="parChTrans1D1" presStyleIdx="0" presStyleCnt="3"/>
      <dgm:spPr/>
    </dgm:pt>
    <dgm:pt modelId="{21261FCC-DF08-43EA-B270-B52B38FFECFF}" type="pres">
      <dgm:prSet presAssocID="{0F023EBE-2C59-4135-A078-0F82407DF761}" presName="spH" presStyleCnt="0"/>
      <dgm:spPr/>
    </dgm:pt>
    <dgm:pt modelId="{4A124C22-07D2-4034-86F2-7D9AC5E8E332}" type="pres">
      <dgm:prSet presAssocID="{0F023EBE-2C59-4135-A078-0F82407DF761}" presName="desTx" presStyleLbl="node1" presStyleIdx="0" presStyleCnt="3">
        <dgm:presLayoutVars>
          <dgm:bulletEnabled val="1"/>
        </dgm:presLayoutVars>
      </dgm:prSet>
      <dgm:spPr/>
    </dgm:pt>
    <dgm:pt modelId="{CCBC2452-C372-4EAA-ADBD-C7968D0F5EE3}" type="pres">
      <dgm:prSet presAssocID="{13F2847F-593E-47B5-AD45-E3E77DA4B8C9}" presName="spV" presStyleCnt="0"/>
      <dgm:spPr/>
    </dgm:pt>
    <dgm:pt modelId="{865962B1-E7BF-4337-A5CC-384ECA4DCC7D}" type="pres">
      <dgm:prSet presAssocID="{0FBB47F6-FBCC-4668-9DB3-4EB3FD146733}" presName="linNode" presStyleCnt="0"/>
      <dgm:spPr/>
    </dgm:pt>
    <dgm:pt modelId="{CF550677-B3DE-4C29-A2E1-9AB282E99324}" type="pres">
      <dgm:prSet presAssocID="{0FBB47F6-FBCC-4668-9DB3-4EB3FD146733}" presName="parTx" presStyleLbl="revTx" presStyleIdx="1" presStyleCnt="3">
        <dgm:presLayoutVars>
          <dgm:chMax val="1"/>
          <dgm:bulletEnabled val="1"/>
        </dgm:presLayoutVars>
      </dgm:prSet>
      <dgm:spPr/>
    </dgm:pt>
    <dgm:pt modelId="{8E7E1BED-A45C-4173-9573-E17A490F2C55}" type="pres">
      <dgm:prSet presAssocID="{0FBB47F6-FBCC-4668-9DB3-4EB3FD146733}" presName="bracket" presStyleLbl="parChTrans1D1" presStyleIdx="1" presStyleCnt="3"/>
      <dgm:spPr/>
    </dgm:pt>
    <dgm:pt modelId="{89C22FCC-AB4C-4A36-88C2-FFFD1604E278}" type="pres">
      <dgm:prSet presAssocID="{0FBB47F6-FBCC-4668-9DB3-4EB3FD146733}" presName="spH" presStyleCnt="0"/>
      <dgm:spPr/>
    </dgm:pt>
    <dgm:pt modelId="{48F31441-6D64-41C7-A240-602BEA6B11EA}" type="pres">
      <dgm:prSet presAssocID="{0FBB47F6-FBCC-4668-9DB3-4EB3FD146733}" presName="desTx" presStyleLbl="node1" presStyleIdx="1" presStyleCnt="3">
        <dgm:presLayoutVars>
          <dgm:bulletEnabled val="1"/>
        </dgm:presLayoutVars>
      </dgm:prSet>
      <dgm:spPr/>
    </dgm:pt>
    <dgm:pt modelId="{0289E599-E138-4892-B4ED-66D42765289C}" type="pres">
      <dgm:prSet presAssocID="{28C7F6CE-2C17-43F3-9E15-703FB14810C9}" presName="spV" presStyleCnt="0"/>
      <dgm:spPr/>
    </dgm:pt>
    <dgm:pt modelId="{390D5A2A-9D97-40F7-A82C-FC1365CBD2B8}" type="pres">
      <dgm:prSet presAssocID="{ED672C4B-4DC9-4180-9C72-A6CBB6E9C33B}" presName="linNode" presStyleCnt="0"/>
      <dgm:spPr/>
    </dgm:pt>
    <dgm:pt modelId="{CBACDBDB-484A-4AA4-B6E0-7A53B67C3383}" type="pres">
      <dgm:prSet presAssocID="{ED672C4B-4DC9-4180-9C72-A6CBB6E9C33B}" presName="parTx" presStyleLbl="revTx" presStyleIdx="2" presStyleCnt="3">
        <dgm:presLayoutVars>
          <dgm:chMax val="1"/>
          <dgm:bulletEnabled val="1"/>
        </dgm:presLayoutVars>
      </dgm:prSet>
      <dgm:spPr/>
    </dgm:pt>
    <dgm:pt modelId="{87AB2690-BE3B-4472-96D5-5F4477B46223}" type="pres">
      <dgm:prSet presAssocID="{ED672C4B-4DC9-4180-9C72-A6CBB6E9C33B}" presName="bracket" presStyleLbl="parChTrans1D1" presStyleIdx="2" presStyleCnt="3"/>
      <dgm:spPr/>
    </dgm:pt>
    <dgm:pt modelId="{A1C1815A-6523-4041-8330-0CBDD811371A}" type="pres">
      <dgm:prSet presAssocID="{ED672C4B-4DC9-4180-9C72-A6CBB6E9C33B}" presName="spH" presStyleCnt="0"/>
      <dgm:spPr/>
    </dgm:pt>
    <dgm:pt modelId="{E72C505B-4583-4A30-8444-0CE5FDED7C7E}" type="pres">
      <dgm:prSet presAssocID="{ED672C4B-4DC9-4180-9C72-A6CBB6E9C33B}" presName="desTx" presStyleLbl="node1" presStyleIdx="2" presStyleCnt="3">
        <dgm:presLayoutVars>
          <dgm:bulletEnabled val="1"/>
        </dgm:presLayoutVars>
      </dgm:prSet>
      <dgm:spPr/>
    </dgm:pt>
  </dgm:ptLst>
  <dgm:cxnLst>
    <dgm:cxn modelId="{6A878F00-094A-4DC2-8741-F7AEB263EF11}" type="presOf" srcId="{ED672C4B-4DC9-4180-9C72-A6CBB6E9C33B}" destId="{CBACDBDB-484A-4AA4-B6E0-7A53B67C3383}" srcOrd="0" destOrd="0" presId="urn:diagrams.loki3.com/BracketList"/>
    <dgm:cxn modelId="{3E0FFF00-067E-4A96-8374-1BFA9131D2D0}" type="presOf" srcId="{370E76D7-215B-4D92-9CE4-07DAF779196B}" destId="{A630EC17-6154-426A-8753-383E4408AFB9}" srcOrd="0" destOrd="0" presId="urn:diagrams.loki3.com/BracketList"/>
    <dgm:cxn modelId="{DEA10B21-8192-4517-AFDD-0409BDB64988}" srcId="{370E76D7-215B-4D92-9CE4-07DAF779196B}" destId="{0F023EBE-2C59-4135-A078-0F82407DF761}" srcOrd="0" destOrd="0" parTransId="{15DAA2D0-C7F1-49D3-913C-140B4FA192E8}" sibTransId="{13F2847F-593E-47B5-AD45-E3E77DA4B8C9}"/>
    <dgm:cxn modelId="{E73D4233-CBA3-4A09-B90D-54A47F8A8C57}" type="presOf" srcId="{90110858-4A5F-47EE-A371-FCB79AC38B45}" destId="{48F31441-6D64-41C7-A240-602BEA6B11EA}" srcOrd="0" destOrd="0" presId="urn:diagrams.loki3.com/BracketList"/>
    <dgm:cxn modelId="{ABC0AE37-6FF8-4288-8A67-FF392F6CC3DB}" srcId="{ED672C4B-4DC9-4180-9C72-A6CBB6E9C33B}" destId="{FEF200B1-4CF6-4B8F-BA66-E25590D1FBBD}" srcOrd="1" destOrd="0" parTransId="{8321235B-4E85-4525-8A54-74AB53596878}" sibTransId="{4D99557D-FC9E-4B25-937A-983E74533C8B}"/>
    <dgm:cxn modelId="{E777DE4B-742F-4A4F-A53F-8157811FB591}" srcId="{0F023EBE-2C59-4135-A078-0F82407DF761}" destId="{45CAE094-A5FB-4576-BD01-B1F44A0732AB}" srcOrd="0" destOrd="0" parTransId="{763CF3E9-EE4F-4C25-A0EE-CF0D7357F008}" sibTransId="{E452D55E-A4E0-49E4-8BA8-1330E3271433}"/>
    <dgm:cxn modelId="{5D61954E-18B7-467E-BA27-21280ACE747C}" srcId="{370E76D7-215B-4D92-9CE4-07DAF779196B}" destId="{0FBB47F6-FBCC-4668-9DB3-4EB3FD146733}" srcOrd="1" destOrd="0" parTransId="{28706315-4CCC-4A76-8545-A11EA711CEE7}" sibTransId="{28C7F6CE-2C17-43F3-9E15-703FB14810C9}"/>
    <dgm:cxn modelId="{78FDBA70-F095-4926-9D4D-5D77513A4B22}" srcId="{ED672C4B-4DC9-4180-9C72-A6CBB6E9C33B}" destId="{D7EC9426-246A-411B-8BAD-FAC1A04090E1}" srcOrd="0" destOrd="0" parTransId="{ECFC3B69-1B78-4AF3-806F-CE35EBAE7C54}" sibTransId="{68D4E581-3B82-4BDD-BC55-68140B08CF1E}"/>
    <dgm:cxn modelId="{19BA6C76-6DB6-40CF-A4A1-FB4C627C6F6F}" type="presOf" srcId="{0F023EBE-2C59-4135-A078-0F82407DF761}" destId="{3FEE9680-1CC7-4AEF-A750-D4A9478DA245}" srcOrd="0" destOrd="0" presId="urn:diagrams.loki3.com/BracketList"/>
    <dgm:cxn modelId="{4DDCE056-9118-42D4-A298-60DD13659461}" type="presOf" srcId="{D7EC9426-246A-411B-8BAD-FAC1A04090E1}" destId="{E72C505B-4583-4A30-8444-0CE5FDED7C7E}" srcOrd="0" destOrd="0" presId="urn:diagrams.loki3.com/BracketList"/>
    <dgm:cxn modelId="{0AF1EC8A-E692-426A-919B-CC4007F7E9CF}" type="presOf" srcId="{0FBB47F6-FBCC-4668-9DB3-4EB3FD146733}" destId="{CF550677-B3DE-4C29-A2E1-9AB282E99324}" srcOrd="0" destOrd="0" presId="urn:diagrams.loki3.com/BracketList"/>
    <dgm:cxn modelId="{06275A90-95DE-4AF7-9AF7-B6C55ACD2F67}" srcId="{0FBB47F6-FBCC-4668-9DB3-4EB3FD146733}" destId="{90110858-4A5F-47EE-A371-FCB79AC38B45}" srcOrd="0" destOrd="0" parTransId="{BCC9B859-0864-4610-8B38-E2E73CF517FF}" sibTransId="{AEF815BE-A839-4E21-966C-C18DDD76C98B}"/>
    <dgm:cxn modelId="{1504E098-2B86-4B91-85B3-0CD4F2186EA9}" srcId="{370E76D7-215B-4D92-9CE4-07DAF779196B}" destId="{ED672C4B-4DC9-4180-9C72-A6CBB6E9C33B}" srcOrd="2" destOrd="0" parTransId="{061C0452-A945-4FA7-B5A0-8E7D398A9F7A}" sibTransId="{19B070D4-2564-47CC-862E-803D2767044F}"/>
    <dgm:cxn modelId="{CACB2CDE-C6D2-4674-818E-0B13F960F700}" type="presOf" srcId="{45CAE094-A5FB-4576-BD01-B1F44A0732AB}" destId="{4A124C22-07D2-4034-86F2-7D9AC5E8E332}" srcOrd="0" destOrd="0" presId="urn:diagrams.loki3.com/BracketList"/>
    <dgm:cxn modelId="{125BB4EC-7B7A-4993-8EA1-9DAF9F52E7E0}" type="presOf" srcId="{FEF200B1-4CF6-4B8F-BA66-E25590D1FBBD}" destId="{E72C505B-4583-4A30-8444-0CE5FDED7C7E}" srcOrd="0" destOrd="1" presId="urn:diagrams.loki3.com/BracketList"/>
    <dgm:cxn modelId="{5309671F-BFC3-460E-B637-451FF97F0685}" type="presParOf" srcId="{A630EC17-6154-426A-8753-383E4408AFB9}" destId="{F9083638-C120-4FBE-8BDA-8AD5DD1473B6}" srcOrd="0" destOrd="0" presId="urn:diagrams.loki3.com/BracketList"/>
    <dgm:cxn modelId="{00D78B04-B12F-4C37-9D52-EE9592D426AD}" type="presParOf" srcId="{F9083638-C120-4FBE-8BDA-8AD5DD1473B6}" destId="{3FEE9680-1CC7-4AEF-A750-D4A9478DA245}" srcOrd="0" destOrd="0" presId="urn:diagrams.loki3.com/BracketList"/>
    <dgm:cxn modelId="{404ACF54-574E-43D0-8012-F1F2AA8A486B}" type="presParOf" srcId="{F9083638-C120-4FBE-8BDA-8AD5DD1473B6}" destId="{844197CE-A956-495C-A6A3-F8F9BB763A6D}" srcOrd="1" destOrd="0" presId="urn:diagrams.loki3.com/BracketList"/>
    <dgm:cxn modelId="{B56F5B17-D0E7-4A20-B78A-D9F394DA39B1}" type="presParOf" srcId="{F9083638-C120-4FBE-8BDA-8AD5DD1473B6}" destId="{21261FCC-DF08-43EA-B270-B52B38FFECFF}" srcOrd="2" destOrd="0" presId="urn:diagrams.loki3.com/BracketList"/>
    <dgm:cxn modelId="{05752435-D4C8-4118-97CF-97546943260F}" type="presParOf" srcId="{F9083638-C120-4FBE-8BDA-8AD5DD1473B6}" destId="{4A124C22-07D2-4034-86F2-7D9AC5E8E332}" srcOrd="3" destOrd="0" presId="urn:diagrams.loki3.com/BracketList"/>
    <dgm:cxn modelId="{8456AE42-617F-4791-8158-ED47AEFF99E2}" type="presParOf" srcId="{A630EC17-6154-426A-8753-383E4408AFB9}" destId="{CCBC2452-C372-4EAA-ADBD-C7968D0F5EE3}" srcOrd="1" destOrd="0" presId="urn:diagrams.loki3.com/BracketList"/>
    <dgm:cxn modelId="{4DDED761-1BA8-43C7-B5CA-5262C8A75396}" type="presParOf" srcId="{A630EC17-6154-426A-8753-383E4408AFB9}" destId="{865962B1-E7BF-4337-A5CC-384ECA4DCC7D}" srcOrd="2" destOrd="0" presId="urn:diagrams.loki3.com/BracketList"/>
    <dgm:cxn modelId="{294BA109-CE7A-4B17-9BA7-C0C885855DC8}" type="presParOf" srcId="{865962B1-E7BF-4337-A5CC-384ECA4DCC7D}" destId="{CF550677-B3DE-4C29-A2E1-9AB282E99324}" srcOrd="0" destOrd="0" presId="urn:diagrams.loki3.com/BracketList"/>
    <dgm:cxn modelId="{FBC1C581-024F-4FC2-B75D-566F30BC7895}" type="presParOf" srcId="{865962B1-E7BF-4337-A5CC-384ECA4DCC7D}" destId="{8E7E1BED-A45C-4173-9573-E17A490F2C55}" srcOrd="1" destOrd="0" presId="urn:diagrams.loki3.com/BracketList"/>
    <dgm:cxn modelId="{64B31CE0-5B15-4ABB-9C6F-80F091AE8B5D}" type="presParOf" srcId="{865962B1-E7BF-4337-A5CC-384ECA4DCC7D}" destId="{89C22FCC-AB4C-4A36-88C2-FFFD1604E278}" srcOrd="2" destOrd="0" presId="urn:diagrams.loki3.com/BracketList"/>
    <dgm:cxn modelId="{ED4F79CF-CEA2-4853-ADB3-7AD814AD8537}" type="presParOf" srcId="{865962B1-E7BF-4337-A5CC-384ECA4DCC7D}" destId="{48F31441-6D64-41C7-A240-602BEA6B11EA}" srcOrd="3" destOrd="0" presId="urn:diagrams.loki3.com/BracketList"/>
    <dgm:cxn modelId="{1FF91F0E-DAA2-46C5-BD36-9A9A20E33D74}" type="presParOf" srcId="{A630EC17-6154-426A-8753-383E4408AFB9}" destId="{0289E599-E138-4892-B4ED-66D42765289C}" srcOrd="3" destOrd="0" presId="urn:diagrams.loki3.com/BracketList"/>
    <dgm:cxn modelId="{E01C8202-9456-4705-9DEC-88E62D1EBA26}" type="presParOf" srcId="{A630EC17-6154-426A-8753-383E4408AFB9}" destId="{390D5A2A-9D97-40F7-A82C-FC1365CBD2B8}" srcOrd="4" destOrd="0" presId="urn:diagrams.loki3.com/BracketList"/>
    <dgm:cxn modelId="{C6C0F652-C83C-4237-A0DB-9BD2B2BD011C}" type="presParOf" srcId="{390D5A2A-9D97-40F7-A82C-FC1365CBD2B8}" destId="{CBACDBDB-484A-4AA4-B6E0-7A53B67C3383}" srcOrd="0" destOrd="0" presId="urn:diagrams.loki3.com/BracketList"/>
    <dgm:cxn modelId="{92115524-0F7F-44E2-BBA7-5B251A04DBA4}" type="presParOf" srcId="{390D5A2A-9D97-40F7-A82C-FC1365CBD2B8}" destId="{87AB2690-BE3B-4472-96D5-5F4477B46223}" srcOrd="1" destOrd="0" presId="urn:diagrams.loki3.com/BracketList"/>
    <dgm:cxn modelId="{FD288163-088B-4364-A6BD-D84FEFE8DECE}" type="presParOf" srcId="{390D5A2A-9D97-40F7-A82C-FC1365CBD2B8}" destId="{A1C1815A-6523-4041-8330-0CBDD811371A}" srcOrd="2" destOrd="0" presId="urn:diagrams.loki3.com/BracketList"/>
    <dgm:cxn modelId="{0A37E5A2-AC9C-4593-83E3-D8592F7419D4}" type="presParOf" srcId="{390D5A2A-9D97-40F7-A82C-FC1365CBD2B8}" destId="{E72C505B-4583-4A30-8444-0CE5FDED7C7E}" srcOrd="3" destOrd="0" presId="urn:diagrams.loki3.com/BracketList"/>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B055795-5982-4027-9FF5-70D6E0049652}" type="doc">
      <dgm:prSet loTypeId="urn:microsoft.com/office/officeart/2005/8/layout/process4" loCatId="list" qsTypeId="urn:microsoft.com/office/officeart/2005/8/quickstyle/simple1#4" qsCatId="simple" csTypeId="urn:microsoft.com/office/officeart/2005/8/colors/accent1_2#4" csCatId="accent1" phldr="1"/>
      <dgm:spPr/>
      <dgm:t>
        <a:bodyPr/>
        <a:lstStyle/>
        <a:p>
          <a:endParaRPr lang="en-US"/>
        </a:p>
      </dgm:t>
    </dgm:pt>
    <dgm:pt modelId="{FF25D233-055D-450B-8B28-0EFCBBA2ACDB}">
      <dgm:prSet/>
      <dgm:spPr>
        <a:ln>
          <a:solidFill>
            <a:schemeClr val="accent4">
              <a:alpha val="89000"/>
            </a:schemeClr>
          </a:solidFill>
        </a:ln>
      </dgm:spPr>
      <dgm:t>
        <a:bodyPr/>
        <a:lstStyle/>
        <a:p>
          <a:r>
            <a:rPr lang="en-US" b="1" cap="all" baseline="0" dirty="0"/>
            <a:t>STEP 1. Submit a reimbursement claim</a:t>
          </a:r>
        </a:p>
      </dgm:t>
    </dgm:pt>
    <dgm:pt modelId="{6771334F-7D9A-43D4-814C-5DE92778E835}" type="parTrans" cxnId="{21B29667-250F-47AE-AD6F-98D34D9A8AEF}">
      <dgm:prSet/>
      <dgm:spPr/>
      <dgm:t>
        <a:bodyPr/>
        <a:lstStyle/>
        <a:p>
          <a:endParaRPr lang="en-US"/>
        </a:p>
      </dgm:t>
    </dgm:pt>
    <dgm:pt modelId="{743EA5AA-1E96-4027-B325-FB4E1471770E}" type="sibTrans" cxnId="{21B29667-250F-47AE-AD6F-98D34D9A8AEF}">
      <dgm:prSet/>
      <dgm:spPr/>
      <dgm:t>
        <a:bodyPr/>
        <a:lstStyle/>
        <a:p>
          <a:endParaRPr lang="en-US"/>
        </a:p>
      </dgm:t>
    </dgm:pt>
    <dgm:pt modelId="{64B8BB1D-CB85-477F-B693-375A21D920A5}">
      <dgm:prSet/>
      <dgm:spPr/>
      <dgm:t>
        <a:bodyPr/>
        <a:lstStyle/>
        <a:p>
          <a:r>
            <a:rPr lang="en-US" dirty="0"/>
            <a:t>Complete form on BRIWEB </a:t>
          </a:r>
        </a:p>
      </dgm:t>
    </dgm:pt>
    <dgm:pt modelId="{39995F25-1BC4-4D7A-8200-483D15C87451}" type="parTrans" cxnId="{3A1D43F4-EFA7-4A11-A685-8DFF7D6AA677}">
      <dgm:prSet/>
      <dgm:spPr/>
      <dgm:t>
        <a:bodyPr/>
        <a:lstStyle/>
        <a:p>
          <a:endParaRPr lang="en-US"/>
        </a:p>
      </dgm:t>
    </dgm:pt>
    <dgm:pt modelId="{567A230A-9264-4531-ACEE-C8E5F3F45201}" type="sibTrans" cxnId="{3A1D43F4-EFA7-4A11-A685-8DFF7D6AA677}">
      <dgm:prSet/>
      <dgm:spPr/>
      <dgm:t>
        <a:bodyPr/>
        <a:lstStyle/>
        <a:p>
          <a:endParaRPr lang="en-US"/>
        </a:p>
      </dgm:t>
    </dgm:pt>
    <dgm:pt modelId="{07CA4ECF-3EEC-4A3E-9784-95C8738C2F94}">
      <dgm:prSet/>
      <dgm:spPr/>
      <dgm:t>
        <a:bodyPr/>
        <a:lstStyle/>
        <a:p>
          <a:r>
            <a:rPr lang="en-US" dirty="0"/>
            <a:t>Use the BRIMOBILE app</a:t>
          </a:r>
        </a:p>
      </dgm:t>
    </dgm:pt>
    <dgm:pt modelId="{C7CB2FE1-DBAE-464B-89F2-38354A8F3B85}" type="parTrans" cxnId="{511A0A99-3118-42F2-8BB5-62FB37DC8479}">
      <dgm:prSet/>
      <dgm:spPr/>
      <dgm:t>
        <a:bodyPr/>
        <a:lstStyle/>
        <a:p>
          <a:endParaRPr lang="en-US"/>
        </a:p>
      </dgm:t>
    </dgm:pt>
    <dgm:pt modelId="{4D05755B-396F-4B2B-A893-94FF2893D7C5}" type="sibTrans" cxnId="{511A0A99-3118-42F2-8BB5-62FB37DC8479}">
      <dgm:prSet/>
      <dgm:spPr/>
      <dgm:t>
        <a:bodyPr/>
        <a:lstStyle/>
        <a:p>
          <a:endParaRPr lang="en-US"/>
        </a:p>
      </dgm:t>
    </dgm:pt>
    <dgm:pt modelId="{1C2DCFA1-6252-4ABC-96F8-607679739E39}">
      <dgm:prSet/>
      <dgm:spPr/>
      <dgm:t>
        <a:bodyPr/>
        <a:lstStyle/>
        <a:p>
          <a:r>
            <a:rPr lang="en-US" dirty="0"/>
            <a:t>Mail to BRI</a:t>
          </a:r>
        </a:p>
      </dgm:t>
    </dgm:pt>
    <dgm:pt modelId="{1EB3A567-6664-4660-98A2-BF39E5B4D903}" type="parTrans" cxnId="{A244DE3E-205F-457D-AB2C-5ECB8E530420}">
      <dgm:prSet/>
      <dgm:spPr/>
      <dgm:t>
        <a:bodyPr/>
        <a:lstStyle/>
        <a:p>
          <a:endParaRPr lang="en-US"/>
        </a:p>
      </dgm:t>
    </dgm:pt>
    <dgm:pt modelId="{313529E7-0914-4687-888F-33D371C45333}" type="sibTrans" cxnId="{A244DE3E-205F-457D-AB2C-5ECB8E530420}">
      <dgm:prSet/>
      <dgm:spPr/>
      <dgm:t>
        <a:bodyPr/>
        <a:lstStyle/>
        <a:p>
          <a:endParaRPr lang="en-US"/>
        </a:p>
      </dgm:t>
    </dgm:pt>
    <dgm:pt modelId="{C5BC8C1E-F46D-43D0-B2E1-DDD27698261A}">
      <dgm:prSet/>
      <dgm:spPr>
        <a:ln w="47625">
          <a:solidFill>
            <a:schemeClr val="accent4"/>
          </a:solidFill>
        </a:ln>
      </dgm:spPr>
      <dgm:t>
        <a:bodyPr/>
        <a:lstStyle/>
        <a:p>
          <a:r>
            <a:rPr lang="en-US" b="1" cap="all" baseline="0" dirty="0"/>
            <a:t>STEP 2. Receive your reimbursement</a:t>
          </a:r>
        </a:p>
      </dgm:t>
    </dgm:pt>
    <dgm:pt modelId="{2EA7D47A-58C7-4584-A355-2EB4DE7B8BFE}" type="parTrans" cxnId="{A0B1E1FF-4FDD-429F-8A7D-9EBEA0938FBC}">
      <dgm:prSet/>
      <dgm:spPr/>
      <dgm:t>
        <a:bodyPr/>
        <a:lstStyle/>
        <a:p>
          <a:endParaRPr lang="en-US"/>
        </a:p>
      </dgm:t>
    </dgm:pt>
    <dgm:pt modelId="{76D9EBF1-4910-40C6-AE85-C91F8C0BCE8E}" type="sibTrans" cxnId="{A0B1E1FF-4FDD-429F-8A7D-9EBEA0938FBC}">
      <dgm:prSet/>
      <dgm:spPr/>
      <dgm:t>
        <a:bodyPr/>
        <a:lstStyle/>
        <a:p>
          <a:endParaRPr lang="en-US"/>
        </a:p>
      </dgm:t>
    </dgm:pt>
    <dgm:pt modelId="{2F52660F-19BF-4FA4-85B7-908C72C5DB6A}">
      <dgm:prSet/>
      <dgm:spPr>
        <a:ln w="25400">
          <a:solidFill>
            <a:srgbClr val="FFC000">
              <a:alpha val="89000"/>
            </a:srgbClr>
          </a:solidFill>
        </a:ln>
      </dgm:spPr>
      <dgm:t>
        <a:bodyPr/>
        <a:lstStyle/>
        <a:p>
          <a:r>
            <a:rPr lang="en-US" dirty="0"/>
            <a:t>Direct deposit </a:t>
          </a:r>
          <a:r>
            <a:rPr lang="en-US" i="1" dirty="0"/>
            <a:t>(sign up through BRIWEB!)</a:t>
          </a:r>
        </a:p>
      </dgm:t>
    </dgm:pt>
    <dgm:pt modelId="{787468F7-1E46-47FC-ADEC-770BCDE91313}" type="parTrans" cxnId="{C20B3753-546C-4DC1-8BB6-341CE4C819A3}">
      <dgm:prSet/>
      <dgm:spPr/>
      <dgm:t>
        <a:bodyPr/>
        <a:lstStyle/>
        <a:p>
          <a:endParaRPr lang="en-US"/>
        </a:p>
      </dgm:t>
    </dgm:pt>
    <dgm:pt modelId="{453D1E17-E116-4914-AA36-C55CB37689F7}" type="sibTrans" cxnId="{C20B3753-546C-4DC1-8BB6-341CE4C819A3}">
      <dgm:prSet/>
      <dgm:spPr/>
      <dgm:t>
        <a:bodyPr/>
        <a:lstStyle/>
        <a:p>
          <a:endParaRPr lang="en-US"/>
        </a:p>
      </dgm:t>
    </dgm:pt>
    <dgm:pt modelId="{C4F4567A-2A4B-49F3-A4C2-E2C83905DECF}">
      <dgm:prSet/>
      <dgm:spPr>
        <a:ln w="25400">
          <a:solidFill>
            <a:srgbClr val="FFC000">
              <a:alpha val="90000"/>
            </a:srgbClr>
          </a:solidFill>
        </a:ln>
      </dgm:spPr>
      <dgm:t>
        <a:bodyPr/>
        <a:lstStyle/>
        <a:p>
          <a:r>
            <a:rPr lang="en-US" dirty="0"/>
            <a:t>Check (via mail)</a:t>
          </a:r>
        </a:p>
      </dgm:t>
    </dgm:pt>
    <dgm:pt modelId="{570738F7-12F8-43B2-82E6-C11FD84243E1}" type="parTrans" cxnId="{AA5E762A-0FB0-4F4A-A976-17DA5694B213}">
      <dgm:prSet/>
      <dgm:spPr/>
      <dgm:t>
        <a:bodyPr/>
        <a:lstStyle/>
        <a:p>
          <a:endParaRPr lang="en-US"/>
        </a:p>
      </dgm:t>
    </dgm:pt>
    <dgm:pt modelId="{7F27A8C2-EA2E-4F75-85C6-D2000D6E5457}" type="sibTrans" cxnId="{AA5E762A-0FB0-4F4A-A976-17DA5694B213}">
      <dgm:prSet/>
      <dgm:spPr/>
      <dgm:t>
        <a:bodyPr/>
        <a:lstStyle/>
        <a:p>
          <a:endParaRPr lang="en-US"/>
        </a:p>
      </dgm:t>
    </dgm:pt>
    <dgm:pt modelId="{C35CA598-2789-443B-A77C-E6470405CF15}" type="pres">
      <dgm:prSet presAssocID="{FB055795-5982-4027-9FF5-70D6E0049652}" presName="Name0" presStyleCnt="0">
        <dgm:presLayoutVars>
          <dgm:dir/>
          <dgm:animLvl val="lvl"/>
          <dgm:resizeHandles val="exact"/>
        </dgm:presLayoutVars>
      </dgm:prSet>
      <dgm:spPr/>
    </dgm:pt>
    <dgm:pt modelId="{5C5B2AD9-E362-40D4-ACF3-10005A11A88A}" type="pres">
      <dgm:prSet presAssocID="{C5BC8C1E-F46D-43D0-B2E1-DDD27698261A}" presName="boxAndChildren" presStyleCnt="0"/>
      <dgm:spPr/>
    </dgm:pt>
    <dgm:pt modelId="{B8F3E146-50AD-41F2-8786-070BD49D4583}" type="pres">
      <dgm:prSet presAssocID="{C5BC8C1E-F46D-43D0-B2E1-DDD27698261A}" presName="parentTextBox" presStyleLbl="node1" presStyleIdx="0" presStyleCnt="2"/>
      <dgm:spPr/>
    </dgm:pt>
    <dgm:pt modelId="{6FAA8F4E-CC96-4D6C-9B16-033AF43C6F20}" type="pres">
      <dgm:prSet presAssocID="{C5BC8C1E-F46D-43D0-B2E1-DDD27698261A}" presName="entireBox" presStyleLbl="node1" presStyleIdx="0" presStyleCnt="2"/>
      <dgm:spPr/>
    </dgm:pt>
    <dgm:pt modelId="{66152081-CBCB-4D4B-B1A2-468C5E2E1FA1}" type="pres">
      <dgm:prSet presAssocID="{C5BC8C1E-F46D-43D0-B2E1-DDD27698261A}" presName="descendantBox" presStyleCnt="0"/>
      <dgm:spPr/>
    </dgm:pt>
    <dgm:pt modelId="{D3907C67-0187-45EA-B5A0-0A284292EA48}" type="pres">
      <dgm:prSet presAssocID="{2F52660F-19BF-4FA4-85B7-908C72C5DB6A}" presName="childTextBox" presStyleLbl="fgAccFollowNode1" presStyleIdx="0" presStyleCnt="5">
        <dgm:presLayoutVars>
          <dgm:bulletEnabled val="1"/>
        </dgm:presLayoutVars>
      </dgm:prSet>
      <dgm:spPr/>
    </dgm:pt>
    <dgm:pt modelId="{7D616DA7-8ECA-48DD-ACD6-648AE52B25C6}" type="pres">
      <dgm:prSet presAssocID="{C4F4567A-2A4B-49F3-A4C2-E2C83905DECF}" presName="childTextBox" presStyleLbl="fgAccFollowNode1" presStyleIdx="1" presStyleCnt="5">
        <dgm:presLayoutVars>
          <dgm:bulletEnabled val="1"/>
        </dgm:presLayoutVars>
      </dgm:prSet>
      <dgm:spPr/>
    </dgm:pt>
    <dgm:pt modelId="{805905C0-97FB-4A78-ACF8-9B2D95999304}" type="pres">
      <dgm:prSet presAssocID="{743EA5AA-1E96-4027-B325-FB4E1471770E}" presName="sp" presStyleCnt="0"/>
      <dgm:spPr/>
    </dgm:pt>
    <dgm:pt modelId="{EFAB4865-F3B2-49EB-A4F2-DADABA7345C7}" type="pres">
      <dgm:prSet presAssocID="{FF25D233-055D-450B-8B28-0EFCBBA2ACDB}" presName="arrowAndChildren" presStyleCnt="0"/>
      <dgm:spPr/>
    </dgm:pt>
    <dgm:pt modelId="{ACBDBDB6-F9CC-4C33-BF76-C1E74863717B}" type="pres">
      <dgm:prSet presAssocID="{FF25D233-055D-450B-8B28-0EFCBBA2ACDB}" presName="parentTextArrow" presStyleLbl="node1" presStyleIdx="0" presStyleCnt="2"/>
      <dgm:spPr/>
    </dgm:pt>
    <dgm:pt modelId="{1736C1B6-B232-4CD5-BDA7-472712FEE01C}" type="pres">
      <dgm:prSet presAssocID="{FF25D233-055D-450B-8B28-0EFCBBA2ACDB}" presName="arrow" presStyleLbl="node1" presStyleIdx="1" presStyleCnt="2"/>
      <dgm:spPr/>
    </dgm:pt>
    <dgm:pt modelId="{6F0F339E-AC0A-4BE6-9EE0-24F92FDB48D5}" type="pres">
      <dgm:prSet presAssocID="{FF25D233-055D-450B-8B28-0EFCBBA2ACDB}" presName="descendantArrow" presStyleCnt="0"/>
      <dgm:spPr/>
    </dgm:pt>
    <dgm:pt modelId="{4CBD3458-6AF7-4ECB-A9AF-113C92E93396}" type="pres">
      <dgm:prSet presAssocID="{64B8BB1D-CB85-477F-B693-375A21D920A5}" presName="childTextArrow" presStyleLbl="fgAccFollowNode1" presStyleIdx="2" presStyleCnt="5">
        <dgm:presLayoutVars>
          <dgm:bulletEnabled val="1"/>
        </dgm:presLayoutVars>
      </dgm:prSet>
      <dgm:spPr/>
    </dgm:pt>
    <dgm:pt modelId="{6CE92061-A4E1-4CFB-AF5B-6D3D2820C1B8}" type="pres">
      <dgm:prSet presAssocID="{07CA4ECF-3EEC-4A3E-9784-95C8738C2F94}" presName="childTextArrow" presStyleLbl="fgAccFollowNode1" presStyleIdx="3" presStyleCnt="5">
        <dgm:presLayoutVars>
          <dgm:bulletEnabled val="1"/>
        </dgm:presLayoutVars>
      </dgm:prSet>
      <dgm:spPr/>
    </dgm:pt>
    <dgm:pt modelId="{BAF6CE27-3C9F-44BA-9478-0DB3C2891753}" type="pres">
      <dgm:prSet presAssocID="{1C2DCFA1-6252-4ABC-96F8-607679739E39}" presName="childTextArrow" presStyleLbl="fgAccFollowNode1" presStyleIdx="4" presStyleCnt="5">
        <dgm:presLayoutVars>
          <dgm:bulletEnabled val="1"/>
        </dgm:presLayoutVars>
      </dgm:prSet>
      <dgm:spPr/>
    </dgm:pt>
  </dgm:ptLst>
  <dgm:cxnLst>
    <dgm:cxn modelId="{359AEC1D-CF09-4145-B50D-9289AD1B3931}" type="presOf" srcId="{FB055795-5982-4027-9FF5-70D6E0049652}" destId="{C35CA598-2789-443B-A77C-E6470405CF15}" srcOrd="0" destOrd="0" presId="urn:microsoft.com/office/officeart/2005/8/layout/process4"/>
    <dgm:cxn modelId="{1D880020-BAA3-44EC-ADB3-706B79FB0ED7}" type="presOf" srcId="{64B8BB1D-CB85-477F-B693-375A21D920A5}" destId="{4CBD3458-6AF7-4ECB-A9AF-113C92E93396}" srcOrd="0" destOrd="0" presId="urn:microsoft.com/office/officeart/2005/8/layout/process4"/>
    <dgm:cxn modelId="{AA5E762A-0FB0-4F4A-A976-17DA5694B213}" srcId="{C5BC8C1E-F46D-43D0-B2E1-DDD27698261A}" destId="{C4F4567A-2A4B-49F3-A4C2-E2C83905DECF}" srcOrd="1" destOrd="0" parTransId="{570738F7-12F8-43B2-82E6-C11FD84243E1}" sibTransId="{7F27A8C2-EA2E-4F75-85C6-D2000D6E5457}"/>
    <dgm:cxn modelId="{BAD3A02C-BB64-4E2B-84CC-55515C8C7977}" type="presOf" srcId="{C5BC8C1E-F46D-43D0-B2E1-DDD27698261A}" destId="{6FAA8F4E-CC96-4D6C-9B16-033AF43C6F20}" srcOrd="1" destOrd="0" presId="urn:microsoft.com/office/officeart/2005/8/layout/process4"/>
    <dgm:cxn modelId="{A244DE3E-205F-457D-AB2C-5ECB8E530420}" srcId="{FF25D233-055D-450B-8B28-0EFCBBA2ACDB}" destId="{1C2DCFA1-6252-4ABC-96F8-607679739E39}" srcOrd="2" destOrd="0" parTransId="{1EB3A567-6664-4660-98A2-BF39E5B4D903}" sibTransId="{313529E7-0914-4687-888F-33D371C45333}"/>
    <dgm:cxn modelId="{21B29667-250F-47AE-AD6F-98D34D9A8AEF}" srcId="{FB055795-5982-4027-9FF5-70D6E0049652}" destId="{FF25D233-055D-450B-8B28-0EFCBBA2ACDB}" srcOrd="0" destOrd="0" parTransId="{6771334F-7D9A-43D4-814C-5DE92778E835}" sibTransId="{743EA5AA-1E96-4027-B325-FB4E1471770E}"/>
    <dgm:cxn modelId="{C20B3753-546C-4DC1-8BB6-341CE4C819A3}" srcId="{C5BC8C1E-F46D-43D0-B2E1-DDD27698261A}" destId="{2F52660F-19BF-4FA4-85B7-908C72C5DB6A}" srcOrd="0" destOrd="0" parTransId="{787468F7-1E46-47FC-ADEC-770BCDE91313}" sibTransId="{453D1E17-E116-4914-AA36-C55CB37689F7}"/>
    <dgm:cxn modelId="{7F1A675A-D8FB-48A3-9AA5-E0EB4D66CB4D}" type="presOf" srcId="{C5BC8C1E-F46D-43D0-B2E1-DDD27698261A}" destId="{B8F3E146-50AD-41F2-8786-070BD49D4583}" srcOrd="0" destOrd="0" presId="urn:microsoft.com/office/officeart/2005/8/layout/process4"/>
    <dgm:cxn modelId="{A7DB9980-67D8-4E8D-854A-FE351B3DEC43}" type="presOf" srcId="{07CA4ECF-3EEC-4A3E-9784-95C8738C2F94}" destId="{6CE92061-A4E1-4CFB-AF5B-6D3D2820C1B8}" srcOrd="0" destOrd="0" presId="urn:microsoft.com/office/officeart/2005/8/layout/process4"/>
    <dgm:cxn modelId="{70201994-1C15-42BD-9F5B-F9E93C298B6A}" type="presOf" srcId="{2F52660F-19BF-4FA4-85B7-908C72C5DB6A}" destId="{D3907C67-0187-45EA-B5A0-0A284292EA48}" srcOrd="0" destOrd="0" presId="urn:microsoft.com/office/officeart/2005/8/layout/process4"/>
    <dgm:cxn modelId="{511A0A99-3118-42F2-8BB5-62FB37DC8479}" srcId="{FF25D233-055D-450B-8B28-0EFCBBA2ACDB}" destId="{07CA4ECF-3EEC-4A3E-9784-95C8738C2F94}" srcOrd="1" destOrd="0" parTransId="{C7CB2FE1-DBAE-464B-89F2-38354A8F3B85}" sibTransId="{4D05755B-396F-4B2B-A893-94FF2893D7C5}"/>
    <dgm:cxn modelId="{982B0BA2-3A72-4B3B-8FB2-C976B95156B6}" type="presOf" srcId="{FF25D233-055D-450B-8B28-0EFCBBA2ACDB}" destId="{ACBDBDB6-F9CC-4C33-BF76-C1E74863717B}" srcOrd="0" destOrd="0" presId="urn:microsoft.com/office/officeart/2005/8/layout/process4"/>
    <dgm:cxn modelId="{4B7177A3-5ECF-4EC7-B499-495DDF8070BB}" type="presOf" srcId="{C4F4567A-2A4B-49F3-A4C2-E2C83905DECF}" destId="{7D616DA7-8ECA-48DD-ACD6-648AE52B25C6}" srcOrd="0" destOrd="0" presId="urn:microsoft.com/office/officeart/2005/8/layout/process4"/>
    <dgm:cxn modelId="{E30B94D4-7AF2-4A6C-B49A-BF3C2E953ACA}" type="presOf" srcId="{1C2DCFA1-6252-4ABC-96F8-607679739E39}" destId="{BAF6CE27-3C9F-44BA-9478-0DB3C2891753}" srcOrd="0" destOrd="0" presId="urn:microsoft.com/office/officeart/2005/8/layout/process4"/>
    <dgm:cxn modelId="{3A1D43F4-EFA7-4A11-A685-8DFF7D6AA677}" srcId="{FF25D233-055D-450B-8B28-0EFCBBA2ACDB}" destId="{64B8BB1D-CB85-477F-B693-375A21D920A5}" srcOrd="0" destOrd="0" parTransId="{39995F25-1BC4-4D7A-8200-483D15C87451}" sibTransId="{567A230A-9264-4531-ACEE-C8E5F3F45201}"/>
    <dgm:cxn modelId="{B6E7B0F8-647A-4A52-B0C5-5141385D01BE}" type="presOf" srcId="{FF25D233-055D-450B-8B28-0EFCBBA2ACDB}" destId="{1736C1B6-B232-4CD5-BDA7-472712FEE01C}" srcOrd="1" destOrd="0" presId="urn:microsoft.com/office/officeart/2005/8/layout/process4"/>
    <dgm:cxn modelId="{A0B1E1FF-4FDD-429F-8A7D-9EBEA0938FBC}" srcId="{FB055795-5982-4027-9FF5-70D6E0049652}" destId="{C5BC8C1E-F46D-43D0-B2E1-DDD27698261A}" srcOrd="1" destOrd="0" parTransId="{2EA7D47A-58C7-4584-A355-2EB4DE7B8BFE}" sibTransId="{76D9EBF1-4910-40C6-AE85-C91F8C0BCE8E}"/>
    <dgm:cxn modelId="{C9F08179-34BC-4BE6-B2FC-4CD21B1D40E5}" type="presParOf" srcId="{C35CA598-2789-443B-A77C-E6470405CF15}" destId="{5C5B2AD9-E362-40D4-ACF3-10005A11A88A}" srcOrd="0" destOrd="0" presId="urn:microsoft.com/office/officeart/2005/8/layout/process4"/>
    <dgm:cxn modelId="{5A0A0F60-F250-49E3-A044-6801802930F3}" type="presParOf" srcId="{5C5B2AD9-E362-40D4-ACF3-10005A11A88A}" destId="{B8F3E146-50AD-41F2-8786-070BD49D4583}" srcOrd="0" destOrd="0" presId="urn:microsoft.com/office/officeart/2005/8/layout/process4"/>
    <dgm:cxn modelId="{839FCC0D-F9FA-4C8F-B150-E1BFF004D183}" type="presParOf" srcId="{5C5B2AD9-E362-40D4-ACF3-10005A11A88A}" destId="{6FAA8F4E-CC96-4D6C-9B16-033AF43C6F20}" srcOrd="1" destOrd="0" presId="urn:microsoft.com/office/officeart/2005/8/layout/process4"/>
    <dgm:cxn modelId="{D6B129B6-F3FD-498F-8680-9836D033FA84}" type="presParOf" srcId="{5C5B2AD9-E362-40D4-ACF3-10005A11A88A}" destId="{66152081-CBCB-4D4B-B1A2-468C5E2E1FA1}" srcOrd="2" destOrd="0" presId="urn:microsoft.com/office/officeart/2005/8/layout/process4"/>
    <dgm:cxn modelId="{7DF6A1F2-796A-4417-BE85-8173622C98FD}" type="presParOf" srcId="{66152081-CBCB-4D4B-B1A2-468C5E2E1FA1}" destId="{D3907C67-0187-45EA-B5A0-0A284292EA48}" srcOrd="0" destOrd="0" presId="urn:microsoft.com/office/officeart/2005/8/layout/process4"/>
    <dgm:cxn modelId="{0434F215-7926-484D-9E1E-06BCB39D23B0}" type="presParOf" srcId="{66152081-CBCB-4D4B-B1A2-468C5E2E1FA1}" destId="{7D616DA7-8ECA-48DD-ACD6-648AE52B25C6}" srcOrd="1" destOrd="0" presId="urn:microsoft.com/office/officeart/2005/8/layout/process4"/>
    <dgm:cxn modelId="{570FB8E1-14EA-4B02-AF8B-71A4BE56B59D}" type="presParOf" srcId="{C35CA598-2789-443B-A77C-E6470405CF15}" destId="{805905C0-97FB-4A78-ACF8-9B2D95999304}" srcOrd="1" destOrd="0" presId="urn:microsoft.com/office/officeart/2005/8/layout/process4"/>
    <dgm:cxn modelId="{A7C36C0E-04C3-48D3-BD76-0D576815C3DC}" type="presParOf" srcId="{C35CA598-2789-443B-A77C-E6470405CF15}" destId="{EFAB4865-F3B2-49EB-A4F2-DADABA7345C7}" srcOrd="2" destOrd="0" presId="urn:microsoft.com/office/officeart/2005/8/layout/process4"/>
    <dgm:cxn modelId="{C766F1F2-AC44-4339-8A4F-83D9C65C8EC4}" type="presParOf" srcId="{EFAB4865-F3B2-49EB-A4F2-DADABA7345C7}" destId="{ACBDBDB6-F9CC-4C33-BF76-C1E74863717B}" srcOrd="0" destOrd="0" presId="urn:microsoft.com/office/officeart/2005/8/layout/process4"/>
    <dgm:cxn modelId="{83BA9E3C-2091-4E0D-ACDD-841C2EF4E69E}" type="presParOf" srcId="{EFAB4865-F3B2-49EB-A4F2-DADABA7345C7}" destId="{1736C1B6-B232-4CD5-BDA7-472712FEE01C}" srcOrd="1" destOrd="0" presId="urn:microsoft.com/office/officeart/2005/8/layout/process4"/>
    <dgm:cxn modelId="{5E8B0DDB-91D4-413B-A426-14D8EADD44FD}" type="presParOf" srcId="{EFAB4865-F3B2-49EB-A4F2-DADABA7345C7}" destId="{6F0F339E-AC0A-4BE6-9EE0-24F92FDB48D5}" srcOrd="2" destOrd="0" presId="urn:microsoft.com/office/officeart/2005/8/layout/process4"/>
    <dgm:cxn modelId="{0D1839A3-D64D-4682-9835-DB43A723B1D2}" type="presParOf" srcId="{6F0F339E-AC0A-4BE6-9EE0-24F92FDB48D5}" destId="{4CBD3458-6AF7-4ECB-A9AF-113C92E93396}" srcOrd="0" destOrd="0" presId="urn:microsoft.com/office/officeart/2005/8/layout/process4"/>
    <dgm:cxn modelId="{458D2896-E603-441E-88F8-A77E2A8FAD4C}" type="presParOf" srcId="{6F0F339E-AC0A-4BE6-9EE0-24F92FDB48D5}" destId="{6CE92061-A4E1-4CFB-AF5B-6D3D2820C1B8}" srcOrd="1" destOrd="0" presId="urn:microsoft.com/office/officeart/2005/8/layout/process4"/>
    <dgm:cxn modelId="{F97042D1-BB60-4B02-814B-D939C739302E}" type="presParOf" srcId="{6F0F339E-AC0A-4BE6-9EE0-24F92FDB48D5}" destId="{BAF6CE27-3C9F-44BA-9478-0DB3C2891753}" srcOrd="2" destOrd="0" presId="urn:microsoft.com/office/officeart/2005/8/layout/process4"/>
  </dgm:cxnLst>
  <dgm:bg>
    <a:solidFill>
      <a:schemeClr val="accent1"/>
    </a:solidFill>
  </dgm:bg>
  <dgm:whole>
    <a:ln w="66675">
      <a:solidFill>
        <a:schemeClr val="accent4">
          <a:alpha val="89000"/>
        </a:schemeClr>
      </a:solidFill>
    </a:ln>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445D8-0422-44BD-AD0A-C6D53B4DBE58}">
      <dsp:nvSpPr>
        <dsp:cNvPr id="0" name=""/>
        <dsp:cNvSpPr/>
      </dsp:nvSpPr>
      <dsp:spPr>
        <a:xfrm>
          <a:off x="2304" y="0"/>
          <a:ext cx="3585343" cy="44875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kern="1200" dirty="0"/>
            <a:t>Medical &amp; dependent care accounts and expenses</a:t>
          </a:r>
        </a:p>
      </dsp:txBody>
      <dsp:txXfrm>
        <a:off x="2304" y="1795037"/>
        <a:ext cx="3585343" cy="1795037"/>
      </dsp:txXfrm>
    </dsp:sp>
    <dsp:sp modelId="{E3FD936C-36D2-42FF-9847-C302A5987C50}">
      <dsp:nvSpPr>
        <dsp:cNvPr id="0" name=""/>
        <dsp:cNvSpPr/>
      </dsp:nvSpPr>
      <dsp:spPr>
        <a:xfrm>
          <a:off x="1174185" y="376357"/>
          <a:ext cx="1241581" cy="1280165"/>
        </a:xfrm>
        <a:prstGeom prst="round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EB0F354-B25B-49C5-9A09-3F4D8271F8C9}">
      <dsp:nvSpPr>
        <dsp:cNvPr id="0" name=""/>
        <dsp:cNvSpPr/>
      </dsp:nvSpPr>
      <dsp:spPr>
        <a:xfrm>
          <a:off x="3695208" y="0"/>
          <a:ext cx="3585343" cy="44875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kern="1200" dirty="0"/>
            <a:t>Rules determined by Internal Revenue Code (IRC) Section 125 </a:t>
          </a:r>
        </a:p>
      </dsp:txBody>
      <dsp:txXfrm>
        <a:off x="3695208" y="1795037"/>
        <a:ext cx="3585343" cy="1795037"/>
      </dsp:txXfrm>
    </dsp:sp>
    <dsp:sp modelId="{BD6A9690-5D0F-4F05-BE0A-1EC8FB1CDD34}">
      <dsp:nvSpPr>
        <dsp:cNvPr id="0" name=""/>
        <dsp:cNvSpPr/>
      </dsp:nvSpPr>
      <dsp:spPr>
        <a:xfrm>
          <a:off x="4867089" y="376357"/>
          <a:ext cx="1241581" cy="1280165"/>
        </a:xfrm>
        <a:prstGeom prst="round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DDE095-99DE-4E7A-B83A-7DE3355D4CC6}">
      <dsp:nvSpPr>
        <dsp:cNvPr id="0" name=""/>
        <dsp:cNvSpPr/>
      </dsp:nvSpPr>
      <dsp:spPr>
        <a:xfrm>
          <a:off x="7388112" y="0"/>
          <a:ext cx="3585343" cy="44875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kern="1200" dirty="0"/>
            <a:t>Contributions not subject to Federal, FICA, &amp; state taxes</a:t>
          </a:r>
        </a:p>
      </dsp:txBody>
      <dsp:txXfrm>
        <a:off x="7388112" y="1795037"/>
        <a:ext cx="3585343" cy="1795037"/>
      </dsp:txXfrm>
    </dsp:sp>
    <dsp:sp modelId="{9A708993-2E45-42D3-A526-E4AD0EA903BF}">
      <dsp:nvSpPr>
        <dsp:cNvPr id="0" name=""/>
        <dsp:cNvSpPr/>
      </dsp:nvSpPr>
      <dsp:spPr>
        <a:xfrm>
          <a:off x="8559993" y="376357"/>
          <a:ext cx="1241581" cy="1280165"/>
        </a:xfrm>
        <a:prstGeom prst="round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B7E50EF-A374-49F8-B1D6-53BEABA3AFB7}">
      <dsp:nvSpPr>
        <dsp:cNvPr id="0" name=""/>
        <dsp:cNvSpPr/>
      </dsp:nvSpPr>
      <dsp:spPr>
        <a:xfrm>
          <a:off x="439030" y="3370012"/>
          <a:ext cx="10097699" cy="1113264"/>
        </a:xfrm>
        <a:prstGeom prst="leftRightArrow">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C7C28C-5185-4055-B0D8-DE97511FE127}">
      <dsp:nvSpPr>
        <dsp:cNvPr id="0" name=""/>
        <dsp:cNvSpPr/>
      </dsp:nvSpPr>
      <dsp:spPr>
        <a:xfrm>
          <a:off x="4646294" y="1285"/>
          <a:ext cx="6482621" cy="1019951"/>
        </a:xfrm>
        <a:prstGeom prst="rightArrow">
          <a:avLst>
            <a:gd name="adj1" fmla="val 75000"/>
            <a:gd name="adj2" fmla="val 50000"/>
          </a:avLst>
        </a:prstGeom>
        <a:solidFill>
          <a:schemeClr val="accent2">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0BE522C-819E-42EE-BE1A-4922F810A1FB}">
      <dsp:nvSpPr>
        <dsp:cNvPr id="0" name=""/>
        <dsp:cNvSpPr/>
      </dsp:nvSpPr>
      <dsp:spPr>
        <a:xfrm>
          <a:off x="1540" y="1285"/>
          <a:ext cx="4644754" cy="101995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b="0" kern="1200">
              <a:solidFill>
                <a:schemeClr val="bg1"/>
              </a:solidFill>
            </a:rPr>
            <a:t>Out-of-Pocket Medical Expenses </a:t>
          </a:r>
          <a:endParaRPr lang="en-US" sz="2300" b="0" kern="1200" dirty="0">
            <a:solidFill>
              <a:schemeClr val="bg1"/>
            </a:solidFill>
          </a:endParaRPr>
        </a:p>
      </dsp:txBody>
      <dsp:txXfrm>
        <a:off x="51330" y="51075"/>
        <a:ext cx="4545174" cy="920371"/>
      </dsp:txXfrm>
    </dsp:sp>
    <dsp:sp modelId="{12A66C24-4A69-4367-B5FF-530951D7E57D}">
      <dsp:nvSpPr>
        <dsp:cNvPr id="0" name=""/>
        <dsp:cNvSpPr/>
      </dsp:nvSpPr>
      <dsp:spPr>
        <a:xfrm>
          <a:off x="4646294" y="1123232"/>
          <a:ext cx="6482621" cy="1019951"/>
        </a:xfrm>
        <a:prstGeom prst="rightArrow">
          <a:avLst>
            <a:gd name="adj1" fmla="val 75000"/>
            <a:gd name="adj2" fmla="val 50000"/>
          </a:avLst>
        </a:prstGeom>
        <a:solidFill>
          <a:schemeClr val="accent2">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067DF5E-453D-42FC-8737-045CD3EF315A}">
      <dsp:nvSpPr>
        <dsp:cNvPr id="0" name=""/>
        <dsp:cNvSpPr/>
      </dsp:nvSpPr>
      <dsp:spPr>
        <a:xfrm>
          <a:off x="1540" y="1123232"/>
          <a:ext cx="4644754" cy="101995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b="0" kern="1200">
              <a:solidFill>
                <a:prstClr val="white"/>
              </a:solidFill>
              <a:latin typeface="Lato"/>
              <a:ea typeface="+mn-ea"/>
              <a:cs typeface="+mn-cs"/>
            </a:rPr>
            <a:t>Related Medical Services </a:t>
          </a:r>
          <a:endParaRPr lang="en-US" sz="2300" b="0" kern="1200" dirty="0">
            <a:solidFill>
              <a:prstClr val="white"/>
            </a:solidFill>
            <a:latin typeface="Lato"/>
            <a:ea typeface="+mn-ea"/>
            <a:cs typeface="+mn-cs"/>
          </a:endParaRPr>
        </a:p>
      </dsp:txBody>
      <dsp:txXfrm>
        <a:off x="51330" y="1173022"/>
        <a:ext cx="4545174" cy="920371"/>
      </dsp:txXfrm>
    </dsp:sp>
    <dsp:sp modelId="{0EF1B138-4058-4B19-AF93-327183E4378D}">
      <dsp:nvSpPr>
        <dsp:cNvPr id="0" name=""/>
        <dsp:cNvSpPr/>
      </dsp:nvSpPr>
      <dsp:spPr>
        <a:xfrm>
          <a:off x="4646294" y="2245178"/>
          <a:ext cx="6482621" cy="1019951"/>
        </a:xfrm>
        <a:prstGeom prst="rightArrow">
          <a:avLst>
            <a:gd name="adj1" fmla="val 75000"/>
            <a:gd name="adj2" fmla="val 50000"/>
          </a:avLst>
        </a:prstGeom>
        <a:solidFill>
          <a:schemeClr val="accent2">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0FBABAA-92D5-442F-9217-FA9B81A66F06}">
      <dsp:nvSpPr>
        <dsp:cNvPr id="0" name=""/>
        <dsp:cNvSpPr/>
      </dsp:nvSpPr>
      <dsp:spPr>
        <a:xfrm>
          <a:off x="1540" y="2245178"/>
          <a:ext cx="4644754" cy="101995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b="0" kern="1200">
              <a:solidFill>
                <a:prstClr val="white"/>
              </a:solidFill>
              <a:latin typeface="Lato"/>
              <a:ea typeface="+mn-ea"/>
              <a:cs typeface="+mn-cs"/>
            </a:rPr>
            <a:t>OTC Medical Devices &amp; Supplies</a:t>
          </a:r>
          <a:endParaRPr lang="en-US" sz="2300" b="0" kern="1200" dirty="0">
            <a:solidFill>
              <a:prstClr val="white"/>
            </a:solidFill>
            <a:latin typeface="Lato"/>
            <a:ea typeface="+mn-ea"/>
            <a:cs typeface="+mn-cs"/>
          </a:endParaRPr>
        </a:p>
      </dsp:txBody>
      <dsp:txXfrm>
        <a:off x="51330" y="2294968"/>
        <a:ext cx="4545174" cy="920371"/>
      </dsp:txXfrm>
    </dsp:sp>
    <dsp:sp modelId="{9547BDD9-A84A-49AD-8824-382117945928}">
      <dsp:nvSpPr>
        <dsp:cNvPr id="0" name=""/>
        <dsp:cNvSpPr/>
      </dsp:nvSpPr>
      <dsp:spPr>
        <a:xfrm>
          <a:off x="4646294" y="3367125"/>
          <a:ext cx="6482621" cy="1019951"/>
        </a:xfrm>
        <a:prstGeom prst="rightArrow">
          <a:avLst>
            <a:gd name="adj1" fmla="val 75000"/>
            <a:gd name="adj2" fmla="val 50000"/>
          </a:avLst>
        </a:prstGeom>
        <a:solidFill>
          <a:schemeClr val="accent2">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953862-60BC-4F25-9728-ECC81F48D368}">
      <dsp:nvSpPr>
        <dsp:cNvPr id="0" name=""/>
        <dsp:cNvSpPr/>
      </dsp:nvSpPr>
      <dsp:spPr>
        <a:xfrm>
          <a:off x="1540" y="3367125"/>
          <a:ext cx="4644754" cy="101995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b="0" kern="1200">
              <a:solidFill>
                <a:prstClr val="white"/>
              </a:solidFill>
              <a:latin typeface="Lato"/>
              <a:ea typeface="+mn-ea"/>
              <a:cs typeface="+mn-cs"/>
            </a:rPr>
            <a:t>OTC Drugs &amp; Medicines</a:t>
          </a:r>
          <a:endParaRPr lang="en-US" sz="2300" b="0" kern="1200" dirty="0">
            <a:solidFill>
              <a:prstClr val="white"/>
            </a:solidFill>
            <a:latin typeface="Lato"/>
            <a:ea typeface="+mn-ea"/>
            <a:cs typeface="+mn-cs"/>
          </a:endParaRPr>
        </a:p>
      </dsp:txBody>
      <dsp:txXfrm>
        <a:off x="51330" y="3416915"/>
        <a:ext cx="4545174" cy="9203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EE9680-1CC7-4AEF-A750-D4A9478DA245}">
      <dsp:nvSpPr>
        <dsp:cNvPr id="0" name=""/>
        <dsp:cNvSpPr/>
      </dsp:nvSpPr>
      <dsp:spPr>
        <a:xfrm>
          <a:off x="0" y="5966"/>
          <a:ext cx="2791285" cy="1168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solidFill>
                <a:schemeClr val="accent2"/>
              </a:solidFill>
            </a:rPr>
            <a:t>IF ADDITIONAL INFORMATION IS REQUIRED:</a:t>
          </a:r>
        </a:p>
      </dsp:txBody>
      <dsp:txXfrm>
        <a:off x="0" y="5966"/>
        <a:ext cx="2791285" cy="1168200"/>
      </dsp:txXfrm>
    </dsp:sp>
    <dsp:sp modelId="{844197CE-A956-495C-A6A3-F8F9BB763A6D}">
      <dsp:nvSpPr>
        <dsp:cNvPr id="0" name=""/>
        <dsp:cNvSpPr/>
      </dsp:nvSpPr>
      <dsp:spPr>
        <a:xfrm>
          <a:off x="2791285" y="5966"/>
          <a:ext cx="558257" cy="1168200"/>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A124C22-07D2-4034-86F2-7D9AC5E8E332}">
      <dsp:nvSpPr>
        <dsp:cNvPr id="0" name=""/>
        <dsp:cNvSpPr/>
      </dsp:nvSpPr>
      <dsp:spPr>
        <a:xfrm>
          <a:off x="3572845" y="5966"/>
          <a:ext cx="7592297" cy="116820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FontTx/>
            <a:buNone/>
          </a:pPr>
          <a:r>
            <a:rPr lang="en-US" sz="2000" kern="900" spc="50" normalizeH="0" baseline="0" dirty="0">
              <a:latin typeface="+mn-lt"/>
              <a:ea typeface="Lato Light" panose="020F0502020204030203" pitchFamily="34" charset="0"/>
              <a:cs typeface="Lato Light" panose="020F0502020204030203" pitchFamily="34" charset="0"/>
            </a:rPr>
            <a:t>    BRI will send you an e-mail or a letter within a week of the card transaction.</a:t>
          </a:r>
        </a:p>
      </dsp:txBody>
      <dsp:txXfrm>
        <a:off x="3572845" y="5966"/>
        <a:ext cx="7592297" cy="1168200"/>
      </dsp:txXfrm>
    </dsp:sp>
    <dsp:sp modelId="{CF550677-B3DE-4C29-A2E1-9AB282E99324}">
      <dsp:nvSpPr>
        <dsp:cNvPr id="0" name=""/>
        <dsp:cNvSpPr/>
      </dsp:nvSpPr>
      <dsp:spPr>
        <a:xfrm>
          <a:off x="0" y="1386566"/>
          <a:ext cx="2791285" cy="14967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solidFill>
                <a:schemeClr val="accent2"/>
              </a:solidFill>
            </a:rPr>
            <a:t>PROVIDE AN ITEMIZED RECEIPT OR EXPLANATION OF BENEFITS (EOB) CONTAINING:</a:t>
          </a:r>
        </a:p>
      </dsp:txBody>
      <dsp:txXfrm>
        <a:off x="0" y="1386566"/>
        <a:ext cx="2791285" cy="1496756"/>
      </dsp:txXfrm>
    </dsp:sp>
    <dsp:sp modelId="{8E7E1BED-A45C-4173-9573-E17A490F2C55}">
      <dsp:nvSpPr>
        <dsp:cNvPr id="0" name=""/>
        <dsp:cNvSpPr/>
      </dsp:nvSpPr>
      <dsp:spPr>
        <a:xfrm>
          <a:off x="2791285" y="1386566"/>
          <a:ext cx="558257" cy="1496756"/>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F31441-6D64-41C7-A240-602BEA6B11EA}">
      <dsp:nvSpPr>
        <dsp:cNvPr id="0" name=""/>
        <dsp:cNvSpPr/>
      </dsp:nvSpPr>
      <dsp:spPr>
        <a:xfrm>
          <a:off x="3572845" y="1386566"/>
          <a:ext cx="7592297" cy="149675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FontTx/>
            <a:buNone/>
          </a:pPr>
          <a:r>
            <a:rPr lang="en-US" sz="2000" kern="1200" dirty="0">
              <a:latin typeface="+mn-lt"/>
            </a:rPr>
            <a:t>     Name of Provider | Patient Name | Type of Service | Date of Service | Cost After Insurance</a:t>
          </a:r>
          <a:endParaRPr lang="en-US" sz="2000" kern="1200" dirty="0"/>
        </a:p>
      </dsp:txBody>
      <dsp:txXfrm>
        <a:off x="3572845" y="1386566"/>
        <a:ext cx="7592297" cy="1496756"/>
      </dsp:txXfrm>
    </dsp:sp>
    <dsp:sp modelId="{CBACDBDB-484A-4AA4-B6E0-7A53B67C3383}">
      <dsp:nvSpPr>
        <dsp:cNvPr id="0" name=""/>
        <dsp:cNvSpPr/>
      </dsp:nvSpPr>
      <dsp:spPr>
        <a:xfrm>
          <a:off x="0" y="3095723"/>
          <a:ext cx="2791285" cy="1168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solidFill>
                <a:schemeClr val="accent2"/>
              </a:solidFill>
            </a:rPr>
            <a:t>THREE WAYS TO RESOLVE RECEIPT REQUESTS:</a:t>
          </a:r>
        </a:p>
      </dsp:txBody>
      <dsp:txXfrm>
        <a:off x="0" y="3095723"/>
        <a:ext cx="2791285" cy="1168200"/>
      </dsp:txXfrm>
    </dsp:sp>
    <dsp:sp modelId="{87AB2690-BE3B-4472-96D5-5F4477B46223}">
      <dsp:nvSpPr>
        <dsp:cNvPr id="0" name=""/>
        <dsp:cNvSpPr/>
      </dsp:nvSpPr>
      <dsp:spPr>
        <a:xfrm>
          <a:off x="2791285" y="3095723"/>
          <a:ext cx="558257" cy="1168200"/>
        </a:xfrm>
        <a:prstGeom prst="leftBrace">
          <a:avLst>
            <a:gd name="adj1" fmla="val 35000"/>
            <a:gd name="adj2" fmla="val 5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72C505B-4583-4A30-8444-0CE5FDED7C7E}">
      <dsp:nvSpPr>
        <dsp:cNvPr id="0" name=""/>
        <dsp:cNvSpPr/>
      </dsp:nvSpPr>
      <dsp:spPr>
        <a:xfrm>
          <a:off x="3572845" y="3095723"/>
          <a:ext cx="7592297" cy="116820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FontTx/>
            <a:buNone/>
          </a:pPr>
          <a:r>
            <a:rPr lang="en-US" sz="2000" kern="1200" dirty="0">
              <a:latin typeface="+mn-lt"/>
            </a:rPr>
            <a:t>     Through BRIWEB, Mobile APP or USPS mail</a:t>
          </a:r>
          <a:endParaRPr lang="en-US" sz="2000" kern="1200" dirty="0"/>
        </a:p>
        <a:p>
          <a:pPr marL="228600" lvl="1" indent="-228600" algn="l" defTabSz="889000">
            <a:lnSpc>
              <a:spcPct val="90000"/>
            </a:lnSpc>
            <a:spcBef>
              <a:spcPct val="0"/>
            </a:spcBef>
            <a:spcAft>
              <a:spcPct val="15000"/>
            </a:spcAft>
            <a:buFontTx/>
            <a:buNone/>
          </a:pPr>
          <a:r>
            <a:rPr lang="en-US" sz="2000" i="1" kern="1200" dirty="0">
              <a:latin typeface="+mn-lt"/>
            </a:rPr>
            <a:t>(</a:t>
          </a:r>
          <a:r>
            <a:rPr lang="en-US" sz="2000" i="1" kern="1200" dirty="0">
              <a:solidFill>
                <a:srgbClr val="FFC000"/>
              </a:solidFill>
              <a:latin typeface="+mn-lt"/>
            </a:rPr>
            <a:t>1</a:t>
          </a:r>
          <a:r>
            <a:rPr lang="en-US" sz="2000" i="1" kern="1200" dirty="0">
              <a:latin typeface="+mn-lt"/>
            </a:rPr>
            <a:t>.upload receipts, </a:t>
          </a:r>
          <a:r>
            <a:rPr lang="en-US" sz="2000" i="1" kern="1200" dirty="0">
              <a:solidFill>
                <a:srgbClr val="FFC000"/>
              </a:solidFill>
              <a:latin typeface="+mn-lt"/>
            </a:rPr>
            <a:t>2</a:t>
          </a:r>
          <a:r>
            <a:rPr lang="en-US" sz="2000" i="1" kern="1200" dirty="0">
              <a:latin typeface="+mn-lt"/>
            </a:rPr>
            <a:t>.submit a substitute claim, or </a:t>
          </a:r>
          <a:r>
            <a:rPr lang="en-US" sz="2000" i="1" kern="1200" dirty="0">
              <a:solidFill>
                <a:srgbClr val="FFC000"/>
              </a:solidFill>
              <a:latin typeface="+mn-lt"/>
            </a:rPr>
            <a:t>3</a:t>
          </a:r>
          <a:r>
            <a:rPr lang="en-US" sz="2000" i="1" kern="1200" dirty="0">
              <a:latin typeface="+mn-lt"/>
            </a:rPr>
            <a:t>.repay an expense)</a:t>
          </a:r>
          <a:r>
            <a:rPr lang="en-US" sz="2000" kern="1200" dirty="0">
              <a:latin typeface="+mn-lt"/>
            </a:rPr>
            <a:t>.</a:t>
          </a:r>
          <a:endParaRPr lang="en-US" sz="2000" kern="1200" dirty="0"/>
        </a:p>
      </dsp:txBody>
      <dsp:txXfrm>
        <a:off x="3572845" y="3095723"/>
        <a:ext cx="7592297" cy="11682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AA8F4E-CC96-4D6C-9B16-033AF43C6F20}">
      <dsp:nvSpPr>
        <dsp:cNvPr id="0" name=""/>
        <dsp:cNvSpPr/>
      </dsp:nvSpPr>
      <dsp:spPr>
        <a:xfrm>
          <a:off x="0" y="1784823"/>
          <a:ext cx="10678609" cy="1171037"/>
        </a:xfrm>
        <a:prstGeom prst="rect">
          <a:avLst/>
        </a:prstGeom>
        <a:solidFill>
          <a:schemeClr val="accent1">
            <a:hueOff val="0"/>
            <a:satOff val="0"/>
            <a:lumOff val="0"/>
            <a:alphaOff val="0"/>
          </a:schemeClr>
        </a:solidFill>
        <a:ln w="47625"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b="1" kern="1200" cap="all" baseline="0" dirty="0"/>
            <a:t>STEP 2. Receive your reimbursement</a:t>
          </a:r>
        </a:p>
      </dsp:txBody>
      <dsp:txXfrm>
        <a:off x="0" y="1784823"/>
        <a:ext cx="10678609" cy="632360"/>
      </dsp:txXfrm>
    </dsp:sp>
    <dsp:sp modelId="{D3907C67-0187-45EA-B5A0-0A284292EA48}">
      <dsp:nvSpPr>
        <dsp:cNvPr id="0" name=""/>
        <dsp:cNvSpPr/>
      </dsp:nvSpPr>
      <dsp:spPr>
        <a:xfrm>
          <a:off x="0" y="2393763"/>
          <a:ext cx="5339304" cy="538677"/>
        </a:xfrm>
        <a:prstGeom prst="rect">
          <a:avLst/>
        </a:prstGeom>
        <a:solidFill>
          <a:schemeClr val="accent1">
            <a:alpha val="90000"/>
            <a:tint val="40000"/>
            <a:hueOff val="0"/>
            <a:satOff val="0"/>
            <a:lumOff val="0"/>
            <a:alphaOff val="0"/>
          </a:schemeClr>
        </a:solidFill>
        <a:ln w="25400" cap="flat" cmpd="sng" algn="ctr">
          <a:solidFill>
            <a:srgbClr val="FFC000">
              <a:alpha val="89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marL="0" lvl="0" indent="0" algn="ctr" defTabSz="933450">
            <a:lnSpc>
              <a:spcPct val="90000"/>
            </a:lnSpc>
            <a:spcBef>
              <a:spcPct val="0"/>
            </a:spcBef>
            <a:spcAft>
              <a:spcPct val="35000"/>
            </a:spcAft>
            <a:buNone/>
          </a:pPr>
          <a:r>
            <a:rPr lang="en-US" sz="2100" kern="1200" dirty="0"/>
            <a:t>Direct deposit </a:t>
          </a:r>
          <a:r>
            <a:rPr lang="en-US" sz="2100" i="1" kern="1200" dirty="0"/>
            <a:t>(sign up through BRIWEB!)</a:t>
          </a:r>
        </a:p>
      </dsp:txBody>
      <dsp:txXfrm>
        <a:off x="0" y="2393763"/>
        <a:ext cx="5339304" cy="538677"/>
      </dsp:txXfrm>
    </dsp:sp>
    <dsp:sp modelId="{7D616DA7-8ECA-48DD-ACD6-648AE52B25C6}">
      <dsp:nvSpPr>
        <dsp:cNvPr id="0" name=""/>
        <dsp:cNvSpPr/>
      </dsp:nvSpPr>
      <dsp:spPr>
        <a:xfrm>
          <a:off x="5339304" y="2393763"/>
          <a:ext cx="5339304" cy="538677"/>
        </a:xfrm>
        <a:prstGeom prst="rect">
          <a:avLst/>
        </a:prstGeom>
        <a:solidFill>
          <a:schemeClr val="accent1">
            <a:alpha val="90000"/>
            <a:tint val="40000"/>
            <a:hueOff val="0"/>
            <a:satOff val="0"/>
            <a:lumOff val="0"/>
            <a:alphaOff val="0"/>
          </a:schemeClr>
        </a:solidFill>
        <a:ln w="25400" cap="flat" cmpd="sng" algn="ctr">
          <a:solidFill>
            <a:srgbClr val="FFC00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marL="0" lvl="0" indent="0" algn="ctr" defTabSz="933450">
            <a:lnSpc>
              <a:spcPct val="90000"/>
            </a:lnSpc>
            <a:spcBef>
              <a:spcPct val="0"/>
            </a:spcBef>
            <a:spcAft>
              <a:spcPct val="35000"/>
            </a:spcAft>
            <a:buNone/>
          </a:pPr>
          <a:r>
            <a:rPr lang="en-US" sz="2100" kern="1200" dirty="0"/>
            <a:t>Check (via mail)</a:t>
          </a:r>
        </a:p>
      </dsp:txBody>
      <dsp:txXfrm>
        <a:off x="5339304" y="2393763"/>
        <a:ext cx="5339304" cy="538677"/>
      </dsp:txXfrm>
    </dsp:sp>
    <dsp:sp modelId="{1736C1B6-B232-4CD5-BDA7-472712FEE01C}">
      <dsp:nvSpPr>
        <dsp:cNvPr id="0" name=""/>
        <dsp:cNvSpPr/>
      </dsp:nvSpPr>
      <dsp:spPr>
        <a:xfrm rot="10800000">
          <a:off x="0" y="1333"/>
          <a:ext cx="10678609" cy="1801055"/>
        </a:xfrm>
        <a:prstGeom prst="upArrowCallout">
          <a:avLst/>
        </a:prstGeom>
        <a:solidFill>
          <a:schemeClr val="accent1">
            <a:hueOff val="0"/>
            <a:satOff val="0"/>
            <a:lumOff val="0"/>
            <a:alphaOff val="0"/>
          </a:schemeClr>
        </a:solidFill>
        <a:ln w="12700" cap="flat" cmpd="sng" algn="ctr">
          <a:solidFill>
            <a:schemeClr val="accent4">
              <a:alpha val="89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b="1" kern="1200" cap="all" baseline="0" dirty="0"/>
            <a:t>STEP 1. Submit a reimbursement claim</a:t>
          </a:r>
        </a:p>
      </dsp:txBody>
      <dsp:txXfrm rot="-10800000">
        <a:off x="0" y="1333"/>
        <a:ext cx="10678609" cy="632170"/>
      </dsp:txXfrm>
    </dsp:sp>
    <dsp:sp modelId="{4CBD3458-6AF7-4ECB-A9AF-113C92E93396}">
      <dsp:nvSpPr>
        <dsp:cNvPr id="0" name=""/>
        <dsp:cNvSpPr/>
      </dsp:nvSpPr>
      <dsp:spPr>
        <a:xfrm>
          <a:off x="5214" y="633504"/>
          <a:ext cx="3556060" cy="538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marL="0" lvl="0" indent="0" algn="ctr" defTabSz="933450">
            <a:lnSpc>
              <a:spcPct val="90000"/>
            </a:lnSpc>
            <a:spcBef>
              <a:spcPct val="0"/>
            </a:spcBef>
            <a:spcAft>
              <a:spcPct val="35000"/>
            </a:spcAft>
            <a:buNone/>
          </a:pPr>
          <a:r>
            <a:rPr lang="en-US" sz="2100" kern="1200" dirty="0"/>
            <a:t>Complete form on BRIWEB </a:t>
          </a:r>
        </a:p>
      </dsp:txBody>
      <dsp:txXfrm>
        <a:off x="5214" y="633504"/>
        <a:ext cx="3556060" cy="538515"/>
      </dsp:txXfrm>
    </dsp:sp>
    <dsp:sp modelId="{6CE92061-A4E1-4CFB-AF5B-6D3D2820C1B8}">
      <dsp:nvSpPr>
        <dsp:cNvPr id="0" name=""/>
        <dsp:cNvSpPr/>
      </dsp:nvSpPr>
      <dsp:spPr>
        <a:xfrm>
          <a:off x="3561274" y="633504"/>
          <a:ext cx="3556060" cy="538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marL="0" lvl="0" indent="0" algn="ctr" defTabSz="933450">
            <a:lnSpc>
              <a:spcPct val="90000"/>
            </a:lnSpc>
            <a:spcBef>
              <a:spcPct val="0"/>
            </a:spcBef>
            <a:spcAft>
              <a:spcPct val="35000"/>
            </a:spcAft>
            <a:buNone/>
          </a:pPr>
          <a:r>
            <a:rPr lang="en-US" sz="2100" kern="1200" dirty="0"/>
            <a:t>Use the BRIMOBILE app</a:t>
          </a:r>
        </a:p>
      </dsp:txBody>
      <dsp:txXfrm>
        <a:off x="3561274" y="633504"/>
        <a:ext cx="3556060" cy="538515"/>
      </dsp:txXfrm>
    </dsp:sp>
    <dsp:sp modelId="{BAF6CE27-3C9F-44BA-9478-0DB3C2891753}">
      <dsp:nvSpPr>
        <dsp:cNvPr id="0" name=""/>
        <dsp:cNvSpPr/>
      </dsp:nvSpPr>
      <dsp:spPr>
        <a:xfrm>
          <a:off x="7117335" y="633504"/>
          <a:ext cx="3556060" cy="538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marL="0" lvl="0" indent="0" algn="ctr" defTabSz="933450">
            <a:lnSpc>
              <a:spcPct val="90000"/>
            </a:lnSpc>
            <a:spcBef>
              <a:spcPct val="0"/>
            </a:spcBef>
            <a:spcAft>
              <a:spcPct val="35000"/>
            </a:spcAft>
            <a:buNone/>
          </a:pPr>
          <a:r>
            <a:rPr lang="en-US" sz="2100" kern="1200" dirty="0"/>
            <a:t>Mail to BRI</a:t>
          </a:r>
        </a:p>
      </dsp:txBody>
      <dsp:txXfrm>
        <a:off x="7117335" y="633504"/>
        <a:ext cx="3556060" cy="538515"/>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0BB130-EB17-43CF-B42B-A57DE25102D9}"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3119CF-5A96-472D-8816-045CF36AAD89}" type="slidenum">
              <a:rPr lang="en-US" smtClean="0"/>
              <a:t>‹#›</a:t>
            </a:fld>
            <a:endParaRPr lang="en-US"/>
          </a:p>
        </p:txBody>
      </p:sp>
    </p:spTree>
    <p:extLst>
      <p:ext uri="{BB962C8B-B14F-4D97-AF65-F5344CB8AC3E}">
        <p14:creationId xmlns:p14="http://schemas.microsoft.com/office/powerpoint/2010/main" val="3103778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044F0-408D-6471-8F3E-236148727C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8BE176-D38F-0FEC-360D-1722A43E36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D1D253-C910-CAA1-E640-DB8C5BC125F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101820"/>
                </a:solidFill>
                <a:effectLst/>
                <a:latin typeface="Lato Light" panose="020F0302020204030203" pitchFamily="34" charset="0"/>
                <a:ea typeface="Lato Light" panose="020F0302020204030203" pitchFamily="34" charset="0"/>
                <a:cs typeface="Times New Roman" panose="02020603050405020304" pitchFamily="18" charset="0"/>
              </a:rPr>
              <a:t>Hello. During this presentation, we will cover the details of Flexible Spending Accounts featuring The Beniversal Prepaid Mastercard.</a:t>
            </a:r>
          </a:p>
          <a:p>
            <a:endParaRPr lang="en-ID" dirty="0"/>
          </a:p>
        </p:txBody>
      </p:sp>
      <p:sp>
        <p:nvSpPr>
          <p:cNvPr id="4" name="Slide Number Placeholder 3">
            <a:extLst>
              <a:ext uri="{FF2B5EF4-FFF2-40B4-BE49-F238E27FC236}">
                <a16:creationId xmlns:a16="http://schemas.microsoft.com/office/drawing/2014/main" id="{B982CD1B-23CE-F54D-1DA7-7533FE713FC2}"/>
              </a:ext>
            </a:extLst>
          </p:cNvPr>
          <p:cNvSpPr>
            <a:spLocks noGrp="1"/>
          </p:cNvSpPr>
          <p:nvPr>
            <p:ph type="sldNum" sz="quarter" idx="10"/>
          </p:nvPr>
        </p:nvSpPr>
        <p:spPr/>
        <p:txBody>
          <a:bodyPr/>
          <a:lstStyle/>
          <a:p>
            <a:fld id="{BD7B66D0-DBD4-4CE7-BA40-9B2CB9ACDA8D}" type="slidenum">
              <a:rPr lang="en-ID" smtClean="0"/>
              <a:t>1</a:t>
            </a:fld>
            <a:endParaRPr lang="en-ID"/>
          </a:p>
        </p:txBody>
      </p:sp>
    </p:spTree>
    <p:extLst>
      <p:ext uri="{BB962C8B-B14F-4D97-AF65-F5344CB8AC3E}">
        <p14:creationId xmlns:p14="http://schemas.microsoft.com/office/powerpoint/2010/main" val="826758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Flexible Spending Accounts, commonly referred to as FSAs, are IRS-approved accounts governed by Internal Revenue Code Section 125 that allow employees to pay for eligible medical and dependent care expenses on a tax-free basis. When employees enroll in an employer-sponsored Flexible Spending Account, contributions are not subject to Federal, FICA, and most state taxes. This means by enrolling, employees bring home more money in their paycheck.</a:t>
            </a:r>
          </a:p>
          <a:p>
            <a:endParaRPr lang="en-US" dirty="0"/>
          </a:p>
          <a:p>
            <a:endParaRPr lang="en-US" dirty="0"/>
          </a:p>
        </p:txBody>
      </p:sp>
      <p:sp>
        <p:nvSpPr>
          <p:cNvPr id="4" name="Slide Number Placeholder 3"/>
          <p:cNvSpPr>
            <a:spLocks noGrp="1"/>
          </p:cNvSpPr>
          <p:nvPr>
            <p:ph type="sldNum" sz="quarter" idx="5"/>
          </p:nvPr>
        </p:nvSpPr>
        <p:spPr/>
        <p:txBody>
          <a:bodyPr/>
          <a:lstStyle/>
          <a:p>
            <a:fld id="{BD7B66D0-DBD4-4CE7-BA40-9B2CB9ACDA8D}" type="slidenum">
              <a:rPr lang="en-ID" smtClean="0"/>
              <a:t>2</a:t>
            </a:fld>
            <a:endParaRPr lang="en-ID"/>
          </a:p>
        </p:txBody>
      </p:sp>
    </p:spTree>
    <p:extLst>
      <p:ext uri="{BB962C8B-B14F-4D97-AF65-F5344CB8AC3E}">
        <p14:creationId xmlns:p14="http://schemas.microsoft.com/office/powerpoint/2010/main" val="4054965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ED35387B-632B-4014-B1F2-4852AA919C23}"/>
              </a:ext>
            </a:extLst>
          </p:cNvPr>
          <p:cNvSpPr>
            <a:spLocks noGrp="1" noRot="1" noChangeAspect="1" noChangeArrowheads="1" noTextEdit="1"/>
          </p:cNvSpPr>
          <p:nvPr>
            <p:ph type="sldImg"/>
          </p:nvPr>
        </p:nvSpPr>
        <p:spPr>
          <a:ln/>
        </p:spPr>
      </p:sp>
      <p:sp>
        <p:nvSpPr>
          <p:cNvPr id="11267" name="Notes Placeholder 2">
            <a:extLst>
              <a:ext uri="{FF2B5EF4-FFF2-40B4-BE49-F238E27FC236}">
                <a16:creationId xmlns:a16="http://schemas.microsoft.com/office/drawing/2014/main" id="{3216175A-2A76-4074-9B0D-59AB3BDB386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800" dirty="0">
                <a:effectLst/>
                <a:latin typeface="Lato Light" panose="020F0302020204030203" pitchFamily="34" charset="0"/>
                <a:ea typeface="Lato Light" panose="020F0302020204030203" pitchFamily="34" charset="0"/>
                <a:cs typeface="Times New Roman" panose="02020603050405020304" pitchFamily="18" charset="0"/>
              </a:rPr>
              <a:t>Prior to the start of the plan year, you will have an open enrollment period, and will make separate annual elections for each type of FSA that you wish to enroll in. Accounts must be elected separately, and funds cannot be transferred between accounts. Your annual election will be taken before tax throughout the year based on your payroll schedule. Your FSA balance can be used throughout the plan year to pay for eligible expenses until the specific date allowed by your plan.</a:t>
            </a:r>
            <a:endParaRPr lang="en-US" altLang="en-US" dirty="0">
              <a:latin typeface="Arial" panose="020B0604020202020204" pitchFamily="34" charset="0"/>
            </a:endParaRPr>
          </a:p>
        </p:txBody>
      </p:sp>
      <p:sp>
        <p:nvSpPr>
          <p:cNvPr id="11268" name="Slide Number Placeholder 3">
            <a:extLst>
              <a:ext uri="{FF2B5EF4-FFF2-40B4-BE49-F238E27FC236}">
                <a16:creationId xmlns:a16="http://schemas.microsoft.com/office/drawing/2014/main" id="{636812B7-F828-4C69-8DA1-C3A330A351B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66788" rtl="0" eaLnBrk="1" fontAlgn="auto" latinLnBrk="0" hangingPunct="1">
              <a:lnSpc>
                <a:spcPct val="100000"/>
              </a:lnSpc>
              <a:spcBef>
                <a:spcPct val="0"/>
              </a:spcBef>
              <a:spcAft>
                <a:spcPts val="0"/>
              </a:spcAft>
              <a:buClrTx/>
              <a:buSzTx/>
              <a:buFontTx/>
              <a:buNone/>
              <a:tabLst/>
              <a:defRPr/>
            </a:pPr>
            <a:fld id="{2CAFD280-0774-4AEB-B29A-F80BF604A41C}"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966788" rtl="0" eaLnBrk="1" fontAlgn="auto" latinLnBrk="0" hangingPunct="1">
                <a:lnSpc>
                  <a:spcPct val="100000"/>
                </a:lnSpc>
                <a:spcBef>
                  <a:spcPct val="0"/>
                </a:spcBef>
                <a:spcAft>
                  <a:spcPts val="0"/>
                </a:spcAft>
                <a:buClrTx/>
                <a:buSzTx/>
                <a:buFontTx/>
                <a:buNone/>
                <a:tabLst/>
                <a:defRPr/>
              </a:pPr>
              <a:t>3</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269" name="Header Placeholder 4">
            <a:extLst>
              <a:ext uri="{FF2B5EF4-FFF2-40B4-BE49-F238E27FC236}">
                <a16:creationId xmlns:a16="http://schemas.microsoft.com/office/drawing/2014/main" id="{A6321405-21B8-4696-B036-94BD2FF48937}"/>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966788"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t>Benefit Resource, Inc. -  FSA Enrollment Presentation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2027 plan limits defined by the IRS will not be available at the time of your enrollment.  When completing your enrollment in UKG, you will only be allowed to elect up to the 2026 plan year limits.  If you elect the 2026 max contribution limit during OE, HR will contact you once the 2027 IRS limits have been released to inquire if you want to increase your election to the 2027 contribution maximum. </a:t>
            </a:r>
          </a:p>
        </p:txBody>
      </p:sp>
      <p:sp>
        <p:nvSpPr>
          <p:cNvPr id="4" name="Slide Number Placeholder 3"/>
          <p:cNvSpPr>
            <a:spLocks noGrp="1"/>
          </p:cNvSpPr>
          <p:nvPr>
            <p:ph type="sldNum" sz="quarter" idx="5"/>
          </p:nvPr>
        </p:nvSpPr>
        <p:spPr/>
        <p:txBody>
          <a:bodyPr/>
          <a:lstStyle/>
          <a:p>
            <a:fld id="{8D3119CF-5A96-472D-8816-045CF36AAD89}" type="slidenum">
              <a:rPr lang="en-US" smtClean="0"/>
              <a:t>4</a:t>
            </a:fld>
            <a:endParaRPr lang="en-US"/>
          </a:p>
        </p:txBody>
      </p:sp>
    </p:spTree>
    <p:extLst>
      <p:ext uri="{BB962C8B-B14F-4D97-AF65-F5344CB8AC3E}">
        <p14:creationId xmlns:p14="http://schemas.microsoft.com/office/powerpoint/2010/main" val="2900567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Lato Light" panose="020F0302020204030203" pitchFamily="34" charset="0"/>
                <a:ea typeface="Lato Light" panose="020F0302020204030203" pitchFamily="34" charset="0"/>
                <a:cs typeface="Times New Roman" panose="02020603050405020304" pitchFamily="18" charset="0"/>
              </a:rPr>
              <a:t>Now let’s dive a little deeper into the details of how a medical FSA works. With a medical FSA, your entire annual election amount will be available to you on the first day of the plan year. The funds in your account can be used to pay for eligible medical expenses for you, your spouse, and your dependents. To access the funds, you can pay with your Beniversal Prepaid Mastercard, or you can pay out of pocket and submit a claim to BRI for reimbursement.</a:t>
            </a:r>
            <a:endParaRPr lang="en-US" dirty="0"/>
          </a:p>
        </p:txBody>
      </p:sp>
      <p:sp>
        <p:nvSpPr>
          <p:cNvPr id="4" name="Slide Number Placeholder 3"/>
          <p:cNvSpPr>
            <a:spLocks noGrp="1"/>
          </p:cNvSpPr>
          <p:nvPr>
            <p:ph type="sldNum" sz="quarter" idx="5"/>
          </p:nvPr>
        </p:nvSpPr>
        <p:spPr/>
        <p:txBody>
          <a:bodyPr/>
          <a:lstStyle/>
          <a:p>
            <a:fld id="{BD7B66D0-DBD4-4CE7-BA40-9B2CB9ACDA8D}" type="slidenum">
              <a:rPr lang="en-ID" smtClean="0"/>
              <a:t>5</a:t>
            </a:fld>
            <a:endParaRPr lang="en-ID"/>
          </a:p>
        </p:txBody>
      </p:sp>
    </p:spTree>
    <p:extLst>
      <p:ext uri="{BB962C8B-B14F-4D97-AF65-F5344CB8AC3E}">
        <p14:creationId xmlns:p14="http://schemas.microsoft.com/office/powerpoint/2010/main" val="35441726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40000"/>
              </a:lnSpc>
              <a:spcBef>
                <a:spcPts val="0"/>
              </a:spcBef>
              <a:spcAft>
                <a:spcPts val="0"/>
              </a:spcAft>
            </a:pPr>
            <a:r>
              <a:rPr lang="en-US" sz="1800" dirty="0">
                <a:solidFill>
                  <a:srgbClr val="101820"/>
                </a:solidFill>
                <a:effectLst/>
                <a:latin typeface="Lato Light" panose="020F0302020204030203" pitchFamily="34" charset="0"/>
                <a:ea typeface="Lato Light" panose="020F0302020204030203" pitchFamily="34" charset="0"/>
                <a:cs typeface="Times New Roman" panose="02020603050405020304" pitchFamily="18" charset="0"/>
              </a:rPr>
              <a:t>Example eligible medical expenses include any out-of-pocket medical expenses tied to an employer health plan. This includes co-payments, deductible expenses, co-insurance, and prescription drug costs. It also covers other medical services that may not be included in your health plan such as dental, vision, chiropractic, or counseling services. </a:t>
            </a:r>
          </a:p>
          <a:p>
            <a:pPr marL="0" marR="0">
              <a:lnSpc>
                <a:spcPct val="140000"/>
              </a:lnSpc>
              <a:spcBef>
                <a:spcPts val="0"/>
              </a:spcBef>
              <a:spcAft>
                <a:spcPts val="0"/>
              </a:spcAft>
            </a:pPr>
            <a:endParaRPr lang="en-US" sz="1800" dirty="0">
              <a:solidFill>
                <a:srgbClr val="101820"/>
              </a:solidFill>
              <a:effectLst/>
              <a:latin typeface="Lato Light" panose="020F0302020204030203" pitchFamily="34" charset="0"/>
              <a:ea typeface="Lato Light" panose="020F0302020204030203" pitchFamily="34" charset="0"/>
              <a:cs typeface="Times New Roman" panose="02020603050405020304" pitchFamily="18" charset="0"/>
            </a:endParaRPr>
          </a:p>
          <a:p>
            <a:pPr marL="0" marR="0">
              <a:lnSpc>
                <a:spcPct val="140000"/>
              </a:lnSpc>
              <a:spcBef>
                <a:spcPts val="0"/>
              </a:spcBef>
              <a:spcAft>
                <a:spcPts val="0"/>
              </a:spcAft>
            </a:pPr>
            <a:r>
              <a:rPr lang="en-US" sz="1800" dirty="0">
                <a:solidFill>
                  <a:srgbClr val="101820"/>
                </a:solidFill>
                <a:effectLst/>
                <a:latin typeface="Lato Light" panose="020F0302020204030203" pitchFamily="34" charset="0"/>
                <a:ea typeface="Lato Light" panose="020F0302020204030203" pitchFamily="34" charset="0"/>
                <a:cs typeface="Times New Roman" panose="02020603050405020304" pitchFamily="18" charset="0"/>
              </a:rPr>
              <a:t>Many over-the-counter items are eligible as well. Some examples of over-the-counter medical devices and supplies that are eligible include birth control, first aid supplies, Health monitors, insulin and diabetic supplies, and more. Some examples of eligible over-the-counter drugs and medicines include acne medications, allergy and sinus medications, cough cold and flu medicines, pain relief medications, and more.</a:t>
            </a:r>
          </a:p>
          <a:p>
            <a:pPr marL="0" marR="0">
              <a:lnSpc>
                <a:spcPct val="140000"/>
              </a:lnSpc>
              <a:spcBef>
                <a:spcPts val="0"/>
              </a:spcBef>
              <a:spcAft>
                <a:spcPts val="0"/>
              </a:spcAft>
            </a:pPr>
            <a:endParaRPr lang="en-US" sz="1800" dirty="0">
              <a:solidFill>
                <a:srgbClr val="101820"/>
              </a:solidFill>
              <a:effectLst/>
              <a:latin typeface="Lato Light" panose="020F0302020204030203" pitchFamily="34" charset="0"/>
              <a:ea typeface="Lato Light" panose="020F0302020204030203" pitchFamily="34" charset="0"/>
              <a:cs typeface="Times New Roman" panose="02020603050405020304" pitchFamily="18" charset="0"/>
            </a:endParaRPr>
          </a:p>
          <a:p>
            <a:pPr marL="0" marR="0">
              <a:lnSpc>
                <a:spcPct val="140000"/>
              </a:lnSpc>
              <a:spcBef>
                <a:spcPts val="0"/>
              </a:spcBef>
              <a:spcAft>
                <a:spcPts val="0"/>
              </a:spcAft>
            </a:pPr>
            <a:r>
              <a:rPr lang="en-US" sz="1800" dirty="0">
                <a:solidFill>
                  <a:srgbClr val="101820"/>
                </a:solidFill>
                <a:effectLst/>
                <a:latin typeface="Lato Light" panose="020F0302020204030203" pitchFamily="34" charset="0"/>
                <a:ea typeface="Lato Light" panose="020F0302020204030203" pitchFamily="34" charset="0"/>
                <a:cs typeface="Times New Roman" panose="02020603050405020304" pitchFamily="18" charset="0"/>
              </a:rPr>
              <a:t>For a more comprehensive list of what’s eligible as well as an eligible expense lookup tool, visit the Eligible Expenses page at BenefitResource.com.</a:t>
            </a:r>
          </a:p>
          <a:p>
            <a:pPr>
              <a:lnSpc>
                <a:spcPct val="100000"/>
              </a:lnSpc>
            </a:pPr>
            <a:endParaRPr lang="en-US" altLang="en-US" sz="2400" b="0" dirty="0">
              <a:solidFill>
                <a:schemeClr val="accent2"/>
              </a:solidFill>
              <a:latin typeface="+mn-lt"/>
            </a:endParaRPr>
          </a:p>
        </p:txBody>
      </p:sp>
      <p:sp>
        <p:nvSpPr>
          <p:cNvPr id="4" name="Slide Number Placeholder 3"/>
          <p:cNvSpPr>
            <a:spLocks noGrp="1"/>
          </p:cNvSpPr>
          <p:nvPr>
            <p:ph type="sldNum" sz="quarter" idx="5"/>
          </p:nvPr>
        </p:nvSpPr>
        <p:spPr/>
        <p:txBody>
          <a:bodyPr/>
          <a:lstStyle/>
          <a:p>
            <a:fld id="{BD7B66D0-DBD4-4CE7-BA40-9B2CB9ACDA8D}" type="slidenum">
              <a:rPr lang="en-ID" smtClean="0"/>
              <a:t>6</a:t>
            </a:fld>
            <a:endParaRPr lang="en-ID"/>
          </a:p>
        </p:txBody>
      </p:sp>
    </p:spTree>
    <p:extLst>
      <p:ext uri="{BB962C8B-B14F-4D97-AF65-F5344CB8AC3E}">
        <p14:creationId xmlns:p14="http://schemas.microsoft.com/office/powerpoint/2010/main" val="41771060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Lato Light" panose="020F0302020204030203" pitchFamily="34" charset="0"/>
                <a:ea typeface="Lato Light" panose="020F0302020204030203" pitchFamily="34" charset="0"/>
                <a:cs typeface="Times New Roman" panose="02020603050405020304" pitchFamily="18" charset="0"/>
              </a:rPr>
              <a:t>Upon enrollment in a Medical FSA or a carded Dependent Care program, you will receive two Beniversal cards - one for your personal use and one for a spouse or eligible dependent. These will be mailed to your home address. To activate these cards, you can either call the number on the activation label or log into your BRIWEB account. We encourage you to read the instructions that are included in your card mailing.</a:t>
            </a:r>
            <a:endParaRPr lang="en-US" dirty="0"/>
          </a:p>
        </p:txBody>
      </p:sp>
      <p:sp>
        <p:nvSpPr>
          <p:cNvPr id="4" name="Slide Number Placeholder 3"/>
          <p:cNvSpPr>
            <a:spLocks noGrp="1"/>
          </p:cNvSpPr>
          <p:nvPr>
            <p:ph type="sldNum" sz="quarter" idx="5"/>
          </p:nvPr>
        </p:nvSpPr>
        <p:spPr/>
        <p:txBody>
          <a:bodyPr/>
          <a:lstStyle/>
          <a:p>
            <a:fld id="{BD7B66D0-DBD4-4CE7-BA40-9B2CB9ACDA8D}" type="slidenum">
              <a:rPr lang="en-ID" smtClean="0"/>
              <a:t>7</a:t>
            </a:fld>
            <a:endParaRPr lang="en-ID"/>
          </a:p>
        </p:txBody>
      </p:sp>
    </p:spTree>
    <p:extLst>
      <p:ext uri="{BB962C8B-B14F-4D97-AF65-F5344CB8AC3E}">
        <p14:creationId xmlns:p14="http://schemas.microsoft.com/office/powerpoint/2010/main" val="32136835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101820"/>
                </a:solidFill>
                <a:effectLst/>
                <a:latin typeface="Lato Light" panose="020F0302020204030203" pitchFamily="34" charset="0"/>
                <a:ea typeface="Lato Light" panose="020F0302020204030203" pitchFamily="34" charset="0"/>
                <a:cs typeface="Times New Roman" panose="02020603050405020304" pitchFamily="18" charset="0"/>
              </a:rPr>
              <a:t>Once activated, your Beniversal cards can be used at qualified Merchants. Some examples of qualified healthcare merchants include hospitals, doctor’s offices, and dental and vision providers. You can also use it at qualified merchants using the inventory identification approval system, otherwise known as IIAS. These include most major drug stores and pharmacies or major box stores that have a pharmacy department. The cards can also be used at drug stores or pharmacies without IIAS at Merchants which make at least 90% of their revenue from the sale of eligible medical items, often referred to as 90% merchants. Check out the Eligible Expenses page at BenefitResource.com to learn more.</a:t>
            </a:r>
          </a:p>
          <a:p>
            <a:endParaRPr lang="en-US" dirty="0"/>
          </a:p>
        </p:txBody>
      </p:sp>
      <p:sp>
        <p:nvSpPr>
          <p:cNvPr id="4" name="Slide Number Placeholder 3"/>
          <p:cNvSpPr>
            <a:spLocks noGrp="1"/>
          </p:cNvSpPr>
          <p:nvPr>
            <p:ph type="sldNum" sz="quarter" idx="5"/>
          </p:nvPr>
        </p:nvSpPr>
        <p:spPr/>
        <p:txBody>
          <a:bodyPr/>
          <a:lstStyle/>
          <a:p>
            <a:fld id="{BD7B66D0-DBD4-4CE7-BA40-9B2CB9ACDA8D}" type="slidenum">
              <a:rPr lang="en-ID" smtClean="0"/>
              <a:t>8</a:t>
            </a:fld>
            <a:endParaRPr lang="en-ID"/>
          </a:p>
        </p:txBody>
      </p:sp>
    </p:spTree>
    <p:extLst>
      <p:ext uri="{BB962C8B-B14F-4D97-AF65-F5344CB8AC3E}">
        <p14:creationId xmlns:p14="http://schemas.microsoft.com/office/powerpoint/2010/main" val="1116607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B1EC7-0070-D935-DF10-8A2BDBA41E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6EEBD0-3466-9F29-D898-2BBC07E51B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5323B6-22AC-3E39-D1FC-D1F17E09138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101820"/>
                </a:solidFill>
                <a:effectLst/>
                <a:latin typeface="Lato Light" panose="020F0302020204030203" pitchFamily="34" charset="0"/>
                <a:ea typeface="Lato Light" panose="020F0302020204030203" pitchFamily="34" charset="0"/>
                <a:cs typeface="Times New Roman" panose="02020603050405020304" pitchFamily="18" charset="0"/>
              </a:rPr>
              <a:t>An important rule of thumb with an FSA is to save all of your receipts and supporting documents. The IRS requires all TPAs like BRI to verify that funds are used only for eligible expenses. BRI is able to verify most transactions at the point of sale. But in certain situations, you may be asked to provide “documentation support” or receive a “receipt request” via a Beniversal Card Follow-Up Request through a process known as Substantiation. This may happen if you visit a health care provider that provides some cosmetic services not eligible under a pre-tax health account, a 90% merchant such as a local hospital, urgent care, or pharmacy, or a dental or vision care provider.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101820"/>
              </a:solidFill>
              <a:effectLst/>
              <a:latin typeface="Lato Light" panose="020F0302020204030203" pitchFamily="34" charset="0"/>
              <a:ea typeface="Lato Light" panose="020F0302020204030203"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B0E501E5-841F-D7B7-E791-4AE3B4875A28}"/>
              </a:ext>
            </a:extLst>
          </p:cNvPr>
          <p:cNvSpPr>
            <a:spLocks noGrp="1"/>
          </p:cNvSpPr>
          <p:nvPr>
            <p:ph type="sldNum" sz="quarter" idx="5"/>
          </p:nvPr>
        </p:nvSpPr>
        <p:spPr/>
        <p:txBody>
          <a:bodyPr/>
          <a:lstStyle/>
          <a:p>
            <a:fld id="{BD7B66D0-DBD4-4CE7-BA40-9B2CB9ACDA8D}" type="slidenum">
              <a:rPr lang="en-ID" smtClean="0"/>
              <a:t>9</a:t>
            </a:fld>
            <a:endParaRPr lang="en-ID"/>
          </a:p>
        </p:txBody>
      </p:sp>
    </p:spTree>
    <p:extLst>
      <p:ext uri="{BB962C8B-B14F-4D97-AF65-F5344CB8AC3E}">
        <p14:creationId xmlns:p14="http://schemas.microsoft.com/office/powerpoint/2010/main" val="4017655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B9670-A917-419C-24E1-C94F7BD891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4FBBB7-BDD3-48DA-7256-88B8703FF1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0C05E0-71CB-CB8B-1DDF-68D98DF4E3B9}"/>
              </a:ext>
            </a:extLst>
          </p:cNvPr>
          <p:cNvSpPr>
            <a:spLocks noGrp="1"/>
          </p:cNvSpPr>
          <p:nvPr>
            <p:ph type="body" idx="1"/>
          </p:nvPr>
        </p:nvSpPr>
        <p:spPr/>
        <p:txBody>
          <a:bodyPr/>
          <a:lstStyle/>
          <a:p>
            <a:pPr marL="0" marR="0">
              <a:lnSpc>
                <a:spcPct val="140000"/>
              </a:lnSpc>
              <a:spcBef>
                <a:spcPts val="0"/>
              </a:spcBef>
              <a:spcAft>
                <a:spcPts val="0"/>
              </a:spcAft>
            </a:pPr>
            <a:r>
              <a:rPr lang="en-US" sz="1800" dirty="0">
                <a:solidFill>
                  <a:srgbClr val="101820"/>
                </a:solidFill>
                <a:effectLst/>
                <a:latin typeface="Lato Light" panose="020F0302020204030203" pitchFamily="34" charset="0"/>
                <a:ea typeface="Lato Light" panose="020F0302020204030203" pitchFamily="34" charset="0"/>
                <a:cs typeface="Times New Roman" panose="02020603050405020304" pitchFamily="18" charset="0"/>
              </a:rPr>
              <a:t>If additional information is required to verify your expense is eligible, BRI will send you an email or a letter within a week of the card transaction. In that communication, you will be asked to provide an itemized receipt or an explanation of benefits, also referred to as an EOB. These documents must include the provider name, the type of service performed, the date of service, and the cost of service.</a:t>
            </a:r>
          </a:p>
          <a:p>
            <a:pPr marL="0" marR="0">
              <a:lnSpc>
                <a:spcPct val="140000"/>
              </a:lnSpc>
              <a:spcBef>
                <a:spcPts val="0"/>
              </a:spcBef>
              <a:spcAft>
                <a:spcPts val="0"/>
              </a:spcAft>
            </a:pPr>
            <a:endParaRPr lang="en-US" sz="1800" dirty="0">
              <a:solidFill>
                <a:srgbClr val="101820"/>
              </a:solidFill>
              <a:effectLst/>
              <a:latin typeface="Lato Light" panose="020F0302020204030203" pitchFamily="34" charset="0"/>
              <a:ea typeface="Lato Light" panose="020F0302020204030203" pitchFamily="34" charset="0"/>
              <a:cs typeface="Times New Roman" panose="02020603050405020304" pitchFamily="18" charset="0"/>
            </a:endParaRPr>
          </a:p>
          <a:p>
            <a:pPr marL="0" marR="0">
              <a:lnSpc>
                <a:spcPct val="140000"/>
              </a:lnSpc>
              <a:spcBef>
                <a:spcPts val="0"/>
              </a:spcBef>
              <a:spcAft>
                <a:spcPts val="0"/>
              </a:spcAft>
            </a:pPr>
            <a:r>
              <a:rPr lang="en-US" sz="1800" dirty="0">
                <a:solidFill>
                  <a:srgbClr val="101820"/>
                </a:solidFill>
                <a:effectLst/>
                <a:latin typeface="Lato Light" panose="020F0302020204030203" pitchFamily="34" charset="0"/>
                <a:ea typeface="Lato Light" panose="020F0302020204030203" pitchFamily="34" charset="0"/>
                <a:cs typeface="Times New Roman" panose="02020603050405020304" pitchFamily="18" charset="0"/>
              </a:rPr>
              <a:t>From there, there are a few convenient options available to you to resolve these receipt requests. You can do so through BRIWEB, which will offer you options to upload receipts, submit a substitute claim, or repay the expense. Another option is through the BRIMOBILE app where you can either wait for the request to be provided through an alert in the BRIMOBILE app, submit your receipts proactively. And the final option available for resolving receipt requests is through mail. For more information about the Substantiation Process, check out the Card page on BenefitResource.com</a:t>
            </a:r>
          </a:p>
        </p:txBody>
      </p:sp>
      <p:sp>
        <p:nvSpPr>
          <p:cNvPr id="4" name="Slide Number Placeholder 3">
            <a:extLst>
              <a:ext uri="{FF2B5EF4-FFF2-40B4-BE49-F238E27FC236}">
                <a16:creationId xmlns:a16="http://schemas.microsoft.com/office/drawing/2014/main" id="{CCF4A4CE-03E2-5589-B751-8D0C8551FE8C}"/>
              </a:ext>
            </a:extLst>
          </p:cNvPr>
          <p:cNvSpPr>
            <a:spLocks noGrp="1"/>
          </p:cNvSpPr>
          <p:nvPr>
            <p:ph type="sldNum" sz="quarter" idx="5"/>
          </p:nvPr>
        </p:nvSpPr>
        <p:spPr/>
        <p:txBody>
          <a:bodyPr/>
          <a:lstStyle/>
          <a:p>
            <a:fld id="{BD7B66D0-DBD4-4CE7-BA40-9B2CB9ACDA8D}" type="slidenum">
              <a:rPr lang="en-ID" smtClean="0"/>
              <a:t>10</a:t>
            </a:fld>
            <a:endParaRPr lang="en-ID"/>
          </a:p>
        </p:txBody>
      </p:sp>
    </p:spTree>
    <p:extLst>
      <p:ext uri="{BB962C8B-B14F-4D97-AF65-F5344CB8AC3E}">
        <p14:creationId xmlns:p14="http://schemas.microsoft.com/office/powerpoint/2010/main" val="3231851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take a look at the details of a Dependent Care FSA. One key difference from a medical FSA is that a dependent care FSA is a cash balance account. This means that your available balance is based on the amount deducted from your payroll minus the number of prior payments or claims that have been processed.</a:t>
            </a:r>
          </a:p>
          <a:p>
            <a:endParaRPr lang="en-US" dirty="0"/>
          </a:p>
          <a:p>
            <a:r>
              <a:rPr lang="en-US" dirty="0"/>
              <a:t>Unless your employer has enabled the Beniversal Card for dependent care use, in order to access the funds in your dependent care FSA, you must submit a claim to BRI for reimbursement. Claims are processed based on the date of service, not based on the day that you paid out of pocket. This means that claims are not reimbursed until the service has been provided. Additionally, there are specific time frames for submitting claims for reimbursement based on your plan.</a:t>
            </a:r>
          </a:p>
          <a:p>
            <a:endParaRPr lang="en-US" dirty="0"/>
          </a:p>
        </p:txBody>
      </p:sp>
      <p:sp>
        <p:nvSpPr>
          <p:cNvPr id="4" name="Slide Number Placeholder 3"/>
          <p:cNvSpPr>
            <a:spLocks noGrp="1"/>
          </p:cNvSpPr>
          <p:nvPr>
            <p:ph type="sldNum" sz="quarter" idx="5"/>
          </p:nvPr>
        </p:nvSpPr>
        <p:spPr/>
        <p:txBody>
          <a:bodyPr/>
          <a:lstStyle/>
          <a:p>
            <a:fld id="{BD7B66D0-DBD4-4CE7-BA40-9B2CB9ACDA8D}" type="slidenum">
              <a:rPr lang="en-ID" smtClean="0"/>
              <a:t>11</a:t>
            </a:fld>
            <a:endParaRPr lang="en-ID"/>
          </a:p>
        </p:txBody>
      </p:sp>
    </p:spTree>
    <p:extLst>
      <p:ext uri="{BB962C8B-B14F-4D97-AF65-F5344CB8AC3E}">
        <p14:creationId xmlns:p14="http://schemas.microsoft.com/office/powerpoint/2010/main" val="2150880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40000"/>
              </a:lnSpc>
              <a:spcBef>
                <a:spcPts val="0"/>
              </a:spcBef>
              <a:spcAft>
                <a:spcPts val="0"/>
              </a:spcAft>
            </a:pPr>
            <a:r>
              <a:rPr lang="en-US" sz="1800" dirty="0">
                <a:solidFill>
                  <a:srgbClr val="101820"/>
                </a:solidFill>
                <a:effectLst/>
                <a:latin typeface="Lato Light" panose="020F0302020204030203" pitchFamily="34" charset="0"/>
                <a:ea typeface="Lato Light" panose="020F0302020204030203" pitchFamily="34" charset="0"/>
                <a:cs typeface="Times New Roman" panose="02020603050405020304" pitchFamily="18" charset="0"/>
              </a:rPr>
              <a:t>Examples of eligible dependent care FSA expenses include day care, preschool, before and after school care, au pairs or nannies, in-home child care that’s not provided by another tax dependent, summer programs, and adult dependent care.</a:t>
            </a:r>
          </a:p>
          <a:p>
            <a:pPr marL="0" marR="0">
              <a:lnSpc>
                <a:spcPct val="140000"/>
              </a:lnSpc>
              <a:spcBef>
                <a:spcPts val="0"/>
              </a:spcBef>
              <a:spcAft>
                <a:spcPts val="0"/>
              </a:spcAft>
            </a:pPr>
            <a:endParaRPr lang="en-US" sz="1800" dirty="0">
              <a:solidFill>
                <a:srgbClr val="101820"/>
              </a:solidFill>
              <a:effectLst/>
              <a:latin typeface="Lato Light" panose="020F0302020204030203" pitchFamily="34" charset="0"/>
              <a:ea typeface="Lato Light" panose="020F0302020204030203" pitchFamily="34" charset="0"/>
              <a:cs typeface="Times New Roman" panose="02020603050405020304" pitchFamily="18" charset="0"/>
            </a:endParaRPr>
          </a:p>
          <a:p>
            <a:pPr marL="0" marR="0">
              <a:lnSpc>
                <a:spcPct val="140000"/>
              </a:lnSpc>
              <a:spcBef>
                <a:spcPts val="0"/>
              </a:spcBef>
              <a:spcAft>
                <a:spcPts val="0"/>
              </a:spcAft>
            </a:pPr>
            <a:r>
              <a:rPr lang="en-US" sz="1800" dirty="0">
                <a:solidFill>
                  <a:srgbClr val="101820"/>
                </a:solidFill>
                <a:effectLst/>
                <a:latin typeface="Lato Light" panose="020F0302020204030203" pitchFamily="34" charset="0"/>
                <a:ea typeface="Lato Light" panose="020F0302020204030203" pitchFamily="34" charset="0"/>
                <a:cs typeface="Times New Roman" panose="02020603050405020304" pitchFamily="18" charset="0"/>
              </a:rPr>
              <a:t>Now in order for expenses to be considered eligible under dependent care FSA, the care must be for dependents under the age of 13 or for an adult dependent incapable of self-care and the care must also enable you (and your spouse, if married) to work, look for work, or attend school full-time.</a:t>
            </a:r>
          </a:p>
        </p:txBody>
      </p:sp>
      <p:sp>
        <p:nvSpPr>
          <p:cNvPr id="4" name="Slide Number Placeholder 3"/>
          <p:cNvSpPr>
            <a:spLocks noGrp="1"/>
          </p:cNvSpPr>
          <p:nvPr>
            <p:ph type="sldNum" sz="quarter" idx="5"/>
          </p:nvPr>
        </p:nvSpPr>
        <p:spPr/>
        <p:txBody>
          <a:bodyPr/>
          <a:lstStyle/>
          <a:p>
            <a:fld id="{BD7B66D0-DBD4-4CE7-BA40-9B2CB9ACDA8D}" type="slidenum">
              <a:rPr lang="en-ID" smtClean="0"/>
              <a:t>12</a:t>
            </a:fld>
            <a:endParaRPr lang="en-ID"/>
          </a:p>
        </p:txBody>
      </p:sp>
    </p:spTree>
    <p:extLst>
      <p:ext uri="{BB962C8B-B14F-4D97-AF65-F5344CB8AC3E}">
        <p14:creationId xmlns:p14="http://schemas.microsoft.com/office/powerpoint/2010/main" val="13661748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Lato Light" panose="020F0302020204030203" pitchFamily="34" charset="0"/>
                <a:ea typeface="Lato Light" panose="020F0302020204030203" pitchFamily="34" charset="0"/>
                <a:cs typeface="Times New Roman" panose="02020603050405020304" pitchFamily="18" charset="0"/>
              </a:rPr>
              <a:t>If you have paid out of pocket by not using your Beniversal card or you are submitting for dependent care expenses, you can submit a claim reimbursement request to Benefit Resource using the same three options: BRIWEB, BRIMOBILE, or through mail. Claim reimbursements are processed on a daily basis and are processed as a check or direct deposit.</a:t>
            </a:r>
            <a:endParaRPr lang="en-US" dirty="0"/>
          </a:p>
        </p:txBody>
      </p:sp>
      <p:sp>
        <p:nvSpPr>
          <p:cNvPr id="4" name="Slide Number Placeholder 3"/>
          <p:cNvSpPr>
            <a:spLocks noGrp="1"/>
          </p:cNvSpPr>
          <p:nvPr>
            <p:ph type="sldNum" sz="quarter" idx="5"/>
          </p:nvPr>
        </p:nvSpPr>
        <p:spPr/>
        <p:txBody>
          <a:bodyPr/>
          <a:lstStyle/>
          <a:p>
            <a:fld id="{BD7B66D0-DBD4-4CE7-BA40-9B2CB9ACDA8D}" type="slidenum">
              <a:rPr lang="en-ID" smtClean="0"/>
              <a:t>13</a:t>
            </a:fld>
            <a:endParaRPr lang="en-ID"/>
          </a:p>
        </p:txBody>
      </p:sp>
    </p:spTree>
    <p:extLst>
      <p:ext uri="{BB962C8B-B14F-4D97-AF65-F5344CB8AC3E}">
        <p14:creationId xmlns:p14="http://schemas.microsoft.com/office/powerpoint/2010/main" val="13745005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40000"/>
              </a:lnSpc>
              <a:spcBef>
                <a:spcPts val="0"/>
              </a:spcBef>
              <a:spcAft>
                <a:spcPts val="0"/>
              </a:spcAft>
            </a:pPr>
            <a:r>
              <a:rPr lang="en-US" sz="1800" dirty="0">
                <a:solidFill>
                  <a:srgbClr val="101820"/>
                </a:solidFill>
                <a:effectLst/>
                <a:latin typeface="Lato Light" panose="020F0302020204030203" pitchFamily="34" charset="0"/>
                <a:ea typeface="Lato Light" panose="020F0302020204030203" pitchFamily="34" charset="0"/>
                <a:cs typeface="Times New Roman" panose="02020603050405020304" pitchFamily="18" charset="0"/>
              </a:rPr>
              <a:t>We’ve mentioned BRIWEB a few times throughout this presentation, so let’s go over what that is. BRI provides you with access to a secure BRIWEB participant portal. This site will allow you to review your account balances and transaction details. It is also where you can go to submit claims, resolve receipt requests, set up direct deposit, access your plan documents, and more. You can access the portal by going to benefitresource.com and clicking the login button, then selecting the “Employee” option.</a:t>
            </a:r>
          </a:p>
          <a:p>
            <a:pPr marL="0" marR="0">
              <a:lnSpc>
                <a:spcPct val="140000"/>
              </a:lnSpc>
              <a:spcBef>
                <a:spcPts val="0"/>
              </a:spcBef>
              <a:spcAft>
                <a:spcPts val="0"/>
              </a:spcAft>
            </a:pPr>
            <a:endParaRPr lang="en-US" sz="1800" dirty="0">
              <a:solidFill>
                <a:srgbClr val="101820"/>
              </a:solidFill>
              <a:effectLst/>
              <a:latin typeface="Lato Light" panose="020F0302020204030203" pitchFamily="34" charset="0"/>
              <a:ea typeface="Lato Light" panose="020F0302020204030203" pitchFamily="34" charset="0"/>
              <a:cs typeface="Times New Roman" panose="02020603050405020304" pitchFamily="18" charset="0"/>
            </a:endParaRPr>
          </a:p>
          <a:p>
            <a:pPr marL="0" marR="0">
              <a:lnSpc>
                <a:spcPct val="140000"/>
              </a:lnSpc>
              <a:spcBef>
                <a:spcPts val="0"/>
              </a:spcBef>
              <a:spcAft>
                <a:spcPts val="0"/>
              </a:spcAft>
            </a:pPr>
            <a:r>
              <a:rPr lang="en-US" sz="1800" dirty="0">
                <a:solidFill>
                  <a:srgbClr val="101820"/>
                </a:solidFill>
                <a:effectLst/>
                <a:latin typeface="Lato Light" panose="020F0302020204030203" pitchFamily="34" charset="0"/>
                <a:ea typeface="Lato Light" panose="020F0302020204030203" pitchFamily="34" charset="0"/>
                <a:cs typeface="Times New Roman" panose="02020603050405020304" pitchFamily="18" charset="0"/>
              </a:rPr>
              <a:t>We really encourage you to set up and register an account so you can easily access your account balance and key deadlines from your plan right on the main Dashboard. And in the Documents section, you can access your Plan Highlights for your FSA, which detail the specific plan setup and other details related to your employer-sponsored flexible spending account. This will allow you to better understand the plan specifics including plan year dates, election limits, and the time frames for using the funds in your account.</a:t>
            </a:r>
          </a:p>
          <a:p>
            <a:pPr marL="0" marR="0">
              <a:lnSpc>
                <a:spcPct val="140000"/>
              </a:lnSpc>
              <a:spcBef>
                <a:spcPts val="0"/>
              </a:spcBef>
              <a:spcAft>
                <a:spcPts val="0"/>
              </a:spcAft>
            </a:pPr>
            <a:endParaRPr lang="en-US" sz="1800" dirty="0">
              <a:solidFill>
                <a:srgbClr val="101820"/>
              </a:solidFill>
              <a:effectLst/>
              <a:latin typeface="Lato Light" panose="020F0302020204030203" pitchFamily="34" charset="0"/>
              <a:ea typeface="Lato Light" panose="020F0302020204030203" pitchFamily="34" charset="0"/>
              <a:cs typeface="Times New Roman" panose="02020603050405020304" pitchFamily="18" charset="0"/>
            </a:endParaRPr>
          </a:p>
          <a:p>
            <a:pPr marL="0" marR="0">
              <a:lnSpc>
                <a:spcPct val="140000"/>
              </a:lnSpc>
              <a:spcBef>
                <a:spcPts val="0"/>
              </a:spcBef>
              <a:spcAft>
                <a:spcPts val="0"/>
              </a:spcAft>
            </a:pPr>
            <a:r>
              <a:rPr lang="en-US" sz="1800" dirty="0">
                <a:solidFill>
                  <a:srgbClr val="101820"/>
                </a:solidFill>
                <a:effectLst/>
                <a:latin typeface="Lato Light" panose="020F0302020204030203" pitchFamily="34" charset="0"/>
                <a:ea typeface="Lato Light" panose="020F0302020204030203" pitchFamily="34" charset="0"/>
                <a:cs typeface="Times New Roman" panose="02020603050405020304" pitchFamily="18" charset="0"/>
              </a:rPr>
              <a:t>The first time you arrive at BRIWEB, you will need to select “Register an Account”.  For registration, you will need the Company Code provided by your employer as well as your first and last name, date of birth, and home zip code. If the system cannot identify you from that information, you will also need to provide your Member ID. This is a unique ID selected by your employer, such as your social security number, employee ID number, or a combination. As part of the registration process, the custom login ID and password you create will be used to access both BRIWEB and the BRIMOBILE app.</a:t>
            </a:r>
          </a:p>
          <a:p>
            <a:endParaRPr lang="en-US" dirty="0"/>
          </a:p>
        </p:txBody>
      </p:sp>
      <p:sp>
        <p:nvSpPr>
          <p:cNvPr id="4" name="Slide Number Placeholder 3"/>
          <p:cNvSpPr>
            <a:spLocks noGrp="1"/>
          </p:cNvSpPr>
          <p:nvPr>
            <p:ph type="sldNum" sz="quarter" idx="5"/>
          </p:nvPr>
        </p:nvSpPr>
        <p:spPr/>
        <p:txBody>
          <a:bodyPr/>
          <a:lstStyle/>
          <a:p>
            <a:fld id="{BD7B66D0-DBD4-4CE7-BA40-9B2CB9ACDA8D}" type="slidenum">
              <a:rPr lang="en-ID" smtClean="0"/>
              <a:t>14</a:t>
            </a:fld>
            <a:endParaRPr lang="en-ID"/>
          </a:p>
        </p:txBody>
      </p:sp>
    </p:spTree>
    <p:extLst>
      <p:ext uri="{BB962C8B-B14F-4D97-AF65-F5344CB8AC3E}">
        <p14:creationId xmlns:p14="http://schemas.microsoft.com/office/powerpoint/2010/main" val="30176553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3119CF-5A96-472D-8816-045CF36AAD89}" type="slidenum">
              <a:rPr lang="en-US" smtClean="0"/>
              <a:t>15</a:t>
            </a:fld>
            <a:endParaRPr lang="en-US"/>
          </a:p>
        </p:txBody>
      </p:sp>
    </p:spTree>
    <p:extLst>
      <p:ext uri="{BB962C8B-B14F-4D97-AF65-F5344CB8AC3E}">
        <p14:creationId xmlns:p14="http://schemas.microsoft.com/office/powerpoint/2010/main" val="30669621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3119CF-5A96-472D-8816-045CF36AAD89}" type="slidenum">
              <a:rPr lang="en-US" smtClean="0"/>
              <a:t>16</a:t>
            </a:fld>
            <a:endParaRPr lang="en-US"/>
          </a:p>
        </p:txBody>
      </p:sp>
    </p:spTree>
    <p:extLst>
      <p:ext uri="{BB962C8B-B14F-4D97-AF65-F5344CB8AC3E}">
        <p14:creationId xmlns:p14="http://schemas.microsoft.com/office/powerpoint/2010/main" val="42084841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3119CF-5A96-472D-8816-045CF36AAD89}" type="slidenum">
              <a:rPr lang="en-US" smtClean="0"/>
              <a:t>17</a:t>
            </a:fld>
            <a:endParaRPr lang="en-US"/>
          </a:p>
        </p:txBody>
      </p:sp>
    </p:spTree>
    <p:extLst>
      <p:ext uri="{BB962C8B-B14F-4D97-AF65-F5344CB8AC3E}">
        <p14:creationId xmlns:p14="http://schemas.microsoft.com/office/powerpoint/2010/main" val="40077536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931A4-E689-F060-3D38-221803738C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BD987F-39AF-4745-9A21-EBC736CD90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950CC9-C14A-5358-142C-BBDD43D30198}"/>
              </a:ext>
            </a:extLst>
          </p:cNvPr>
          <p:cNvSpPr>
            <a:spLocks noGrp="1"/>
          </p:cNvSpPr>
          <p:nvPr>
            <p:ph type="body" idx="1"/>
          </p:nvPr>
        </p:nvSpPr>
        <p:spPr/>
        <p:txBody>
          <a:bodyPr/>
          <a:lstStyle/>
          <a:p>
            <a:r>
              <a:rPr lang="en-US" sz="1800" dirty="0">
                <a:effectLst/>
                <a:latin typeface="Lato Light" panose="020F0302020204030203" pitchFamily="34" charset="0"/>
                <a:ea typeface="Lato Light" panose="020F0302020204030203" pitchFamily="34" charset="0"/>
                <a:cs typeface="Times New Roman" panose="02020603050405020304" pitchFamily="18" charset="0"/>
              </a:rPr>
              <a:t>You can also spend your Medical FSA funds on Medical items available through the FSA Store. There are two ways to shop. You can go to FSA store.com and use your Beniversal Card when checking out. Or, you can also take advantage of FSA Direct Pay through BRIWEB. FSA Direct Pay is an integrated payment option that allows you to make purchases directly from BRIWEB. The great thing about shopping through the FSA Store is you’ll never need to follow-up with BRI by providing a receipt. But, let’s talk about situations in which that needs to occur.</a:t>
            </a:r>
            <a:endParaRPr lang="en-US" dirty="0"/>
          </a:p>
          <a:p>
            <a:endParaRPr lang="en-US" dirty="0"/>
          </a:p>
        </p:txBody>
      </p:sp>
      <p:sp>
        <p:nvSpPr>
          <p:cNvPr id="4" name="Slide Number Placeholder 3">
            <a:extLst>
              <a:ext uri="{FF2B5EF4-FFF2-40B4-BE49-F238E27FC236}">
                <a16:creationId xmlns:a16="http://schemas.microsoft.com/office/drawing/2014/main" id="{0FD066C6-1B04-E64F-1808-63C2032AC0CA}"/>
              </a:ext>
            </a:extLst>
          </p:cNvPr>
          <p:cNvSpPr>
            <a:spLocks noGrp="1"/>
          </p:cNvSpPr>
          <p:nvPr>
            <p:ph type="sldNum" sz="quarter" idx="5"/>
          </p:nvPr>
        </p:nvSpPr>
        <p:spPr/>
        <p:txBody>
          <a:bodyPr/>
          <a:lstStyle/>
          <a:p>
            <a:fld id="{BD7B66D0-DBD4-4CE7-BA40-9B2CB9ACDA8D}" type="slidenum">
              <a:rPr lang="en-ID" smtClean="0"/>
              <a:t>18</a:t>
            </a:fld>
            <a:endParaRPr lang="en-ID"/>
          </a:p>
        </p:txBody>
      </p:sp>
    </p:spTree>
    <p:extLst>
      <p:ext uri="{BB962C8B-B14F-4D97-AF65-F5344CB8AC3E}">
        <p14:creationId xmlns:p14="http://schemas.microsoft.com/office/powerpoint/2010/main" val="7470386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Lato Light" panose="020F0302020204030203" pitchFamily="34" charset="0"/>
                <a:ea typeface="Lato Light" panose="020F0302020204030203" pitchFamily="34" charset="0"/>
                <a:cs typeface="Times New Roman" panose="02020603050405020304" pitchFamily="18" charset="0"/>
              </a:rPr>
              <a:t>To make the most of your HSA from BRI, take advantage of the options available with your Beniversal Card – the first being its digital wallet capabilities. You can load your digital wallet into Apple Pay, Google Pay, or Samsung Pay so that when a contactless terminal is available, you can securely pay for eligible HSA expenses through the Beniversal card right from your phone.</a:t>
            </a:r>
            <a:endParaRPr lang="en-US" dirty="0"/>
          </a:p>
        </p:txBody>
      </p:sp>
      <p:sp>
        <p:nvSpPr>
          <p:cNvPr id="4" name="Slide Number Placeholder 3"/>
          <p:cNvSpPr>
            <a:spLocks noGrp="1"/>
          </p:cNvSpPr>
          <p:nvPr>
            <p:ph type="sldNum" sz="quarter" idx="5"/>
          </p:nvPr>
        </p:nvSpPr>
        <p:spPr/>
        <p:txBody>
          <a:bodyPr/>
          <a:lstStyle/>
          <a:p>
            <a:fld id="{EC052713-2D4B-2746-B3D5-9EA9419B2F51}" type="slidenum">
              <a:rPr lang="en-US" smtClean="0"/>
              <a:t>19</a:t>
            </a:fld>
            <a:endParaRPr lang="en-US"/>
          </a:p>
        </p:txBody>
      </p:sp>
    </p:spTree>
    <p:extLst>
      <p:ext uri="{BB962C8B-B14F-4D97-AF65-F5344CB8AC3E}">
        <p14:creationId xmlns:p14="http://schemas.microsoft.com/office/powerpoint/2010/main" val="3943317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Lato Light" panose="020F0302020204030203" pitchFamily="34" charset="0"/>
                <a:ea typeface="Lato Light" panose="020F0302020204030203" pitchFamily="34" charset="0"/>
                <a:cs typeface="Times New Roman" panose="02020603050405020304" pitchFamily="18" charset="0"/>
              </a:rPr>
              <a:t>And finally, if you ever need assistance with your HSA, BRI offers several convenient ways for you to reach out to our Participant Services Department. You can reach us Monday through Friday 8 a.m. Until 8 p.m. Eastern Time by phone, via online chat at BRIWEB, or by email.</a:t>
            </a:r>
            <a:endParaRPr lang="en-US" dirty="0"/>
          </a:p>
        </p:txBody>
      </p:sp>
      <p:sp>
        <p:nvSpPr>
          <p:cNvPr id="4" name="Slide Number Placeholder 3"/>
          <p:cNvSpPr>
            <a:spLocks noGrp="1"/>
          </p:cNvSpPr>
          <p:nvPr>
            <p:ph type="sldNum" sz="quarter" idx="5"/>
          </p:nvPr>
        </p:nvSpPr>
        <p:spPr/>
        <p:txBody>
          <a:bodyPr/>
          <a:lstStyle/>
          <a:p>
            <a:fld id="{BD7B66D0-DBD4-4CE7-BA40-9B2CB9ACDA8D}" type="slidenum">
              <a:rPr lang="en-ID" smtClean="0"/>
              <a:t>20</a:t>
            </a:fld>
            <a:endParaRPr lang="en-ID"/>
          </a:p>
        </p:txBody>
      </p:sp>
    </p:spTree>
    <p:extLst>
      <p:ext uri="{BB962C8B-B14F-4D97-AF65-F5344CB8AC3E}">
        <p14:creationId xmlns:p14="http://schemas.microsoft.com/office/powerpoint/2010/main" val="1770213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3119CF-5A96-472D-8816-045CF36AAD89}" type="slidenum">
              <a:rPr lang="en-US" smtClean="0"/>
              <a:t>21</a:t>
            </a:fld>
            <a:endParaRPr lang="en-US"/>
          </a:p>
        </p:txBody>
      </p:sp>
    </p:spTree>
    <p:extLst>
      <p:ext uri="{BB962C8B-B14F-4D97-AF65-F5344CB8AC3E}">
        <p14:creationId xmlns:p14="http://schemas.microsoft.com/office/powerpoint/2010/main" val="28165511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_Light">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10" name="Picture Placeholder 5">
            <a:extLst>
              <a:ext uri="{FF2B5EF4-FFF2-40B4-BE49-F238E27FC236}">
                <a16:creationId xmlns:a16="http://schemas.microsoft.com/office/drawing/2014/main" id="{B5AA3BD1-6A45-49E2-8ADC-385577C20F8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247347" y="2789155"/>
            <a:ext cx="1938449" cy="1650288"/>
          </a:xfrm>
          <a:prstGeom prst="rect">
            <a:avLst/>
          </a:prstGeom>
        </p:spPr>
      </p:pic>
      <p:sp>
        <p:nvSpPr>
          <p:cNvPr id="12" name="Freeform: Shape 11">
            <a:extLst>
              <a:ext uri="{FF2B5EF4-FFF2-40B4-BE49-F238E27FC236}">
                <a16:creationId xmlns:a16="http://schemas.microsoft.com/office/drawing/2014/main" id="{054684E2-52A0-4DC0-925D-BC2067C0EBA9}"/>
              </a:ext>
            </a:extLst>
          </p:cNvPr>
          <p:cNvSpPr>
            <a:spLocks/>
          </p:cNvSpPr>
          <p:nvPr/>
        </p:nvSpPr>
        <p:spPr bwMode="auto">
          <a:xfrm>
            <a:off x="2" y="2792768"/>
            <a:ext cx="10262036" cy="1643062"/>
          </a:xfrm>
          <a:custGeom>
            <a:avLst/>
            <a:gdLst>
              <a:gd name="connsiteX0" fmla="*/ 0 w 6344141"/>
              <a:gd name="connsiteY0" fmla="*/ 0 h 1643062"/>
              <a:gd name="connsiteX1" fmla="*/ 1095865 w 6344141"/>
              <a:gd name="connsiteY1" fmla="*/ 0 h 1643062"/>
              <a:gd name="connsiteX2" fmla="*/ 4080683 w 6344141"/>
              <a:gd name="connsiteY2" fmla="*/ 0 h 1643062"/>
              <a:gd name="connsiteX3" fmla="*/ 6344141 w 6344141"/>
              <a:gd name="connsiteY3" fmla="*/ 0 h 1643062"/>
              <a:gd name="connsiteX4" fmla="*/ 5853604 w 6344141"/>
              <a:gd name="connsiteY4" fmla="*/ 1643062 h 1643062"/>
              <a:gd name="connsiteX5" fmla="*/ 3590146 w 6344141"/>
              <a:gd name="connsiteY5" fmla="*/ 1643062 h 1643062"/>
              <a:gd name="connsiteX6" fmla="*/ 1095865 w 6344141"/>
              <a:gd name="connsiteY6" fmla="*/ 1643062 h 1643062"/>
              <a:gd name="connsiteX7" fmla="*/ 0 w 6344141"/>
              <a:gd name="connsiteY7" fmla="*/ 1643062 h 1643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44141" h="1643062">
                <a:moveTo>
                  <a:pt x="0" y="0"/>
                </a:moveTo>
                <a:lnTo>
                  <a:pt x="1095865" y="0"/>
                </a:lnTo>
                <a:lnTo>
                  <a:pt x="4080683" y="0"/>
                </a:lnTo>
                <a:lnTo>
                  <a:pt x="6344141" y="0"/>
                </a:lnTo>
                <a:lnTo>
                  <a:pt x="5853604" y="1643062"/>
                </a:lnTo>
                <a:lnTo>
                  <a:pt x="3590146" y="1643062"/>
                </a:lnTo>
                <a:lnTo>
                  <a:pt x="1095865" y="1643062"/>
                </a:lnTo>
                <a:lnTo>
                  <a:pt x="0" y="1643062"/>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ID" sz="1800">
              <a:solidFill>
                <a:srgbClr val="1B365D"/>
              </a:solidFill>
            </a:endParaRPr>
          </a:p>
        </p:txBody>
      </p:sp>
      <p:sp>
        <p:nvSpPr>
          <p:cNvPr id="14" name="Freeform 17">
            <a:extLst>
              <a:ext uri="{FF2B5EF4-FFF2-40B4-BE49-F238E27FC236}">
                <a16:creationId xmlns:a16="http://schemas.microsoft.com/office/drawing/2014/main" id="{F712BAED-A62D-4043-9F2F-B6096C2C345F}"/>
              </a:ext>
            </a:extLst>
          </p:cNvPr>
          <p:cNvSpPr>
            <a:spLocks/>
          </p:cNvSpPr>
          <p:nvPr/>
        </p:nvSpPr>
        <p:spPr bwMode="auto">
          <a:xfrm>
            <a:off x="1518142" y="4184651"/>
            <a:ext cx="7311509" cy="490099"/>
          </a:xfrm>
          <a:custGeom>
            <a:avLst/>
            <a:gdLst>
              <a:gd name="T0" fmla="*/ 1156 w 3040"/>
              <a:gd name="T1" fmla="*/ 301 h 301"/>
              <a:gd name="T2" fmla="*/ 1827 w 3040"/>
              <a:gd name="T3" fmla="*/ 301 h 301"/>
              <a:gd name="T4" fmla="*/ 2951 w 3040"/>
              <a:gd name="T5" fmla="*/ 301 h 301"/>
              <a:gd name="T6" fmla="*/ 3040 w 3040"/>
              <a:gd name="T7" fmla="*/ 0 h 301"/>
              <a:gd name="T8" fmla="*/ 1885 w 3040"/>
              <a:gd name="T9" fmla="*/ 0 h 301"/>
              <a:gd name="T10" fmla="*/ 1245 w 3040"/>
              <a:gd name="T11" fmla="*/ 0 h 301"/>
              <a:gd name="T12" fmla="*/ 90 w 3040"/>
              <a:gd name="T13" fmla="*/ 0 h 301"/>
              <a:gd name="T14" fmla="*/ 0 w 3040"/>
              <a:gd name="T15" fmla="*/ 301 h 301"/>
              <a:gd name="T16" fmla="*/ 1156 w 3040"/>
              <a:gd name="T17" fmla="*/ 301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40" h="301">
                <a:moveTo>
                  <a:pt x="1156" y="301"/>
                </a:moveTo>
                <a:lnTo>
                  <a:pt x="1827" y="301"/>
                </a:lnTo>
                <a:lnTo>
                  <a:pt x="2951" y="301"/>
                </a:lnTo>
                <a:lnTo>
                  <a:pt x="3040" y="0"/>
                </a:lnTo>
                <a:lnTo>
                  <a:pt x="1885" y="0"/>
                </a:lnTo>
                <a:lnTo>
                  <a:pt x="1245" y="0"/>
                </a:lnTo>
                <a:lnTo>
                  <a:pt x="90" y="0"/>
                </a:lnTo>
                <a:lnTo>
                  <a:pt x="0" y="301"/>
                </a:lnTo>
                <a:lnTo>
                  <a:pt x="1156" y="30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D" sz="1800"/>
          </a:p>
        </p:txBody>
      </p:sp>
      <p:sp>
        <p:nvSpPr>
          <p:cNvPr id="23" name="Title 22">
            <a:extLst>
              <a:ext uri="{FF2B5EF4-FFF2-40B4-BE49-F238E27FC236}">
                <a16:creationId xmlns:a16="http://schemas.microsoft.com/office/drawing/2014/main" id="{10A4E4E3-05F7-4640-880A-ECB67A0C77D2}"/>
              </a:ext>
            </a:extLst>
          </p:cNvPr>
          <p:cNvSpPr>
            <a:spLocks noGrp="1"/>
          </p:cNvSpPr>
          <p:nvPr>
            <p:ph type="title" hasCustomPrompt="1"/>
          </p:nvPr>
        </p:nvSpPr>
        <p:spPr>
          <a:xfrm>
            <a:off x="1793875" y="2789155"/>
            <a:ext cx="7742011" cy="1643062"/>
          </a:xfrm>
        </p:spPr>
        <p:txBody>
          <a:bodyPr>
            <a:noAutofit/>
          </a:bodyPr>
          <a:lstStyle>
            <a:lvl1pPr>
              <a:defRPr sz="4800">
                <a:solidFill>
                  <a:schemeClr val="bg2"/>
                </a:solidFill>
              </a:defRPr>
            </a:lvl1pPr>
          </a:lstStyle>
          <a:p>
            <a:r>
              <a:rPr lang="en-US"/>
              <a:t>Presentation Title</a:t>
            </a:r>
          </a:p>
        </p:txBody>
      </p:sp>
      <p:sp>
        <p:nvSpPr>
          <p:cNvPr id="25" name="Text Placeholder 24">
            <a:extLst>
              <a:ext uri="{FF2B5EF4-FFF2-40B4-BE49-F238E27FC236}">
                <a16:creationId xmlns:a16="http://schemas.microsoft.com/office/drawing/2014/main" id="{32F48AC2-CB46-4AF7-9DD0-E3A6674CF6E2}"/>
              </a:ext>
            </a:extLst>
          </p:cNvPr>
          <p:cNvSpPr>
            <a:spLocks noGrp="1"/>
          </p:cNvSpPr>
          <p:nvPr>
            <p:ph type="body" sz="quarter" idx="10" hasCustomPrompt="1"/>
          </p:nvPr>
        </p:nvSpPr>
        <p:spPr>
          <a:xfrm>
            <a:off x="1793876" y="4196912"/>
            <a:ext cx="6756400" cy="453316"/>
          </a:xfrm>
        </p:spPr>
        <p:txBody>
          <a:bodyPr anchor="ctr">
            <a:normAutofit/>
          </a:bodyPr>
          <a:lstStyle>
            <a:lvl1pPr marL="0" indent="0">
              <a:buNone/>
              <a:defRPr sz="2000" kern="0" cap="all" spc="120" baseline="0">
                <a:solidFill>
                  <a:schemeClr val="bg2"/>
                </a:solidFill>
                <a:latin typeface="Lato" panose="020F0502020204030203" pitchFamily="34" charset="0"/>
              </a:defRPr>
            </a:lvl1pPr>
            <a:lvl5pPr marL="1828727" indent="0">
              <a:buNone/>
              <a:defRPr/>
            </a:lvl5pPr>
          </a:lstStyle>
          <a:p>
            <a:pPr lvl="0"/>
            <a:r>
              <a:rPr lang="en-US" dirty="0"/>
              <a:t>SUBTITLE</a:t>
            </a:r>
          </a:p>
        </p:txBody>
      </p:sp>
    </p:spTree>
    <p:extLst>
      <p:ext uri="{BB962C8B-B14F-4D97-AF65-F5344CB8AC3E}">
        <p14:creationId xmlns:p14="http://schemas.microsoft.com/office/powerpoint/2010/main" val="272417993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10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10000">
                                          <p:cBhvr additive="base">
                                            <p:cTn id="7" dur="500" fill="hold"/>
                                            <p:tgtEl>
                                              <p:spTgt spid="14"/>
                                            </p:tgtEl>
                                            <p:attrNameLst>
                                              <p:attrName>ppt_x</p:attrName>
                                            </p:attrNameLst>
                                          </p:cBhvr>
                                          <p:tavLst>
                                            <p:tav tm="0">
                                              <p:val>
                                                <p:strVal val="1+#ppt_w/2"/>
                                              </p:val>
                                            </p:tav>
                                            <p:tav tm="100000">
                                              <p:val>
                                                <p:strVal val="#ppt_x"/>
                                              </p:val>
                                            </p:tav>
                                          </p:tavLst>
                                        </p:anim>
                                        <p:anim calcmode="lin" valueType="num" p14:bounceEnd="10000">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10000">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14:bounceEnd="10000">
                                          <p:cBhvr additive="base">
                                            <p:cTn id="11" dur="500" fill="hold"/>
                                            <p:tgtEl>
                                              <p:spTgt spid="12"/>
                                            </p:tgtEl>
                                            <p:attrNameLst>
                                              <p:attrName>ppt_x</p:attrName>
                                            </p:attrNameLst>
                                          </p:cBhvr>
                                          <p:tavLst>
                                            <p:tav tm="0">
                                              <p:val>
                                                <p:strVal val="0-#ppt_w/2"/>
                                              </p:val>
                                            </p:tav>
                                            <p:tav tm="100000">
                                              <p:val>
                                                <p:strVal val="#ppt_x"/>
                                              </p:val>
                                            </p:tav>
                                          </p:tavLst>
                                        </p:anim>
                                        <p:anim calcmode="lin" valueType="num" p14:bounceEnd="10000">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Lst>
      </p:timing>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Slide_Dark">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3F69F356-5F90-4072-BB89-BA82201E913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Placeholder 5">
            <a:extLst>
              <a:ext uri="{FF2B5EF4-FFF2-40B4-BE49-F238E27FC236}">
                <a16:creationId xmlns:a16="http://schemas.microsoft.com/office/drawing/2014/main" id="{B5AA3BD1-6A45-49E2-8ADC-385577C20F85}"/>
              </a:ext>
            </a:extLst>
          </p:cNvPr>
          <p:cNvPicPr>
            <a:picLocks noChangeAspect="1"/>
          </p:cNvPicPr>
          <p:nvPr/>
        </p:nvPicPr>
        <p:blipFill>
          <a:blip r:embed="rId4">
            <a:extLst>
              <a:ext uri="{28A0092B-C50C-407E-A947-70E740481C1C}">
                <a14:useLocalDpi xmlns:a14="http://schemas.microsoft.com/office/drawing/2010/main" val="0"/>
              </a:ext>
            </a:extLst>
          </a:blip>
          <a:srcRect t="318" b="318"/>
          <a:stretch/>
        </p:blipFill>
        <p:spPr>
          <a:xfrm>
            <a:off x="10241143" y="2789155"/>
            <a:ext cx="1950857" cy="1650288"/>
          </a:xfrm>
          <a:prstGeom prst="rect">
            <a:avLst/>
          </a:prstGeom>
        </p:spPr>
      </p:pic>
      <p:sp>
        <p:nvSpPr>
          <p:cNvPr id="12" name="Freeform: Shape 11">
            <a:extLst>
              <a:ext uri="{FF2B5EF4-FFF2-40B4-BE49-F238E27FC236}">
                <a16:creationId xmlns:a16="http://schemas.microsoft.com/office/drawing/2014/main" id="{054684E2-52A0-4DC0-925D-BC2067C0EBA9}"/>
              </a:ext>
            </a:extLst>
          </p:cNvPr>
          <p:cNvSpPr>
            <a:spLocks/>
          </p:cNvSpPr>
          <p:nvPr/>
        </p:nvSpPr>
        <p:spPr bwMode="auto">
          <a:xfrm>
            <a:off x="2" y="2792768"/>
            <a:ext cx="10262036" cy="1643062"/>
          </a:xfrm>
          <a:custGeom>
            <a:avLst/>
            <a:gdLst>
              <a:gd name="connsiteX0" fmla="*/ 0 w 6344141"/>
              <a:gd name="connsiteY0" fmla="*/ 0 h 1643062"/>
              <a:gd name="connsiteX1" fmla="*/ 1095865 w 6344141"/>
              <a:gd name="connsiteY1" fmla="*/ 0 h 1643062"/>
              <a:gd name="connsiteX2" fmla="*/ 4080683 w 6344141"/>
              <a:gd name="connsiteY2" fmla="*/ 0 h 1643062"/>
              <a:gd name="connsiteX3" fmla="*/ 6344141 w 6344141"/>
              <a:gd name="connsiteY3" fmla="*/ 0 h 1643062"/>
              <a:gd name="connsiteX4" fmla="*/ 5853604 w 6344141"/>
              <a:gd name="connsiteY4" fmla="*/ 1643062 h 1643062"/>
              <a:gd name="connsiteX5" fmla="*/ 3590146 w 6344141"/>
              <a:gd name="connsiteY5" fmla="*/ 1643062 h 1643062"/>
              <a:gd name="connsiteX6" fmla="*/ 1095865 w 6344141"/>
              <a:gd name="connsiteY6" fmla="*/ 1643062 h 1643062"/>
              <a:gd name="connsiteX7" fmla="*/ 0 w 6344141"/>
              <a:gd name="connsiteY7" fmla="*/ 1643062 h 1643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44141" h="1643062">
                <a:moveTo>
                  <a:pt x="0" y="0"/>
                </a:moveTo>
                <a:lnTo>
                  <a:pt x="1095865" y="0"/>
                </a:lnTo>
                <a:lnTo>
                  <a:pt x="4080683" y="0"/>
                </a:lnTo>
                <a:lnTo>
                  <a:pt x="6344141" y="0"/>
                </a:lnTo>
                <a:lnTo>
                  <a:pt x="5853604" y="1643062"/>
                </a:lnTo>
                <a:lnTo>
                  <a:pt x="3590146" y="1643062"/>
                </a:lnTo>
                <a:lnTo>
                  <a:pt x="1095865" y="1643062"/>
                </a:lnTo>
                <a:lnTo>
                  <a:pt x="0" y="1643062"/>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ID" sz="1800">
              <a:solidFill>
                <a:srgbClr val="1B365D"/>
              </a:solidFill>
            </a:endParaRPr>
          </a:p>
        </p:txBody>
      </p:sp>
      <p:sp>
        <p:nvSpPr>
          <p:cNvPr id="14" name="Freeform 17">
            <a:extLst>
              <a:ext uri="{FF2B5EF4-FFF2-40B4-BE49-F238E27FC236}">
                <a16:creationId xmlns:a16="http://schemas.microsoft.com/office/drawing/2014/main" id="{F712BAED-A62D-4043-9F2F-B6096C2C345F}"/>
              </a:ext>
            </a:extLst>
          </p:cNvPr>
          <p:cNvSpPr>
            <a:spLocks/>
          </p:cNvSpPr>
          <p:nvPr/>
        </p:nvSpPr>
        <p:spPr bwMode="auto">
          <a:xfrm>
            <a:off x="1518142" y="4184651"/>
            <a:ext cx="7311509" cy="490099"/>
          </a:xfrm>
          <a:custGeom>
            <a:avLst/>
            <a:gdLst>
              <a:gd name="T0" fmla="*/ 1156 w 3040"/>
              <a:gd name="T1" fmla="*/ 301 h 301"/>
              <a:gd name="T2" fmla="*/ 1827 w 3040"/>
              <a:gd name="T3" fmla="*/ 301 h 301"/>
              <a:gd name="T4" fmla="*/ 2951 w 3040"/>
              <a:gd name="T5" fmla="*/ 301 h 301"/>
              <a:gd name="T6" fmla="*/ 3040 w 3040"/>
              <a:gd name="T7" fmla="*/ 0 h 301"/>
              <a:gd name="T8" fmla="*/ 1885 w 3040"/>
              <a:gd name="T9" fmla="*/ 0 h 301"/>
              <a:gd name="T10" fmla="*/ 1245 w 3040"/>
              <a:gd name="T11" fmla="*/ 0 h 301"/>
              <a:gd name="T12" fmla="*/ 90 w 3040"/>
              <a:gd name="T13" fmla="*/ 0 h 301"/>
              <a:gd name="T14" fmla="*/ 0 w 3040"/>
              <a:gd name="T15" fmla="*/ 301 h 301"/>
              <a:gd name="T16" fmla="*/ 1156 w 3040"/>
              <a:gd name="T17" fmla="*/ 301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40" h="301">
                <a:moveTo>
                  <a:pt x="1156" y="301"/>
                </a:moveTo>
                <a:lnTo>
                  <a:pt x="1827" y="301"/>
                </a:lnTo>
                <a:lnTo>
                  <a:pt x="2951" y="301"/>
                </a:lnTo>
                <a:lnTo>
                  <a:pt x="3040" y="0"/>
                </a:lnTo>
                <a:lnTo>
                  <a:pt x="1885" y="0"/>
                </a:lnTo>
                <a:lnTo>
                  <a:pt x="1245" y="0"/>
                </a:lnTo>
                <a:lnTo>
                  <a:pt x="90" y="0"/>
                </a:lnTo>
                <a:lnTo>
                  <a:pt x="0" y="301"/>
                </a:lnTo>
                <a:lnTo>
                  <a:pt x="1156" y="30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ID" sz="1800"/>
          </a:p>
        </p:txBody>
      </p:sp>
      <p:sp>
        <p:nvSpPr>
          <p:cNvPr id="23" name="Title 22">
            <a:extLst>
              <a:ext uri="{FF2B5EF4-FFF2-40B4-BE49-F238E27FC236}">
                <a16:creationId xmlns:a16="http://schemas.microsoft.com/office/drawing/2014/main" id="{10A4E4E3-05F7-4640-880A-ECB67A0C77D2}"/>
              </a:ext>
            </a:extLst>
          </p:cNvPr>
          <p:cNvSpPr>
            <a:spLocks noGrp="1"/>
          </p:cNvSpPr>
          <p:nvPr>
            <p:ph type="title" hasCustomPrompt="1"/>
          </p:nvPr>
        </p:nvSpPr>
        <p:spPr>
          <a:xfrm>
            <a:off x="1793875" y="2789155"/>
            <a:ext cx="7742011" cy="1643062"/>
          </a:xfrm>
        </p:spPr>
        <p:txBody>
          <a:bodyPr>
            <a:noAutofit/>
          </a:bodyPr>
          <a:lstStyle>
            <a:lvl1pPr>
              <a:defRPr sz="4800">
                <a:solidFill>
                  <a:schemeClr val="bg2"/>
                </a:solidFill>
              </a:defRPr>
            </a:lvl1pPr>
          </a:lstStyle>
          <a:p>
            <a:r>
              <a:rPr lang="en-US" dirty="0"/>
              <a:t>Presentation Title</a:t>
            </a:r>
          </a:p>
        </p:txBody>
      </p:sp>
      <p:sp>
        <p:nvSpPr>
          <p:cNvPr id="25" name="Text Placeholder 24">
            <a:extLst>
              <a:ext uri="{FF2B5EF4-FFF2-40B4-BE49-F238E27FC236}">
                <a16:creationId xmlns:a16="http://schemas.microsoft.com/office/drawing/2014/main" id="{32F48AC2-CB46-4AF7-9DD0-E3A6674CF6E2}"/>
              </a:ext>
            </a:extLst>
          </p:cNvPr>
          <p:cNvSpPr>
            <a:spLocks noGrp="1"/>
          </p:cNvSpPr>
          <p:nvPr>
            <p:ph type="body" sz="quarter" idx="10" hasCustomPrompt="1"/>
          </p:nvPr>
        </p:nvSpPr>
        <p:spPr>
          <a:xfrm>
            <a:off x="1793876" y="4196912"/>
            <a:ext cx="6756400" cy="453316"/>
          </a:xfrm>
        </p:spPr>
        <p:txBody>
          <a:bodyPr anchor="ctr">
            <a:normAutofit/>
          </a:bodyPr>
          <a:lstStyle>
            <a:lvl1pPr marL="0" indent="0">
              <a:buNone/>
              <a:defRPr sz="2000" kern="0" cap="all" spc="120" baseline="0">
                <a:solidFill>
                  <a:schemeClr val="accent2"/>
                </a:solidFill>
                <a:latin typeface="Lato" panose="020F0502020204030203" pitchFamily="34" charset="0"/>
              </a:defRPr>
            </a:lvl1pPr>
            <a:lvl5pPr marL="1828727" indent="0">
              <a:buNone/>
              <a:defRPr/>
            </a:lvl5pPr>
          </a:lstStyle>
          <a:p>
            <a:pPr lvl="0"/>
            <a:r>
              <a:rPr lang="en-US" dirty="0"/>
              <a:t>SUBTITLE</a:t>
            </a:r>
          </a:p>
        </p:txBody>
      </p:sp>
    </p:spTree>
    <p:extLst>
      <p:ext uri="{BB962C8B-B14F-4D97-AF65-F5344CB8AC3E}">
        <p14:creationId xmlns:p14="http://schemas.microsoft.com/office/powerpoint/2010/main" val="81681220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10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10000">
                                          <p:cBhvr additive="base">
                                            <p:cTn id="7" dur="500" fill="hold"/>
                                            <p:tgtEl>
                                              <p:spTgt spid="14"/>
                                            </p:tgtEl>
                                            <p:attrNameLst>
                                              <p:attrName>ppt_x</p:attrName>
                                            </p:attrNameLst>
                                          </p:cBhvr>
                                          <p:tavLst>
                                            <p:tav tm="0">
                                              <p:val>
                                                <p:strVal val="1+#ppt_w/2"/>
                                              </p:val>
                                            </p:tav>
                                            <p:tav tm="100000">
                                              <p:val>
                                                <p:strVal val="#ppt_x"/>
                                              </p:val>
                                            </p:tav>
                                          </p:tavLst>
                                        </p:anim>
                                        <p:anim calcmode="lin" valueType="num" p14:bounceEnd="10000">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10000">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14:bounceEnd="10000">
                                          <p:cBhvr additive="base">
                                            <p:cTn id="11" dur="500" fill="hold"/>
                                            <p:tgtEl>
                                              <p:spTgt spid="12"/>
                                            </p:tgtEl>
                                            <p:attrNameLst>
                                              <p:attrName>ppt_x</p:attrName>
                                            </p:attrNameLst>
                                          </p:cBhvr>
                                          <p:tavLst>
                                            <p:tav tm="0">
                                              <p:val>
                                                <p:strVal val="0-#ppt_w/2"/>
                                              </p:val>
                                            </p:tav>
                                            <p:tav tm="100000">
                                              <p:val>
                                                <p:strVal val="#ppt_x"/>
                                              </p:val>
                                            </p:tav>
                                          </p:tavLst>
                                        </p:anim>
                                        <p:anim calcmode="lin" valueType="num" p14:bounceEnd="10000">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Lst>
      </p:timing>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_Slide_Light">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054684E2-52A0-4DC0-925D-BC2067C0EBA9}"/>
              </a:ext>
            </a:extLst>
          </p:cNvPr>
          <p:cNvSpPr>
            <a:spLocks/>
          </p:cNvSpPr>
          <p:nvPr/>
        </p:nvSpPr>
        <p:spPr bwMode="auto">
          <a:xfrm>
            <a:off x="1" y="2336832"/>
            <a:ext cx="10262036" cy="2184336"/>
          </a:xfrm>
          <a:custGeom>
            <a:avLst/>
            <a:gdLst>
              <a:gd name="connsiteX0" fmla="*/ 0 w 6344141"/>
              <a:gd name="connsiteY0" fmla="*/ 0 h 1643062"/>
              <a:gd name="connsiteX1" fmla="*/ 1095865 w 6344141"/>
              <a:gd name="connsiteY1" fmla="*/ 0 h 1643062"/>
              <a:gd name="connsiteX2" fmla="*/ 4080683 w 6344141"/>
              <a:gd name="connsiteY2" fmla="*/ 0 h 1643062"/>
              <a:gd name="connsiteX3" fmla="*/ 6344141 w 6344141"/>
              <a:gd name="connsiteY3" fmla="*/ 0 h 1643062"/>
              <a:gd name="connsiteX4" fmla="*/ 5853604 w 6344141"/>
              <a:gd name="connsiteY4" fmla="*/ 1643062 h 1643062"/>
              <a:gd name="connsiteX5" fmla="*/ 3590146 w 6344141"/>
              <a:gd name="connsiteY5" fmla="*/ 1643062 h 1643062"/>
              <a:gd name="connsiteX6" fmla="*/ 1095865 w 6344141"/>
              <a:gd name="connsiteY6" fmla="*/ 1643062 h 1643062"/>
              <a:gd name="connsiteX7" fmla="*/ 0 w 6344141"/>
              <a:gd name="connsiteY7" fmla="*/ 1643062 h 1643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44141" h="1643062">
                <a:moveTo>
                  <a:pt x="0" y="0"/>
                </a:moveTo>
                <a:lnTo>
                  <a:pt x="1095865" y="0"/>
                </a:lnTo>
                <a:lnTo>
                  <a:pt x="4080683" y="0"/>
                </a:lnTo>
                <a:lnTo>
                  <a:pt x="6344141" y="0"/>
                </a:lnTo>
                <a:lnTo>
                  <a:pt x="5853604" y="1643062"/>
                </a:lnTo>
                <a:lnTo>
                  <a:pt x="3590146" y="1643062"/>
                </a:lnTo>
                <a:lnTo>
                  <a:pt x="1095865" y="1643062"/>
                </a:lnTo>
                <a:lnTo>
                  <a:pt x="0" y="1643062"/>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ID" sz="1800">
              <a:solidFill>
                <a:srgbClr val="1B365D"/>
              </a:solidFill>
            </a:endParaRPr>
          </a:p>
        </p:txBody>
      </p:sp>
      <p:sp>
        <p:nvSpPr>
          <p:cNvPr id="23" name="Title 22">
            <a:extLst>
              <a:ext uri="{FF2B5EF4-FFF2-40B4-BE49-F238E27FC236}">
                <a16:creationId xmlns:a16="http://schemas.microsoft.com/office/drawing/2014/main" id="{10A4E4E3-05F7-4640-880A-ECB67A0C77D2}"/>
              </a:ext>
            </a:extLst>
          </p:cNvPr>
          <p:cNvSpPr>
            <a:spLocks noGrp="1"/>
          </p:cNvSpPr>
          <p:nvPr>
            <p:ph type="title" hasCustomPrompt="1"/>
          </p:nvPr>
        </p:nvSpPr>
        <p:spPr>
          <a:xfrm>
            <a:off x="1793875" y="2336831"/>
            <a:ext cx="7742011" cy="2184336"/>
          </a:xfrm>
        </p:spPr>
        <p:txBody>
          <a:bodyPr>
            <a:noAutofit/>
          </a:bodyPr>
          <a:lstStyle>
            <a:lvl1pPr>
              <a:defRPr sz="4800">
                <a:solidFill>
                  <a:schemeClr val="bg2"/>
                </a:solidFill>
              </a:defRPr>
            </a:lvl1pPr>
          </a:lstStyle>
          <a:p>
            <a:r>
              <a:rPr lang="en-US"/>
              <a:t>Section Title</a:t>
            </a:r>
          </a:p>
        </p:txBody>
      </p:sp>
    </p:spTree>
    <p:extLst>
      <p:ext uri="{BB962C8B-B14F-4D97-AF65-F5344CB8AC3E}">
        <p14:creationId xmlns:p14="http://schemas.microsoft.com/office/powerpoint/2010/main" val="214935519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10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10000">
                                          <p:cBhvr additive="base">
                                            <p:cTn id="7" dur="500" fill="hold"/>
                                            <p:tgtEl>
                                              <p:spTgt spid="12"/>
                                            </p:tgtEl>
                                            <p:attrNameLst>
                                              <p:attrName>ppt_x</p:attrName>
                                            </p:attrNameLst>
                                          </p:cBhvr>
                                          <p:tavLst>
                                            <p:tav tm="0">
                                              <p:val>
                                                <p:strVal val="0-#ppt_w/2"/>
                                              </p:val>
                                            </p:tav>
                                            <p:tav tm="100000">
                                              <p:val>
                                                <p:strVal val="#ppt_x"/>
                                              </p:val>
                                            </p:tav>
                                          </p:tavLst>
                                        </p:anim>
                                        <p:anim calcmode="lin" valueType="num" p14:bounceEnd="10000">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_Slide_Dark">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3F69F356-5F90-4072-BB89-BA82201E913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Freeform: Shape 7">
            <a:extLst>
              <a:ext uri="{FF2B5EF4-FFF2-40B4-BE49-F238E27FC236}">
                <a16:creationId xmlns:a16="http://schemas.microsoft.com/office/drawing/2014/main" id="{8A72387E-7C54-400F-98CD-47842CCF73D6}"/>
              </a:ext>
            </a:extLst>
          </p:cNvPr>
          <p:cNvSpPr>
            <a:spLocks/>
          </p:cNvSpPr>
          <p:nvPr/>
        </p:nvSpPr>
        <p:spPr bwMode="auto">
          <a:xfrm>
            <a:off x="1" y="2336832"/>
            <a:ext cx="10262036" cy="2184336"/>
          </a:xfrm>
          <a:custGeom>
            <a:avLst/>
            <a:gdLst>
              <a:gd name="connsiteX0" fmla="*/ 0 w 6344141"/>
              <a:gd name="connsiteY0" fmla="*/ 0 h 1643062"/>
              <a:gd name="connsiteX1" fmla="*/ 1095865 w 6344141"/>
              <a:gd name="connsiteY1" fmla="*/ 0 h 1643062"/>
              <a:gd name="connsiteX2" fmla="*/ 4080683 w 6344141"/>
              <a:gd name="connsiteY2" fmla="*/ 0 h 1643062"/>
              <a:gd name="connsiteX3" fmla="*/ 6344141 w 6344141"/>
              <a:gd name="connsiteY3" fmla="*/ 0 h 1643062"/>
              <a:gd name="connsiteX4" fmla="*/ 5853604 w 6344141"/>
              <a:gd name="connsiteY4" fmla="*/ 1643062 h 1643062"/>
              <a:gd name="connsiteX5" fmla="*/ 3590146 w 6344141"/>
              <a:gd name="connsiteY5" fmla="*/ 1643062 h 1643062"/>
              <a:gd name="connsiteX6" fmla="*/ 1095865 w 6344141"/>
              <a:gd name="connsiteY6" fmla="*/ 1643062 h 1643062"/>
              <a:gd name="connsiteX7" fmla="*/ 0 w 6344141"/>
              <a:gd name="connsiteY7" fmla="*/ 1643062 h 1643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44141" h="1643062">
                <a:moveTo>
                  <a:pt x="0" y="0"/>
                </a:moveTo>
                <a:lnTo>
                  <a:pt x="1095865" y="0"/>
                </a:lnTo>
                <a:lnTo>
                  <a:pt x="4080683" y="0"/>
                </a:lnTo>
                <a:lnTo>
                  <a:pt x="6344141" y="0"/>
                </a:lnTo>
                <a:lnTo>
                  <a:pt x="5853604" y="1643062"/>
                </a:lnTo>
                <a:lnTo>
                  <a:pt x="3590146" y="1643062"/>
                </a:lnTo>
                <a:lnTo>
                  <a:pt x="1095865" y="1643062"/>
                </a:lnTo>
                <a:lnTo>
                  <a:pt x="0" y="1643062"/>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ID" sz="1800">
              <a:solidFill>
                <a:srgbClr val="1B365D"/>
              </a:solidFill>
            </a:endParaRPr>
          </a:p>
        </p:txBody>
      </p:sp>
      <p:sp>
        <p:nvSpPr>
          <p:cNvPr id="23" name="Title 22">
            <a:extLst>
              <a:ext uri="{FF2B5EF4-FFF2-40B4-BE49-F238E27FC236}">
                <a16:creationId xmlns:a16="http://schemas.microsoft.com/office/drawing/2014/main" id="{10A4E4E3-05F7-4640-880A-ECB67A0C77D2}"/>
              </a:ext>
            </a:extLst>
          </p:cNvPr>
          <p:cNvSpPr>
            <a:spLocks noGrp="1"/>
          </p:cNvSpPr>
          <p:nvPr>
            <p:ph type="title" hasCustomPrompt="1"/>
          </p:nvPr>
        </p:nvSpPr>
        <p:spPr>
          <a:xfrm>
            <a:off x="1793875" y="2336832"/>
            <a:ext cx="7742011" cy="2184336"/>
          </a:xfrm>
        </p:spPr>
        <p:txBody>
          <a:bodyPr>
            <a:noAutofit/>
          </a:bodyPr>
          <a:lstStyle>
            <a:lvl1pPr>
              <a:defRPr sz="4800">
                <a:solidFill>
                  <a:schemeClr val="bg2"/>
                </a:solidFill>
              </a:defRPr>
            </a:lvl1pPr>
          </a:lstStyle>
          <a:p>
            <a:r>
              <a:rPr lang="en-US" dirty="0"/>
              <a:t>Section Title</a:t>
            </a:r>
          </a:p>
        </p:txBody>
      </p:sp>
    </p:spTree>
    <p:extLst>
      <p:ext uri="{BB962C8B-B14F-4D97-AF65-F5344CB8AC3E}">
        <p14:creationId xmlns:p14="http://schemas.microsoft.com/office/powerpoint/2010/main" val="342514928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1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10000">
                                          <p:cBhvr additive="base">
                                            <p:cTn id="7" dur="500" fill="hold"/>
                                            <p:tgtEl>
                                              <p:spTgt spid="8"/>
                                            </p:tgtEl>
                                            <p:attrNameLst>
                                              <p:attrName>ppt_x</p:attrName>
                                            </p:attrNameLst>
                                          </p:cBhvr>
                                          <p:tavLst>
                                            <p:tav tm="0">
                                              <p:val>
                                                <p:strVal val="0-#ppt_w/2"/>
                                              </p:val>
                                            </p:tav>
                                            <p:tav tm="100000">
                                              <p:val>
                                                <p:strVal val="#ppt_x"/>
                                              </p:val>
                                            </p:tav>
                                          </p:tavLst>
                                        </p:anim>
                                        <p:anim calcmode="lin" valueType="num" p14:bounceEnd="10000">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Image Light">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C2019928-8C73-4E76-B829-B9A4161D7BF9}"/>
              </a:ext>
            </a:extLst>
          </p:cNvPr>
          <p:cNvSpPr>
            <a:spLocks/>
          </p:cNvSpPr>
          <p:nvPr/>
        </p:nvSpPr>
        <p:spPr bwMode="auto">
          <a:xfrm>
            <a:off x="0" y="843598"/>
            <a:ext cx="675190" cy="365124"/>
          </a:xfrm>
          <a:custGeom>
            <a:avLst/>
            <a:gdLst>
              <a:gd name="connsiteX0" fmla="*/ 0 w 675190"/>
              <a:gd name="connsiteY0" fmla="*/ 0 h 365124"/>
              <a:gd name="connsiteX1" fmla="*/ 675190 w 675190"/>
              <a:gd name="connsiteY1" fmla="*/ 0 h 365124"/>
              <a:gd name="connsiteX2" fmla="*/ 567230 w 675190"/>
              <a:gd name="connsiteY2" fmla="*/ 365124 h 365124"/>
              <a:gd name="connsiteX3" fmla="*/ 0 w 675190"/>
              <a:gd name="connsiteY3" fmla="*/ 365124 h 365124"/>
            </a:gdLst>
            <a:ahLst/>
            <a:cxnLst>
              <a:cxn ang="0">
                <a:pos x="connsiteX0" y="connsiteY0"/>
              </a:cxn>
              <a:cxn ang="0">
                <a:pos x="connsiteX1" y="connsiteY1"/>
              </a:cxn>
              <a:cxn ang="0">
                <a:pos x="connsiteX2" y="connsiteY2"/>
              </a:cxn>
              <a:cxn ang="0">
                <a:pos x="connsiteX3" y="connsiteY3"/>
              </a:cxn>
            </a:cxnLst>
            <a:rect l="l" t="t" r="r" b="b"/>
            <a:pathLst>
              <a:path w="675190" h="365124">
                <a:moveTo>
                  <a:pt x="0" y="0"/>
                </a:moveTo>
                <a:lnTo>
                  <a:pt x="675190" y="0"/>
                </a:lnTo>
                <a:lnTo>
                  <a:pt x="567230" y="365124"/>
                </a:lnTo>
                <a:lnTo>
                  <a:pt x="0" y="365124"/>
                </a:lnTo>
                <a:close/>
              </a:path>
            </a:pathLst>
          </a:custGeom>
          <a:solidFill>
            <a:schemeClr val="tx2"/>
          </a:solidFill>
          <a:ln>
            <a:noFill/>
          </a:ln>
        </p:spPr>
        <p:txBody>
          <a:bodyPr vert="horz" wrap="square" lIns="91440" tIns="45720" rIns="91440" bIns="45720" numCol="1" anchor="t" anchorCtr="0" compatLnSpc="1">
            <a:prstTxWarp prst="textNoShape">
              <a:avLst/>
            </a:prstTxWarp>
            <a:noAutofit/>
          </a:bodyPr>
          <a:lstStyle/>
          <a:p>
            <a:endParaRPr lang="en-ID" sz="1800"/>
          </a:p>
        </p:txBody>
      </p:sp>
      <p:sp>
        <p:nvSpPr>
          <p:cNvPr id="6" name="Picture Placeholder 18">
            <a:extLst>
              <a:ext uri="{FF2B5EF4-FFF2-40B4-BE49-F238E27FC236}">
                <a16:creationId xmlns:a16="http://schemas.microsoft.com/office/drawing/2014/main" id="{DFE4D361-12A5-489D-9177-A1EBA2B9AFFF}"/>
              </a:ext>
            </a:extLst>
          </p:cNvPr>
          <p:cNvSpPr>
            <a:spLocks noGrp="1"/>
          </p:cNvSpPr>
          <p:nvPr>
            <p:ph type="pic" sz="quarter" idx="13"/>
          </p:nvPr>
        </p:nvSpPr>
        <p:spPr>
          <a:xfrm>
            <a:off x="6388609" y="1819921"/>
            <a:ext cx="5021522" cy="4418441"/>
          </a:xfrm>
          <a:prstGeom prst="rect">
            <a:avLst/>
          </a:prstGeom>
        </p:spPr>
        <p:txBody>
          <a:bodyPr wrap="square">
            <a:noAutofit/>
          </a:bodyPr>
          <a:lstStyle/>
          <a:p>
            <a:r>
              <a:rPr lang="en-US" dirty="0"/>
              <a:t>Click icon to add picture</a:t>
            </a:r>
            <a:endParaRPr lang="en-ID" dirty="0"/>
          </a:p>
        </p:txBody>
      </p:sp>
      <p:sp>
        <p:nvSpPr>
          <p:cNvPr id="7" name="Text Placeholder 9">
            <a:extLst>
              <a:ext uri="{FF2B5EF4-FFF2-40B4-BE49-F238E27FC236}">
                <a16:creationId xmlns:a16="http://schemas.microsoft.com/office/drawing/2014/main" id="{AF5EEF62-5E4B-44F2-A7B4-DA419BD3CB0C}"/>
              </a:ext>
            </a:extLst>
          </p:cNvPr>
          <p:cNvSpPr>
            <a:spLocks noGrp="1"/>
          </p:cNvSpPr>
          <p:nvPr>
            <p:ph type="body" sz="quarter" idx="14" hasCustomPrompt="1"/>
          </p:nvPr>
        </p:nvSpPr>
        <p:spPr>
          <a:xfrm>
            <a:off x="731520" y="1819922"/>
            <a:ext cx="5364481" cy="4439593"/>
          </a:xfrm>
          <a:prstGeom prst="rect">
            <a:avLst/>
          </a:prstGeom>
          <a:solidFill>
            <a:schemeClr val="accent3">
              <a:alpha val="25000"/>
            </a:schemeClr>
          </a:solidFill>
          <a:ln>
            <a:noFill/>
          </a:ln>
        </p:spPr>
        <p:txBody>
          <a:bodyPr lIns="91440" rIns="91440" anchor="ctr" anchorCtr="0"/>
          <a:lstStyle>
            <a:lvl1pPr marL="0" indent="0">
              <a:lnSpc>
                <a:spcPct val="140000"/>
              </a:lnSpc>
              <a:spcBef>
                <a:spcPts val="0"/>
              </a:spcBef>
              <a:buNone/>
              <a:defRPr kern="900" spc="50" normalizeH="0" baseline="0">
                <a:solidFill>
                  <a:schemeClr val="tx1"/>
                </a:solidFill>
                <a:latin typeface="Lato Light" panose="020F0502020204030203" pitchFamily="34" charset="0"/>
                <a:ea typeface="Lato Light" panose="020F0502020204030203" pitchFamily="34" charset="0"/>
                <a:cs typeface="Lato Light" panose="020F0502020204030203" pitchFamily="34" charset="0"/>
              </a:defRPr>
            </a:lvl1pPr>
            <a:lvl2pPr marL="457182" indent="0">
              <a:buNone/>
              <a:defRPr/>
            </a:lvl2pPr>
            <a:lvl3pPr marL="914364" indent="0">
              <a:buNone/>
              <a:defRPr/>
            </a:lvl3pPr>
            <a:lvl4pPr marL="1371545" indent="0">
              <a:buNone/>
              <a:defRPr/>
            </a:lvl4pPr>
            <a:lvl5pPr marL="1828727" indent="0">
              <a:buNone/>
              <a:defRPr/>
            </a:lvl5pPr>
          </a:lstStyle>
          <a:p>
            <a:pPr lvl="0"/>
            <a:r>
              <a:rPr lang="en-US"/>
              <a:t>Click to edit text</a:t>
            </a:r>
          </a:p>
        </p:txBody>
      </p:sp>
      <p:sp>
        <p:nvSpPr>
          <p:cNvPr id="8" name="Title 1">
            <a:extLst>
              <a:ext uri="{FF2B5EF4-FFF2-40B4-BE49-F238E27FC236}">
                <a16:creationId xmlns:a16="http://schemas.microsoft.com/office/drawing/2014/main" id="{F70E606A-BD06-332A-4187-4105AC5A1ED8}"/>
              </a:ext>
            </a:extLst>
          </p:cNvPr>
          <p:cNvSpPr>
            <a:spLocks noGrp="1"/>
          </p:cNvSpPr>
          <p:nvPr>
            <p:ph type="title" hasCustomPrompt="1"/>
          </p:nvPr>
        </p:nvSpPr>
        <p:spPr>
          <a:xfrm>
            <a:off x="756695" y="740971"/>
            <a:ext cx="10678610" cy="623646"/>
          </a:xfrm>
        </p:spPr>
        <p:txBody>
          <a:bodyPr>
            <a:noAutofit/>
          </a:bodyPr>
          <a:lstStyle>
            <a:lvl1pPr algn="l">
              <a:defRPr sz="4800" b="0">
                <a:solidFill>
                  <a:schemeClr val="tx1"/>
                </a:solidFill>
              </a:defRPr>
            </a:lvl1pPr>
          </a:lstStyle>
          <a:p>
            <a:r>
              <a:rPr lang="en-US" dirty="0"/>
              <a:t>Insert Title Here</a:t>
            </a:r>
            <a:endParaRPr lang="en-ID" dirty="0"/>
          </a:p>
        </p:txBody>
      </p:sp>
    </p:spTree>
    <p:extLst>
      <p:ext uri="{BB962C8B-B14F-4D97-AF65-F5344CB8AC3E}">
        <p14:creationId xmlns:p14="http://schemas.microsoft.com/office/powerpoint/2010/main" val="2842663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8"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ext+Image Dar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A2E065-F84C-4D84-8D3F-D95B09403F3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C429097-1EAB-408C-B6CB-A6AA36B54566}"/>
              </a:ext>
            </a:extLst>
          </p:cNvPr>
          <p:cNvSpPr>
            <a:spLocks noGrp="1"/>
          </p:cNvSpPr>
          <p:nvPr>
            <p:ph type="title" hasCustomPrompt="1"/>
          </p:nvPr>
        </p:nvSpPr>
        <p:spPr>
          <a:xfrm>
            <a:off x="731520" y="598807"/>
            <a:ext cx="10678610" cy="1219835"/>
          </a:xfrm>
        </p:spPr>
        <p:txBody>
          <a:bodyPr>
            <a:noAutofit/>
          </a:bodyPr>
          <a:lstStyle>
            <a:lvl1pPr algn="l">
              <a:defRPr sz="6000" b="0">
                <a:solidFill>
                  <a:schemeClr val="accent3"/>
                </a:solidFill>
              </a:defRPr>
            </a:lvl1pPr>
          </a:lstStyle>
          <a:p>
            <a:r>
              <a:rPr lang="en-US" dirty="0"/>
              <a:t>Insert Title Here</a:t>
            </a:r>
            <a:endParaRPr lang="en-ID" dirty="0"/>
          </a:p>
        </p:txBody>
      </p:sp>
      <p:sp>
        <p:nvSpPr>
          <p:cNvPr id="17" name="Freeform: Shape 16">
            <a:extLst>
              <a:ext uri="{FF2B5EF4-FFF2-40B4-BE49-F238E27FC236}">
                <a16:creationId xmlns:a16="http://schemas.microsoft.com/office/drawing/2014/main" id="{C2019928-8C73-4E76-B829-B9A4161D7BF9}"/>
              </a:ext>
            </a:extLst>
          </p:cNvPr>
          <p:cNvSpPr>
            <a:spLocks/>
          </p:cNvSpPr>
          <p:nvPr/>
        </p:nvSpPr>
        <p:spPr bwMode="auto">
          <a:xfrm>
            <a:off x="0" y="843598"/>
            <a:ext cx="675190" cy="365124"/>
          </a:xfrm>
          <a:custGeom>
            <a:avLst/>
            <a:gdLst>
              <a:gd name="connsiteX0" fmla="*/ 0 w 675190"/>
              <a:gd name="connsiteY0" fmla="*/ 0 h 365124"/>
              <a:gd name="connsiteX1" fmla="*/ 675190 w 675190"/>
              <a:gd name="connsiteY1" fmla="*/ 0 h 365124"/>
              <a:gd name="connsiteX2" fmla="*/ 567230 w 675190"/>
              <a:gd name="connsiteY2" fmla="*/ 365124 h 365124"/>
              <a:gd name="connsiteX3" fmla="*/ 0 w 675190"/>
              <a:gd name="connsiteY3" fmla="*/ 365124 h 365124"/>
            </a:gdLst>
            <a:ahLst/>
            <a:cxnLst>
              <a:cxn ang="0">
                <a:pos x="connsiteX0" y="connsiteY0"/>
              </a:cxn>
              <a:cxn ang="0">
                <a:pos x="connsiteX1" y="connsiteY1"/>
              </a:cxn>
              <a:cxn ang="0">
                <a:pos x="connsiteX2" y="connsiteY2"/>
              </a:cxn>
              <a:cxn ang="0">
                <a:pos x="connsiteX3" y="connsiteY3"/>
              </a:cxn>
            </a:cxnLst>
            <a:rect l="l" t="t" r="r" b="b"/>
            <a:pathLst>
              <a:path w="675190" h="365124">
                <a:moveTo>
                  <a:pt x="0" y="0"/>
                </a:moveTo>
                <a:lnTo>
                  <a:pt x="675190" y="0"/>
                </a:lnTo>
                <a:lnTo>
                  <a:pt x="567230" y="365124"/>
                </a:lnTo>
                <a:lnTo>
                  <a:pt x="0" y="365124"/>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ID" sz="1800"/>
          </a:p>
        </p:txBody>
      </p:sp>
      <p:sp>
        <p:nvSpPr>
          <p:cNvPr id="19" name="Picture Placeholder 18">
            <a:extLst>
              <a:ext uri="{FF2B5EF4-FFF2-40B4-BE49-F238E27FC236}">
                <a16:creationId xmlns:a16="http://schemas.microsoft.com/office/drawing/2014/main" id="{C5BF4DF8-4C38-4445-A509-250AFA003B5E}"/>
              </a:ext>
            </a:extLst>
          </p:cNvPr>
          <p:cNvSpPr>
            <a:spLocks noGrp="1"/>
          </p:cNvSpPr>
          <p:nvPr>
            <p:ph type="pic" sz="quarter" idx="13"/>
          </p:nvPr>
        </p:nvSpPr>
        <p:spPr>
          <a:xfrm>
            <a:off x="6388609" y="1936631"/>
            <a:ext cx="5021522" cy="4301731"/>
          </a:xfrm>
          <a:prstGeom prst="rect">
            <a:avLst/>
          </a:prstGeom>
        </p:spPr>
        <p:txBody>
          <a:bodyPr wrap="square">
            <a:noAutofit/>
          </a:bodyPr>
          <a:lstStyle/>
          <a:p>
            <a:r>
              <a:rPr lang="en-US"/>
              <a:t>Click icon to add picture</a:t>
            </a:r>
            <a:endParaRPr lang="en-ID"/>
          </a:p>
        </p:txBody>
      </p:sp>
      <p:sp>
        <p:nvSpPr>
          <p:cNvPr id="10" name="Text Placeholder 9">
            <a:extLst>
              <a:ext uri="{FF2B5EF4-FFF2-40B4-BE49-F238E27FC236}">
                <a16:creationId xmlns:a16="http://schemas.microsoft.com/office/drawing/2014/main" id="{2F4827FB-EC1B-4E38-9248-AE0B81ABD051}"/>
              </a:ext>
            </a:extLst>
          </p:cNvPr>
          <p:cNvSpPr>
            <a:spLocks noGrp="1"/>
          </p:cNvSpPr>
          <p:nvPr>
            <p:ph type="body" sz="quarter" idx="14" hasCustomPrompt="1"/>
          </p:nvPr>
        </p:nvSpPr>
        <p:spPr>
          <a:xfrm>
            <a:off x="731520" y="1936751"/>
            <a:ext cx="5364481" cy="4322764"/>
          </a:xfrm>
          <a:prstGeom prst="rect">
            <a:avLst/>
          </a:prstGeom>
          <a:solidFill>
            <a:schemeClr val="tx2">
              <a:alpha val="25000"/>
            </a:schemeClr>
          </a:solidFill>
          <a:ln>
            <a:noFill/>
          </a:ln>
        </p:spPr>
        <p:txBody>
          <a:bodyPr lIns="91440" anchor="ctr" anchorCtr="0"/>
          <a:lstStyle>
            <a:lvl1pPr marL="0" indent="0">
              <a:lnSpc>
                <a:spcPct val="140000"/>
              </a:lnSpc>
              <a:spcBef>
                <a:spcPts val="0"/>
              </a:spcBef>
              <a:buNone/>
              <a:defRPr kern="900" spc="50" normalizeH="0" baseline="0">
                <a:solidFill>
                  <a:schemeClr val="accent3"/>
                </a:solidFill>
                <a:latin typeface="Lato Light" panose="020F0502020204030203" pitchFamily="34" charset="0"/>
                <a:ea typeface="Lato Light" panose="020F0502020204030203" pitchFamily="34" charset="0"/>
                <a:cs typeface="Lato Light" panose="020F0502020204030203" pitchFamily="34" charset="0"/>
              </a:defRPr>
            </a:lvl1pPr>
            <a:lvl2pPr marL="457182" indent="0">
              <a:buNone/>
              <a:defRPr/>
            </a:lvl2pPr>
            <a:lvl3pPr marL="914364" indent="0">
              <a:buNone/>
              <a:defRPr/>
            </a:lvl3pPr>
            <a:lvl4pPr marL="1371545" indent="0">
              <a:buNone/>
              <a:defRPr/>
            </a:lvl4pPr>
            <a:lvl5pPr marL="1828727" indent="0">
              <a:buNone/>
              <a:defRPr/>
            </a:lvl5pPr>
          </a:lstStyle>
          <a:p>
            <a:pPr lvl="0"/>
            <a:r>
              <a:rPr lang="en-US"/>
              <a:t>Click to edit text</a:t>
            </a:r>
          </a:p>
        </p:txBody>
      </p:sp>
    </p:spTree>
    <p:extLst>
      <p:ext uri="{BB962C8B-B14F-4D97-AF65-F5344CB8AC3E}">
        <p14:creationId xmlns:p14="http://schemas.microsoft.com/office/powerpoint/2010/main" val="278745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_&amp;_Comparison_Light">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C2019928-8C73-4E76-B829-B9A4161D7BF9}"/>
              </a:ext>
            </a:extLst>
          </p:cNvPr>
          <p:cNvSpPr>
            <a:spLocks/>
          </p:cNvSpPr>
          <p:nvPr/>
        </p:nvSpPr>
        <p:spPr bwMode="auto">
          <a:xfrm>
            <a:off x="0" y="843598"/>
            <a:ext cx="675190" cy="365124"/>
          </a:xfrm>
          <a:custGeom>
            <a:avLst/>
            <a:gdLst>
              <a:gd name="connsiteX0" fmla="*/ 0 w 675190"/>
              <a:gd name="connsiteY0" fmla="*/ 0 h 365124"/>
              <a:gd name="connsiteX1" fmla="*/ 675190 w 675190"/>
              <a:gd name="connsiteY1" fmla="*/ 0 h 365124"/>
              <a:gd name="connsiteX2" fmla="*/ 567230 w 675190"/>
              <a:gd name="connsiteY2" fmla="*/ 365124 h 365124"/>
              <a:gd name="connsiteX3" fmla="*/ 0 w 675190"/>
              <a:gd name="connsiteY3" fmla="*/ 365124 h 365124"/>
            </a:gdLst>
            <a:ahLst/>
            <a:cxnLst>
              <a:cxn ang="0">
                <a:pos x="connsiteX0" y="connsiteY0"/>
              </a:cxn>
              <a:cxn ang="0">
                <a:pos x="connsiteX1" y="connsiteY1"/>
              </a:cxn>
              <a:cxn ang="0">
                <a:pos x="connsiteX2" y="connsiteY2"/>
              </a:cxn>
              <a:cxn ang="0">
                <a:pos x="connsiteX3" y="connsiteY3"/>
              </a:cxn>
            </a:cxnLst>
            <a:rect l="l" t="t" r="r" b="b"/>
            <a:pathLst>
              <a:path w="675190" h="365124">
                <a:moveTo>
                  <a:pt x="0" y="0"/>
                </a:moveTo>
                <a:lnTo>
                  <a:pt x="675190" y="0"/>
                </a:lnTo>
                <a:lnTo>
                  <a:pt x="567230" y="365124"/>
                </a:lnTo>
                <a:lnTo>
                  <a:pt x="0" y="365124"/>
                </a:lnTo>
                <a:close/>
              </a:path>
            </a:pathLst>
          </a:custGeom>
          <a:solidFill>
            <a:schemeClr val="tx2"/>
          </a:solidFill>
          <a:ln>
            <a:noFill/>
          </a:ln>
        </p:spPr>
        <p:txBody>
          <a:bodyPr vert="horz" wrap="square" lIns="91440" tIns="45720" rIns="91440" bIns="45720" numCol="1" anchor="t" anchorCtr="0" compatLnSpc="1">
            <a:prstTxWarp prst="textNoShape">
              <a:avLst/>
            </a:prstTxWarp>
            <a:noAutofit/>
          </a:bodyPr>
          <a:lstStyle/>
          <a:p>
            <a:endParaRPr lang="en-ID" sz="1800"/>
          </a:p>
        </p:txBody>
      </p:sp>
      <p:sp>
        <p:nvSpPr>
          <p:cNvPr id="7" name="Text Placeholder 9">
            <a:extLst>
              <a:ext uri="{FF2B5EF4-FFF2-40B4-BE49-F238E27FC236}">
                <a16:creationId xmlns:a16="http://schemas.microsoft.com/office/drawing/2014/main" id="{71804B1B-11CB-4CBF-BAC6-CE3697A07226}"/>
              </a:ext>
            </a:extLst>
          </p:cNvPr>
          <p:cNvSpPr>
            <a:spLocks noGrp="1"/>
          </p:cNvSpPr>
          <p:nvPr>
            <p:ph type="body" sz="quarter" idx="15" hasCustomPrompt="1"/>
          </p:nvPr>
        </p:nvSpPr>
        <p:spPr>
          <a:xfrm>
            <a:off x="6388609" y="1882066"/>
            <a:ext cx="5021522" cy="4644148"/>
          </a:xfrm>
          <a:prstGeom prst="rect">
            <a:avLst/>
          </a:prstGeom>
          <a:solidFill>
            <a:schemeClr val="bg2">
              <a:alpha val="25000"/>
            </a:schemeClr>
          </a:solidFill>
          <a:ln>
            <a:noFill/>
          </a:ln>
        </p:spPr>
        <p:txBody>
          <a:bodyPr lIns="91440" rIns="1005840" anchor="ctr" anchorCtr="0">
            <a:noAutofit/>
          </a:bodyPr>
          <a:lstStyle>
            <a:lvl1pPr marL="0" indent="0">
              <a:lnSpc>
                <a:spcPct val="140000"/>
              </a:lnSpc>
              <a:spcBef>
                <a:spcPts val="0"/>
              </a:spcBef>
              <a:buNone/>
              <a:defRPr kern="900" spc="50" normalizeH="0" baseline="0">
                <a:solidFill>
                  <a:schemeClr val="tx1"/>
                </a:solidFill>
                <a:latin typeface="Lato Light" panose="020F0502020204030203" pitchFamily="34" charset="0"/>
                <a:ea typeface="Lato Light" panose="020F0502020204030203" pitchFamily="34" charset="0"/>
                <a:cs typeface="Lato Light" panose="020F0502020204030203" pitchFamily="34" charset="0"/>
              </a:defRPr>
            </a:lvl1pPr>
            <a:lvl2pPr marL="457182" indent="0">
              <a:buNone/>
              <a:defRPr/>
            </a:lvl2pPr>
            <a:lvl3pPr marL="914364" indent="0">
              <a:buNone/>
              <a:defRPr/>
            </a:lvl3pPr>
            <a:lvl4pPr marL="1371545" indent="0">
              <a:buNone/>
              <a:defRPr/>
            </a:lvl4pPr>
            <a:lvl5pPr marL="1828727" indent="0">
              <a:buNone/>
              <a:defRPr/>
            </a:lvl5pPr>
          </a:lstStyle>
          <a:p>
            <a:pPr lvl="0"/>
            <a:r>
              <a:rPr lang="en-US"/>
              <a:t>Click to edit text</a:t>
            </a:r>
          </a:p>
        </p:txBody>
      </p:sp>
      <p:sp>
        <p:nvSpPr>
          <p:cNvPr id="8" name="Text Placeholder 9">
            <a:extLst>
              <a:ext uri="{FF2B5EF4-FFF2-40B4-BE49-F238E27FC236}">
                <a16:creationId xmlns:a16="http://schemas.microsoft.com/office/drawing/2014/main" id="{F5E0D7C3-3BAC-4586-A201-74223B5DC6C9}"/>
              </a:ext>
            </a:extLst>
          </p:cNvPr>
          <p:cNvSpPr>
            <a:spLocks noGrp="1"/>
          </p:cNvSpPr>
          <p:nvPr>
            <p:ph type="body" sz="quarter" idx="14" hasCustomPrompt="1"/>
          </p:nvPr>
        </p:nvSpPr>
        <p:spPr>
          <a:xfrm>
            <a:off x="731520" y="1882066"/>
            <a:ext cx="5082758" cy="4644148"/>
          </a:xfrm>
          <a:prstGeom prst="rect">
            <a:avLst/>
          </a:prstGeom>
          <a:solidFill>
            <a:schemeClr val="bg2">
              <a:alpha val="25000"/>
            </a:schemeClr>
          </a:solidFill>
          <a:ln>
            <a:noFill/>
          </a:ln>
        </p:spPr>
        <p:txBody>
          <a:bodyPr lIns="91440" anchor="ctr" anchorCtr="0">
            <a:noAutofit/>
          </a:bodyPr>
          <a:lstStyle>
            <a:lvl1pPr marL="0" indent="0" algn="l">
              <a:lnSpc>
                <a:spcPct val="140000"/>
              </a:lnSpc>
              <a:spcBef>
                <a:spcPts val="0"/>
              </a:spcBef>
              <a:buNone/>
              <a:defRPr kern="900" spc="50" normalizeH="0" baseline="0">
                <a:solidFill>
                  <a:schemeClr val="tx1"/>
                </a:solidFill>
                <a:latin typeface="Lato Light" panose="020F0502020204030203" pitchFamily="34" charset="0"/>
                <a:ea typeface="Lato Light" panose="020F0502020204030203" pitchFamily="34" charset="0"/>
                <a:cs typeface="Lato Light" panose="020F0502020204030203" pitchFamily="34" charset="0"/>
              </a:defRPr>
            </a:lvl1pPr>
            <a:lvl2pPr marL="457182" indent="0">
              <a:buNone/>
              <a:defRPr/>
            </a:lvl2pPr>
            <a:lvl3pPr marL="914364" indent="0">
              <a:buNone/>
              <a:defRPr/>
            </a:lvl3pPr>
            <a:lvl4pPr marL="1371545" indent="0">
              <a:buNone/>
              <a:defRPr/>
            </a:lvl4pPr>
            <a:lvl5pPr marL="1828727" indent="0">
              <a:buNone/>
              <a:defRPr/>
            </a:lvl5pPr>
          </a:lstStyle>
          <a:p>
            <a:pPr lvl="0"/>
            <a:r>
              <a:rPr lang="en-US"/>
              <a:t>Click to edit text</a:t>
            </a:r>
          </a:p>
        </p:txBody>
      </p:sp>
      <p:sp>
        <p:nvSpPr>
          <p:cNvPr id="6" name="Title 1">
            <a:extLst>
              <a:ext uri="{FF2B5EF4-FFF2-40B4-BE49-F238E27FC236}">
                <a16:creationId xmlns:a16="http://schemas.microsoft.com/office/drawing/2014/main" id="{8468BA50-01A8-29A8-AFD7-5CDD5EA3AB3C}"/>
              </a:ext>
            </a:extLst>
          </p:cNvPr>
          <p:cNvSpPr>
            <a:spLocks noGrp="1"/>
          </p:cNvSpPr>
          <p:nvPr>
            <p:ph type="title" hasCustomPrompt="1"/>
          </p:nvPr>
        </p:nvSpPr>
        <p:spPr>
          <a:xfrm>
            <a:off x="756695" y="740971"/>
            <a:ext cx="10678610" cy="623646"/>
          </a:xfrm>
        </p:spPr>
        <p:txBody>
          <a:bodyPr>
            <a:noAutofit/>
          </a:bodyPr>
          <a:lstStyle>
            <a:lvl1pPr algn="l">
              <a:defRPr sz="4800" b="0">
                <a:solidFill>
                  <a:schemeClr val="tx1"/>
                </a:solidFill>
              </a:defRPr>
            </a:lvl1pPr>
          </a:lstStyle>
          <a:p>
            <a:r>
              <a:rPr lang="en-US" dirty="0"/>
              <a:t>Insert Title Here</a:t>
            </a:r>
            <a:endParaRPr lang="en-ID" dirty="0"/>
          </a:p>
        </p:txBody>
      </p:sp>
    </p:spTree>
    <p:extLst>
      <p:ext uri="{BB962C8B-B14F-4D97-AF65-F5344CB8AC3E}">
        <p14:creationId xmlns:p14="http://schemas.microsoft.com/office/powerpoint/2010/main" val="1711284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6"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_&amp;_Comparison_Dar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A2E065-F84C-4D84-8D3F-D95B09403F3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C429097-1EAB-408C-B6CB-A6AA36B54566}"/>
              </a:ext>
            </a:extLst>
          </p:cNvPr>
          <p:cNvSpPr>
            <a:spLocks noGrp="1"/>
          </p:cNvSpPr>
          <p:nvPr>
            <p:ph type="title" hasCustomPrompt="1"/>
          </p:nvPr>
        </p:nvSpPr>
        <p:spPr>
          <a:xfrm>
            <a:off x="731520" y="598807"/>
            <a:ext cx="10678610" cy="1219835"/>
          </a:xfrm>
        </p:spPr>
        <p:txBody>
          <a:bodyPr>
            <a:noAutofit/>
          </a:bodyPr>
          <a:lstStyle>
            <a:lvl1pPr algn="l">
              <a:defRPr sz="6000" b="0">
                <a:solidFill>
                  <a:schemeClr val="accent3"/>
                </a:solidFill>
              </a:defRPr>
            </a:lvl1pPr>
          </a:lstStyle>
          <a:p>
            <a:r>
              <a:rPr lang="en-US"/>
              <a:t>Insert Title Here</a:t>
            </a:r>
            <a:endParaRPr lang="en-ID"/>
          </a:p>
        </p:txBody>
      </p:sp>
      <p:sp>
        <p:nvSpPr>
          <p:cNvPr id="17" name="Freeform: Shape 16">
            <a:extLst>
              <a:ext uri="{FF2B5EF4-FFF2-40B4-BE49-F238E27FC236}">
                <a16:creationId xmlns:a16="http://schemas.microsoft.com/office/drawing/2014/main" id="{C2019928-8C73-4E76-B829-B9A4161D7BF9}"/>
              </a:ext>
            </a:extLst>
          </p:cNvPr>
          <p:cNvSpPr>
            <a:spLocks/>
          </p:cNvSpPr>
          <p:nvPr/>
        </p:nvSpPr>
        <p:spPr bwMode="auto">
          <a:xfrm>
            <a:off x="0" y="843598"/>
            <a:ext cx="675190" cy="365124"/>
          </a:xfrm>
          <a:custGeom>
            <a:avLst/>
            <a:gdLst>
              <a:gd name="connsiteX0" fmla="*/ 0 w 675190"/>
              <a:gd name="connsiteY0" fmla="*/ 0 h 365124"/>
              <a:gd name="connsiteX1" fmla="*/ 675190 w 675190"/>
              <a:gd name="connsiteY1" fmla="*/ 0 h 365124"/>
              <a:gd name="connsiteX2" fmla="*/ 567230 w 675190"/>
              <a:gd name="connsiteY2" fmla="*/ 365124 h 365124"/>
              <a:gd name="connsiteX3" fmla="*/ 0 w 675190"/>
              <a:gd name="connsiteY3" fmla="*/ 365124 h 365124"/>
            </a:gdLst>
            <a:ahLst/>
            <a:cxnLst>
              <a:cxn ang="0">
                <a:pos x="connsiteX0" y="connsiteY0"/>
              </a:cxn>
              <a:cxn ang="0">
                <a:pos x="connsiteX1" y="connsiteY1"/>
              </a:cxn>
              <a:cxn ang="0">
                <a:pos x="connsiteX2" y="connsiteY2"/>
              </a:cxn>
              <a:cxn ang="0">
                <a:pos x="connsiteX3" y="connsiteY3"/>
              </a:cxn>
            </a:cxnLst>
            <a:rect l="l" t="t" r="r" b="b"/>
            <a:pathLst>
              <a:path w="675190" h="365124">
                <a:moveTo>
                  <a:pt x="0" y="0"/>
                </a:moveTo>
                <a:lnTo>
                  <a:pt x="675190" y="0"/>
                </a:lnTo>
                <a:lnTo>
                  <a:pt x="567230" y="365124"/>
                </a:lnTo>
                <a:lnTo>
                  <a:pt x="0" y="365124"/>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ID" sz="1800"/>
          </a:p>
        </p:txBody>
      </p:sp>
      <p:sp>
        <p:nvSpPr>
          <p:cNvPr id="8" name="Text Placeholder 9">
            <a:extLst>
              <a:ext uri="{FF2B5EF4-FFF2-40B4-BE49-F238E27FC236}">
                <a16:creationId xmlns:a16="http://schemas.microsoft.com/office/drawing/2014/main" id="{C52C9BC3-AB0B-4FF6-A34B-FAEC7EFC221A}"/>
              </a:ext>
            </a:extLst>
          </p:cNvPr>
          <p:cNvSpPr>
            <a:spLocks noGrp="1"/>
          </p:cNvSpPr>
          <p:nvPr>
            <p:ph type="body" sz="quarter" idx="15" hasCustomPrompt="1"/>
          </p:nvPr>
        </p:nvSpPr>
        <p:spPr>
          <a:xfrm>
            <a:off x="6388609" y="2203450"/>
            <a:ext cx="5021522" cy="4322764"/>
          </a:xfrm>
          <a:prstGeom prst="rect">
            <a:avLst/>
          </a:prstGeom>
          <a:solidFill>
            <a:schemeClr val="accent2">
              <a:alpha val="25000"/>
            </a:schemeClr>
          </a:solidFill>
          <a:ln>
            <a:noFill/>
          </a:ln>
        </p:spPr>
        <p:txBody>
          <a:bodyPr lIns="91440" rIns="1005840" anchor="ctr" anchorCtr="0">
            <a:noAutofit/>
          </a:bodyPr>
          <a:lstStyle>
            <a:lvl1pPr marL="0" indent="0">
              <a:lnSpc>
                <a:spcPct val="140000"/>
              </a:lnSpc>
              <a:spcBef>
                <a:spcPts val="0"/>
              </a:spcBef>
              <a:buNone/>
              <a:defRPr kern="900" spc="50" normalizeH="0" baseline="0">
                <a:solidFill>
                  <a:schemeClr val="accent3"/>
                </a:solidFill>
                <a:latin typeface="Lato Light" panose="020F0502020204030203" pitchFamily="34" charset="0"/>
                <a:ea typeface="Lato Light" panose="020F0502020204030203" pitchFamily="34" charset="0"/>
                <a:cs typeface="Lato Light" panose="020F0502020204030203" pitchFamily="34" charset="0"/>
              </a:defRPr>
            </a:lvl1pPr>
            <a:lvl2pPr marL="457182" indent="0">
              <a:buNone/>
              <a:defRPr/>
            </a:lvl2pPr>
            <a:lvl3pPr marL="914364" indent="0">
              <a:buNone/>
              <a:defRPr/>
            </a:lvl3pPr>
            <a:lvl4pPr marL="1371545" indent="0">
              <a:buNone/>
              <a:defRPr/>
            </a:lvl4pPr>
            <a:lvl5pPr marL="1828727" indent="0">
              <a:buNone/>
              <a:defRPr/>
            </a:lvl5pPr>
          </a:lstStyle>
          <a:p>
            <a:pPr lvl="0"/>
            <a:r>
              <a:rPr lang="en-US"/>
              <a:t>Click to edit text</a:t>
            </a:r>
          </a:p>
        </p:txBody>
      </p:sp>
      <p:sp>
        <p:nvSpPr>
          <p:cNvPr id="9" name="Text Placeholder 9">
            <a:extLst>
              <a:ext uri="{FF2B5EF4-FFF2-40B4-BE49-F238E27FC236}">
                <a16:creationId xmlns:a16="http://schemas.microsoft.com/office/drawing/2014/main" id="{24825AB8-B25F-4C8C-8800-F08604A7116B}"/>
              </a:ext>
            </a:extLst>
          </p:cNvPr>
          <p:cNvSpPr>
            <a:spLocks noGrp="1"/>
          </p:cNvSpPr>
          <p:nvPr>
            <p:ph type="body" sz="quarter" idx="14" hasCustomPrompt="1"/>
          </p:nvPr>
        </p:nvSpPr>
        <p:spPr>
          <a:xfrm>
            <a:off x="731520" y="2203450"/>
            <a:ext cx="5082758" cy="4322764"/>
          </a:xfrm>
          <a:prstGeom prst="rect">
            <a:avLst/>
          </a:prstGeom>
          <a:solidFill>
            <a:schemeClr val="accent2">
              <a:alpha val="25000"/>
            </a:schemeClr>
          </a:solidFill>
          <a:ln>
            <a:noFill/>
          </a:ln>
        </p:spPr>
        <p:txBody>
          <a:bodyPr lIns="91440" anchor="ctr" anchorCtr="0">
            <a:noAutofit/>
          </a:bodyPr>
          <a:lstStyle>
            <a:lvl1pPr marL="0" indent="0" algn="l">
              <a:lnSpc>
                <a:spcPct val="140000"/>
              </a:lnSpc>
              <a:spcBef>
                <a:spcPts val="0"/>
              </a:spcBef>
              <a:buNone/>
              <a:defRPr kern="900" spc="50" normalizeH="0" baseline="0">
                <a:solidFill>
                  <a:schemeClr val="accent3"/>
                </a:solidFill>
                <a:latin typeface="Lato Light" panose="020F0502020204030203" pitchFamily="34" charset="0"/>
                <a:ea typeface="Lato Light" panose="020F0502020204030203" pitchFamily="34" charset="0"/>
                <a:cs typeface="Lato Light" panose="020F0502020204030203" pitchFamily="34" charset="0"/>
              </a:defRPr>
            </a:lvl1pPr>
            <a:lvl2pPr marL="457182" indent="0">
              <a:buNone/>
              <a:defRPr/>
            </a:lvl2pPr>
            <a:lvl3pPr marL="914364" indent="0">
              <a:buNone/>
              <a:defRPr/>
            </a:lvl3pPr>
            <a:lvl4pPr marL="1371545" indent="0">
              <a:buNone/>
              <a:defRPr/>
            </a:lvl4pPr>
            <a:lvl5pPr marL="1828727" indent="0">
              <a:buNone/>
              <a:defRPr/>
            </a:lvl5pPr>
          </a:lstStyle>
          <a:p>
            <a:pPr lvl="0"/>
            <a:r>
              <a:rPr lang="en-US"/>
              <a:t>Click to edit text</a:t>
            </a:r>
          </a:p>
        </p:txBody>
      </p:sp>
    </p:spTree>
    <p:extLst>
      <p:ext uri="{BB962C8B-B14F-4D97-AF65-F5344CB8AC3E}">
        <p14:creationId xmlns:p14="http://schemas.microsoft.com/office/powerpoint/2010/main" val="4027379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_Only_Light">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C2019928-8C73-4E76-B829-B9A4161D7BF9}"/>
              </a:ext>
            </a:extLst>
          </p:cNvPr>
          <p:cNvSpPr>
            <a:spLocks/>
          </p:cNvSpPr>
          <p:nvPr/>
        </p:nvSpPr>
        <p:spPr bwMode="auto">
          <a:xfrm>
            <a:off x="0" y="843598"/>
            <a:ext cx="675190" cy="365124"/>
          </a:xfrm>
          <a:custGeom>
            <a:avLst/>
            <a:gdLst>
              <a:gd name="connsiteX0" fmla="*/ 0 w 675190"/>
              <a:gd name="connsiteY0" fmla="*/ 0 h 365124"/>
              <a:gd name="connsiteX1" fmla="*/ 675190 w 675190"/>
              <a:gd name="connsiteY1" fmla="*/ 0 h 365124"/>
              <a:gd name="connsiteX2" fmla="*/ 567230 w 675190"/>
              <a:gd name="connsiteY2" fmla="*/ 365124 h 365124"/>
              <a:gd name="connsiteX3" fmla="*/ 0 w 675190"/>
              <a:gd name="connsiteY3" fmla="*/ 365124 h 365124"/>
            </a:gdLst>
            <a:ahLst/>
            <a:cxnLst>
              <a:cxn ang="0">
                <a:pos x="connsiteX0" y="connsiteY0"/>
              </a:cxn>
              <a:cxn ang="0">
                <a:pos x="connsiteX1" y="connsiteY1"/>
              </a:cxn>
              <a:cxn ang="0">
                <a:pos x="connsiteX2" y="connsiteY2"/>
              </a:cxn>
              <a:cxn ang="0">
                <a:pos x="connsiteX3" y="connsiteY3"/>
              </a:cxn>
            </a:cxnLst>
            <a:rect l="l" t="t" r="r" b="b"/>
            <a:pathLst>
              <a:path w="675190" h="365124">
                <a:moveTo>
                  <a:pt x="0" y="0"/>
                </a:moveTo>
                <a:lnTo>
                  <a:pt x="675190" y="0"/>
                </a:lnTo>
                <a:lnTo>
                  <a:pt x="567230" y="365124"/>
                </a:lnTo>
                <a:lnTo>
                  <a:pt x="0" y="365124"/>
                </a:lnTo>
                <a:close/>
              </a:path>
            </a:pathLst>
          </a:custGeom>
          <a:solidFill>
            <a:schemeClr val="tx2"/>
          </a:solidFill>
          <a:ln>
            <a:noFill/>
          </a:ln>
        </p:spPr>
        <p:txBody>
          <a:bodyPr vert="horz" wrap="square" lIns="91440" tIns="45720" rIns="91440" bIns="45720" numCol="1" anchor="t" anchorCtr="0" compatLnSpc="1">
            <a:prstTxWarp prst="textNoShape">
              <a:avLst/>
            </a:prstTxWarp>
            <a:noAutofit/>
          </a:bodyPr>
          <a:lstStyle/>
          <a:p>
            <a:endParaRPr lang="en-ID" sz="1800"/>
          </a:p>
        </p:txBody>
      </p:sp>
      <p:sp>
        <p:nvSpPr>
          <p:cNvPr id="5" name="Title 1">
            <a:extLst>
              <a:ext uri="{FF2B5EF4-FFF2-40B4-BE49-F238E27FC236}">
                <a16:creationId xmlns:a16="http://schemas.microsoft.com/office/drawing/2014/main" id="{D17DD162-7F47-3F46-5074-1D407E0D72C1}"/>
              </a:ext>
            </a:extLst>
          </p:cNvPr>
          <p:cNvSpPr>
            <a:spLocks noGrp="1"/>
          </p:cNvSpPr>
          <p:nvPr>
            <p:ph type="title" hasCustomPrompt="1"/>
          </p:nvPr>
        </p:nvSpPr>
        <p:spPr>
          <a:xfrm>
            <a:off x="756695" y="740971"/>
            <a:ext cx="10678610" cy="623646"/>
          </a:xfrm>
        </p:spPr>
        <p:txBody>
          <a:bodyPr>
            <a:noAutofit/>
          </a:bodyPr>
          <a:lstStyle>
            <a:lvl1pPr algn="l">
              <a:defRPr sz="4800" b="0">
                <a:solidFill>
                  <a:schemeClr val="tx1"/>
                </a:solidFill>
              </a:defRPr>
            </a:lvl1pPr>
          </a:lstStyle>
          <a:p>
            <a:r>
              <a:rPr lang="en-US" dirty="0"/>
              <a:t>Insert Title Here</a:t>
            </a:r>
            <a:endParaRPr lang="en-ID" dirty="0"/>
          </a:p>
        </p:txBody>
      </p:sp>
    </p:spTree>
    <p:extLst>
      <p:ext uri="{BB962C8B-B14F-4D97-AF65-F5344CB8AC3E}">
        <p14:creationId xmlns:p14="http://schemas.microsoft.com/office/powerpoint/2010/main" val="1381111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5"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_Only_Dar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A2E065-F84C-4D84-8D3F-D95B09403F3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C429097-1EAB-408C-B6CB-A6AA36B54566}"/>
              </a:ext>
            </a:extLst>
          </p:cNvPr>
          <p:cNvSpPr>
            <a:spLocks noGrp="1"/>
          </p:cNvSpPr>
          <p:nvPr>
            <p:ph type="title" hasCustomPrompt="1"/>
          </p:nvPr>
        </p:nvSpPr>
        <p:spPr>
          <a:xfrm>
            <a:off x="731520" y="598807"/>
            <a:ext cx="10678610" cy="1219835"/>
          </a:xfrm>
        </p:spPr>
        <p:txBody>
          <a:bodyPr>
            <a:noAutofit/>
          </a:bodyPr>
          <a:lstStyle>
            <a:lvl1pPr algn="l">
              <a:defRPr sz="6000" b="0">
                <a:solidFill>
                  <a:schemeClr val="accent3"/>
                </a:solidFill>
              </a:defRPr>
            </a:lvl1pPr>
          </a:lstStyle>
          <a:p>
            <a:r>
              <a:rPr lang="en-US"/>
              <a:t>Insert Title Here</a:t>
            </a:r>
            <a:endParaRPr lang="en-ID"/>
          </a:p>
        </p:txBody>
      </p:sp>
      <p:sp>
        <p:nvSpPr>
          <p:cNvPr id="17" name="Freeform: Shape 16">
            <a:extLst>
              <a:ext uri="{FF2B5EF4-FFF2-40B4-BE49-F238E27FC236}">
                <a16:creationId xmlns:a16="http://schemas.microsoft.com/office/drawing/2014/main" id="{C2019928-8C73-4E76-B829-B9A4161D7BF9}"/>
              </a:ext>
            </a:extLst>
          </p:cNvPr>
          <p:cNvSpPr>
            <a:spLocks/>
          </p:cNvSpPr>
          <p:nvPr/>
        </p:nvSpPr>
        <p:spPr bwMode="auto">
          <a:xfrm>
            <a:off x="0" y="843598"/>
            <a:ext cx="675190" cy="365124"/>
          </a:xfrm>
          <a:custGeom>
            <a:avLst/>
            <a:gdLst>
              <a:gd name="connsiteX0" fmla="*/ 0 w 675190"/>
              <a:gd name="connsiteY0" fmla="*/ 0 h 365124"/>
              <a:gd name="connsiteX1" fmla="*/ 675190 w 675190"/>
              <a:gd name="connsiteY1" fmla="*/ 0 h 365124"/>
              <a:gd name="connsiteX2" fmla="*/ 567230 w 675190"/>
              <a:gd name="connsiteY2" fmla="*/ 365124 h 365124"/>
              <a:gd name="connsiteX3" fmla="*/ 0 w 675190"/>
              <a:gd name="connsiteY3" fmla="*/ 365124 h 365124"/>
            </a:gdLst>
            <a:ahLst/>
            <a:cxnLst>
              <a:cxn ang="0">
                <a:pos x="connsiteX0" y="connsiteY0"/>
              </a:cxn>
              <a:cxn ang="0">
                <a:pos x="connsiteX1" y="connsiteY1"/>
              </a:cxn>
              <a:cxn ang="0">
                <a:pos x="connsiteX2" y="connsiteY2"/>
              </a:cxn>
              <a:cxn ang="0">
                <a:pos x="connsiteX3" y="connsiteY3"/>
              </a:cxn>
            </a:cxnLst>
            <a:rect l="l" t="t" r="r" b="b"/>
            <a:pathLst>
              <a:path w="675190" h="365124">
                <a:moveTo>
                  <a:pt x="0" y="0"/>
                </a:moveTo>
                <a:lnTo>
                  <a:pt x="675190" y="0"/>
                </a:lnTo>
                <a:lnTo>
                  <a:pt x="567230" y="365124"/>
                </a:lnTo>
                <a:lnTo>
                  <a:pt x="0" y="365124"/>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ID" sz="1800"/>
          </a:p>
        </p:txBody>
      </p:sp>
    </p:spTree>
    <p:extLst>
      <p:ext uri="{BB962C8B-B14F-4D97-AF65-F5344CB8AC3E}">
        <p14:creationId xmlns:p14="http://schemas.microsoft.com/office/powerpoint/2010/main" val="3560504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lank_Ligh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275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_Dar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A2E065-F84C-4D84-8D3F-D95B09403F3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94530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Text Light">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C2019928-8C73-4E76-B829-B9A4161D7BF9}"/>
              </a:ext>
            </a:extLst>
          </p:cNvPr>
          <p:cNvSpPr>
            <a:spLocks/>
          </p:cNvSpPr>
          <p:nvPr/>
        </p:nvSpPr>
        <p:spPr bwMode="auto">
          <a:xfrm>
            <a:off x="0" y="843598"/>
            <a:ext cx="675190" cy="365124"/>
          </a:xfrm>
          <a:custGeom>
            <a:avLst/>
            <a:gdLst>
              <a:gd name="connsiteX0" fmla="*/ 0 w 675190"/>
              <a:gd name="connsiteY0" fmla="*/ 0 h 365124"/>
              <a:gd name="connsiteX1" fmla="*/ 675190 w 675190"/>
              <a:gd name="connsiteY1" fmla="*/ 0 h 365124"/>
              <a:gd name="connsiteX2" fmla="*/ 567230 w 675190"/>
              <a:gd name="connsiteY2" fmla="*/ 365124 h 365124"/>
              <a:gd name="connsiteX3" fmla="*/ 0 w 675190"/>
              <a:gd name="connsiteY3" fmla="*/ 365124 h 365124"/>
            </a:gdLst>
            <a:ahLst/>
            <a:cxnLst>
              <a:cxn ang="0">
                <a:pos x="connsiteX0" y="connsiteY0"/>
              </a:cxn>
              <a:cxn ang="0">
                <a:pos x="connsiteX1" y="connsiteY1"/>
              </a:cxn>
              <a:cxn ang="0">
                <a:pos x="connsiteX2" y="connsiteY2"/>
              </a:cxn>
              <a:cxn ang="0">
                <a:pos x="connsiteX3" y="connsiteY3"/>
              </a:cxn>
            </a:cxnLst>
            <a:rect l="l" t="t" r="r" b="b"/>
            <a:pathLst>
              <a:path w="675190" h="365124">
                <a:moveTo>
                  <a:pt x="0" y="0"/>
                </a:moveTo>
                <a:lnTo>
                  <a:pt x="675190" y="0"/>
                </a:lnTo>
                <a:lnTo>
                  <a:pt x="567230" y="365124"/>
                </a:lnTo>
                <a:lnTo>
                  <a:pt x="0" y="365124"/>
                </a:lnTo>
                <a:close/>
              </a:path>
            </a:pathLst>
          </a:custGeom>
          <a:solidFill>
            <a:schemeClr val="tx2"/>
          </a:solidFill>
          <a:ln>
            <a:noFill/>
          </a:ln>
        </p:spPr>
        <p:txBody>
          <a:bodyPr vert="horz" wrap="square" lIns="91440" tIns="45720" rIns="91440" bIns="45720" numCol="1" anchor="t" anchorCtr="0" compatLnSpc="1">
            <a:prstTxWarp prst="textNoShape">
              <a:avLst/>
            </a:prstTxWarp>
            <a:noAutofit/>
          </a:bodyPr>
          <a:lstStyle/>
          <a:p>
            <a:endParaRPr lang="en-ID" sz="1800"/>
          </a:p>
        </p:txBody>
      </p:sp>
      <p:sp>
        <p:nvSpPr>
          <p:cNvPr id="10" name="Text Placeholder 9">
            <a:extLst>
              <a:ext uri="{FF2B5EF4-FFF2-40B4-BE49-F238E27FC236}">
                <a16:creationId xmlns:a16="http://schemas.microsoft.com/office/drawing/2014/main" id="{2F4827FB-EC1B-4E38-9248-AE0B81ABD051}"/>
              </a:ext>
            </a:extLst>
          </p:cNvPr>
          <p:cNvSpPr>
            <a:spLocks noGrp="1"/>
          </p:cNvSpPr>
          <p:nvPr>
            <p:ph type="body" sz="quarter" idx="14" hasCustomPrompt="1"/>
          </p:nvPr>
        </p:nvSpPr>
        <p:spPr>
          <a:xfrm>
            <a:off x="731520" y="1775534"/>
            <a:ext cx="10678610" cy="4483981"/>
          </a:xfrm>
          <a:prstGeom prst="rect">
            <a:avLst/>
          </a:prstGeom>
          <a:solidFill>
            <a:schemeClr val="accent3">
              <a:alpha val="25000"/>
            </a:schemeClr>
          </a:solidFill>
          <a:ln>
            <a:noFill/>
          </a:ln>
        </p:spPr>
        <p:txBody>
          <a:bodyPr lIns="0" anchor="ctr" anchorCtr="0"/>
          <a:lstStyle>
            <a:lvl1pPr marL="0" indent="0">
              <a:lnSpc>
                <a:spcPct val="140000"/>
              </a:lnSpc>
              <a:spcBef>
                <a:spcPts val="0"/>
              </a:spcBef>
              <a:buNone/>
              <a:defRPr kern="900" spc="50" normalizeH="0" baseline="0">
                <a:latin typeface="Lato Light" panose="020F0502020204030203" pitchFamily="34" charset="0"/>
                <a:ea typeface="Lato Light" panose="020F0502020204030203" pitchFamily="34" charset="0"/>
                <a:cs typeface="Lato Light" panose="020F0502020204030203" pitchFamily="34" charset="0"/>
              </a:defRPr>
            </a:lvl1pPr>
            <a:lvl2pPr marL="457182" indent="0">
              <a:buNone/>
              <a:defRPr/>
            </a:lvl2pPr>
            <a:lvl3pPr marL="914364" indent="0">
              <a:buNone/>
              <a:defRPr/>
            </a:lvl3pPr>
            <a:lvl4pPr marL="1371545" indent="0">
              <a:buNone/>
              <a:defRPr/>
            </a:lvl4pPr>
            <a:lvl5pPr marL="1828727" indent="0">
              <a:buNone/>
              <a:defRPr/>
            </a:lvl5pPr>
          </a:lstStyle>
          <a:p>
            <a:pPr lvl="0"/>
            <a:r>
              <a:rPr lang="en-US"/>
              <a:t>Click to edit text</a:t>
            </a:r>
          </a:p>
        </p:txBody>
      </p:sp>
      <p:sp>
        <p:nvSpPr>
          <p:cNvPr id="6" name="Title 1">
            <a:extLst>
              <a:ext uri="{FF2B5EF4-FFF2-40B4-BE49-F238E27FC236}">
                <a16:creationId xmlns:a16="http://schemas.microsoft.com/office/drawing/2014/main" id="{2836E22D-BEB7-02AF-CFF2-1C321426B1D2}"/>
              </a:ext>
            </a:extLst>
          </p:cNvPr>
          <p:cNvSpPr>
            <a:spLocks noGrp="1"/>
          </p:cNvSpPr>
          <p:nvPr>
            <p:ph type="title" hasCustomPrompt="1"/>
          </p:nvPr>
        </p:nvSpPr>
        <p:spPr>
          <a:xfrm>
            <a:off x="756695" y="740971"/>
            <a:ext cx="10678610" cy="623646"/>
          </a:xfrm>
        </p:spPr>
        <p:txBody>
          <a:bodyPr>
            <a:noAutofit/>
          </a:bodyPr>
          <a:lstStyle>
            <a:lvl1pPr algn="l">
              <a:defRPr sz="4800" b="0">
                <a:solidFill>
                  <a:schemeClr val="tx1"/>
                </a:solidFill>
              </a:defRPr>
            </a:lvl1pPr>
          </a:lstStyle>
          <a:p>
            <a:r>
              <a:rPr lang="en-US" dirty="0"/>
              <a:t>Insert Title Here</a:t>
            </a:r>
            <a:endParaRPr lang="en-ID" dirty="0"/>
          </a:p>
        </p:txBody>
      </p:sp>
    </p:spTree>
    <p:extLst>
      <p:ext uri="{BB962C8B-B14F-4D97-AF65-F5344CB8AC3E}">
        <p14:creationId xmlns:p14="http://schemas.microsoft.com/office/powerpoint/2010/main" val="3929593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6"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Text Dar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52E0889-61BE-49AB-B46F-1698C367B24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C429097-1EAB-408C-B6CB-A6AA36B54566}"/>
              </a:ext>
            </a:extLst>
          </p:cNvPr>
          <p:cNvSpPr>
            <a:spLocks noGrp="1"/>
          </p:cNvSpPr>
          <p:nvPr>
            <p:ph type="title" hasCustomPrompt="1"/>
          </p:nvPr>
        </p:nvSpPr>
        <p:spPr>
          <a:xfrm>
            <a:off x="731520" y="598807"/>
            <a:ext cx="10678610" cy="1219835"/>
          </a:xfrm>
        </p:spPr>
        <p:txBody>
          <a:bodyPr>
            <a:noAutofit/>
          </a:bodyPr>
          <a:lstStyle>
            <a:lvl1pPr algn="l">
              <a:defRPr sz="6000" b="0">
                <a:solidFill>
                  <a:schemeClr val="accent3"/>
                </a:solidFill>
              </a:defRPr>
            </a:lvl1pPr>
          </a:lstStyle>
          <a:p>
            <a:r>
              <a:rPr lang="en-US"/>
              <a:t>Insert Title Here</a:t>
            </a:r>
            <a:endParaRPr lang="en-ID"/>
          </a:p>
        </p:txBody>
      </p:sp>
      <p:sp>
        <p:nvSpPr>
          <p:cNvPr id="17" name="Freeform: Shape 16">
            <a:extLst>
              <a:ext uri="{FF2B5EF4-FFF2-40B4-BE49-F238E27FC236}">
                <a16:creationId xmlns:a16="http://schemas.microsoft.com/office/drawing/2014/main" id="{C2019928-8C73-4E76-B829-B9A4161D7BF9}"/>
              </a:ext>
            </a:extLst>
          </p:cNvPr>
          <p:cNvSpPr>
            <a:spLocks/>
          </p:cNvSpPr>
          <p:nvPr/>
        </p:nvSpPr>
        <p:spPr bwMode="auto">
          <a:xfrm>
            <a:off x="0" y="843598"/>
            <a:ext cx="675190" cy="365124"/>
          </a:xfrm>
          <a:custGeom>
            <a:avLst/>
            <a:gdLst>
              <a:gd name="connsiteX0" fmla="*/ 0 w 675190"/>
              <a:gd name="connsiteY0" fmla="*/ 0 h 365124"/>
              <a:gd name="connsiteX1" fmla="*/ 675190 w 675190"/>
              <a:gd name="connsiteY1" fmla="*/ 0 h 365124"/>
              <a:gd name="connsiteX2" fmla="*/ 567230 w 675190"/>
              <a:gd name="connsiteY2" fmla="*/ 365124 h 365124"/>
              <a:gd name="connsiteX3" fmla="*/ 0 w 675190"/>
              <a:gd name="connsiteY3" fmla="*/ 365124 h 365124"/>
            </a:gdLst>
            <a:ahLst/>
            <a:cxnLst>
              <a:cxn ang="0">
                <a:pos x="connsiteX0" y="connsiteY0"/>
              </a:cxn>
              <a:cxn ang="0">
                <a:pos x="connsiteX1" y="connsiteY1"/>
              </a:cxn>
              <a:cxn ang="0">
                <a:pos x="connsiteX2" y="connsiteY2"/>
              </a:cxn>
              <a:cxn ang="0">
                <a:pos x="connsiteX3" y="connsiteY3"/>
              </a:cxn>
            </a:cxnLst>
            <a:rect l="l" t="t" r="r" b="b"/>
            <a:pathLst>
              <a:path w="675190" h="365124">
                <a:moveTo>
                  <a:pt x="0" y="0"/>
                </a:moveTo>
                <a:lnTo>
                  <a:pt x="675190" y="0"/>
                </a:lnTo>
                <a:lnTo>
                  <a:pt x="567230" y="365124"/>
                </a:lnTo>
                <a:lnTo>
                  <a:pt x="0" y="365124"/>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ID" sz="1800"/>
          </a:p>
        </p:txBody>
      </p:sp>
      <p:sp>
        <p:nvSpPr>
          <p:cNvPr id="10" name="Text Placeholder 9">
            <a:extLst>
              <a:ext uri="{FF2B5EF4-FFF2-40B4-BE49-F238E27FC236}">
                <a16:creationId xmlns:a16="http://schemas.microsoft.com/office/drawing/2014/main" id="{2F4827FB-EC1B-4E38-9248-AE0B81ABD051}"/>
              </a:ext>
            </a:extLst>
          </p:cNvPr>
          <p:cNvSpPr>
            <a:spLocks noGrp="1"/>
          </p:cNvSpPr>
          <p:nvPr>
            <p:ph type="body" sz="quarter" idx="14" hasCustomPrompt="1"/>
          </p:nvPr>
        </p:nvSpPr>
        <p:spPr>
          <a:xfrm>
            <a:off x="731520" y="1936751"/>
            <a:ext cx="10678610" cy="4322764"/>
          </a:xfrm>
          <a:prstGeom prst="rect">
            <a:avLst/>
          </a:prstGeom>
          <a:solidFill>
            <a:schemeClr val="tx2">
              <a:alpha val="25000"/>
            </a:schemeClr>
          </a:solidFill>
          <a:ln>
            <a:noFill/>
          </a:ln>
        </p:spPr>
        <p:txBody>
          <a:bodyPr lIns="0" anchor="ctr" anchorCtr="0"/>
          <a:lstStyle>
            <a:lvl1pPr marL="0" indent="0">
              <a:lnSpc>
                <a:spcPct val="140000"/>
              </a:lnSpc>
              <a:spcBef>
                <a:spcPts val="0"/>
              </a:spcBef>
              <a:buNone/>
              <a:defRPr kern="900" spc="50" normalizeH="0" baseline="0">
                <a:solidFill>
                  <a:schemeClr val="accent3"/>
                </a:solidFill>
                <a:latin typeface="Lato Light" panose="020F0502020204030203" pitchFamily="34" charset="0"/>
                <a:ea typeface="Lato Light" panose="020F0502020204030203" pitchFamily="34" charset="0"/>
                <a:cs typeface="Lato Light" panose="020F0502020204030203" pitchFamily="34" charset="0"/>
              </a:defRPr>
            </a:lvl1pPr>
            <a:lvl2pPr marL="457182" indent="0">
              <a:buNone/>
              <a:defRPr/>
            </a:lvl2pPr>
            <a:lvl3pPr marL="914364" indent="0">
              <a:buNone/>
              <a:defRPr/>
            </a:lvl3pPr>
            <a:lvl4pPr marL="1371545" indent="0">
              <a:buNone/>
              <a:defRPr/>
            </a:lvl4pPr>
            <a:lvl5pPr marL="1828727" indent="0">
              <a:buNone/>
              <a:defRPr/>
            </a:lvl5pPr>
          </a:lstStyle>
          <a:p>
            <a:pPr lvl="0"/>
            <a:r>
              <a:rPr lang="en-US"/>
              <a:t>Click to edit text</a:t>
            </a:r>
          </a:p>
        </p:txBody>
      </p:sp>
    </p:spTree>
    <p:extLst>
      <p:ext uri="{BB962C8B-B14F-4D97-AF65-F5344CB8AC3E}">
        <p14:creationId xmlns:p14="http://schemas.microsoft.com/office/powerpoint/2010/main" val="2777110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hank_You_Light">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16C59199-7168-4554-9AB9-CEB1BAC8E45F}"/>
              </a:ext>
            </a:extLst>
          </p:cNvPr>
          <p:cNvSpPr>
            <a:spLocks/>
          </p:cNvSpPr>
          <p:nvPr/>
        </p:nvSpPr>
        <p:spPr bwMode="auto">
          <a:xfrm>
            <a:off x="2462449" y="3392335"/>
            <a:ext cx="7267102" cy="1876241"/>
          </a:xfrm>
          <a:custGeom>
            <a:avLst/>
            <a:gdLst>
              <a:gd name="connsiteX0" fmla="*/ 463250 w 6068269"/>
              <a:gd name="connsiteY0" fmla="*/ 0 h 1566723"/>
              <a:gd name="connsiteX1" fmla="*/ 2857281 w 6068269"/>
              <a:gd name="connsiteY1" fmla="*/ 0 h 1566723"/>
              <a:gd name="connsiteX2" fmla="*/ 3674238 w 6068269"/>
              <a:gd name="connsiteY2" fmla="*/ 0 h 1566723"/>
              <a:gd name="connsiteX3" fmla="*/ 6068269 w 6068269"/>
              <a:gd name="connsiteY3" fmla="*/ 0 h 1566723"/>
              <a:gd name="connsiteX4" fmla="*/ 5605019 w 6068269"/>
              <a:gd name="connsiteY4" fmla="*/ 1566723 h 1566723"/>
              <a:gd name="connsiteX5" fmla="*/ 3210988 w 6068269"/>
              <a:gd name="connsiteY5" fmla="*/ 1566723 h 1566723"/>
              <a:gd name="connsiteX6" fmla="*/ 2394031 w 6068269"/>
              <a:gd name="connsiteY6" fmla="*/ 1566723 h 1566723"/>
              <a:gd name="connsiteX7" fmla="*/ 0 w 6068269"/>
              <a:gd name="connsiteY7" fmla="*/ 1566723 h 1566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68269" h="1566723">
                <a:moveTo>
                  <a:pt x="463250" y="0"/>
                </a:moveTo>
                <a:lnTo>
                  <a:pt x="2857281" y="0"/>
                </a:lnTo>
                <a:lnTo>
                  <a:pt x="3674238" y="0"/>
                </a:lnTo>
                <a:lnTo>
                  <a:pt x="6068269" y="0"/>
                </a:lnTo>
                <a:lnTo>
                  <a:pt x="5605019" y="1566723"/>
                </a:lnTo>
                <a:lnTo>
                  <a:pt x="3210988" y="1566723"/>
                </a:lnTo>
                <a:lnTo>
                  <a:pt x="2394031" y="1566723"/>
                </a:lnTo>
                <a:lnTo>
                  <a:pt x="0" y="1566723"/>
                </a:lnTo>
                <a:close/>
              </a:path>
            </a:pathLst>
          </a:custGeom>
          <a:solidFill>
            <a:schemeClr val="accent1"/>
          </a:solidFill>
          <a:ln>
            <a:noFill/>
          </a:ln>
        </p:spPr>
        <p:txBody>
          <a:bodyPr vert="horz" wrap="square" lIns="91440" tIns="45720" rIns="91440" bIns="45720" numCol="1" anchor="ctr" anchorCtr="0" compatLnSpc="1">
            <a:prstTxWarp prst="textNoShape">
              <a:avLst/>
            </a:prstTxWarp>
            <a:noAutofit/>
          </a:bodyPr>
          <a:lstStyle/>
          <a:p>
            <a:pPr algn="ctr"/>
            <a:r>
              <a:rPr lang="en-ID" sz="6000">
                <a:solidFill>
                  <a:schemeClr val="bg2"/>
                </a:solidFill>
                <a:latin typeface="+mj-lt"/>
              </a:rPr>
              <a:t>Thank You!</a:t>
            </a:r>
          </a:p>
        </p:txBody>
      </p:sp>
      <p:sp>
        <p:nvSpPr>
          <p:cNvPr id="6" name="Freeform 17">
            <a:extLst>
              <a:ext uri="{FF2B5EF4-FFF2-40B4-BE49-F238E27FC236}">
                <a16:creationId xmlns:a16="http://schemas.microsoft.com/office/drawing/2014/main" id="{BD4961B5-9AA6-4C86-9E6C-F452974808AA}"/>
              </a:ext>
            </a:extLst>
          </p:cNvPr>
          <p:cNvSpPr>
            <a:spLocks/>
          </p:cNvSpPr>
          <p:nvPr/>
        </p:nvSpPr>
        <p:spPr bwMode="auto">
          <a:xfrm>
            <a:off x="4249767" y="5067209"/>
            <a:ext cx="4826000" cy="477838"/>
          </a:xfrm>
          <a:custGeom>
            <a:avLst/>
            <a:gdLst>
              <a:gd name="T0" fmla="*/ 1156 w 3040"/>
              <a:gd name="T1" fmla="*/ 301 h 301"/>
              <a:gd name="T2" fmla="*/ 1827 w 3040"/>
              <a:gd name="T3" fmla="*/ 301 h 301"/>
              <a:gd name="T4" fmla="*/ 2951 w 3040"/>
              <a:gd name="T5" fmla="*/ 301 h 301"/>
              <a:gd name="T6" fmla="*/ 3040 w 3040"/>
              <a:gd name="T7" fmla="*/ 0 h 301"/>
              <a:gd name="T8" fmla="*/ 1885 w 3040"/>
              <a:gd name="T9" fmla="*/ 0 h 301"/>
              <a:gd name="T10" fmla="*/ 1245 w 3040"/>
              <a:gd name="T11" fmla="*/ 0 h 301"/>
              <a:gd name="T12" fmla="*/ 90 w 3040"/>
              <a:gd name="T13" fmla="*/ 0 h 301"/>
              <a:gd name="T14" fmla="*/ 0 w 3040"/>
              <a:gd name="T15" fmla="*/ 301 h 301"/>
              <a:gd name="T16" fmla="*/ 1156 w 3040"/>
              <a:gd name="T17" fmla="*/ 301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40" h="301">
                <a:moveTo>
                  <a:pt x="1156" y="301"/>
                </a:moveTo>
                <a:lnTo>
                  <a:pt x="1827" y="301"/>
                </a:lnTo>
                <a:lnTo>
                  <a:pt x="2951" y="301"/>
                </a:lnTo>
                <a:lnTo>
                  <a:pt x="3040" y="0"/>
                </a:lnTo>
                <a:lnTo>
                  <a:pt x="1885" y="0"/>
                </a:lnTo>
                <a:lnTo>
                  <a:pt x="1245" y="0"/>
                </a:lnTo>
                <a:lnTo>
                  <a:pt x="90" y="0"/>
                </a:lnTo>
                <a:lnTo>
                  <a:pt x="0" y="301"/>
                </a:lnTo>
                <a:lnTo>
                  <a:pt x="1156" y="301"/>
                </a:lnTo>
                <a:close/>
              </a:path>
            </a:pathLst>
          </a:custGeom>
          <a:solidFill>
            <a:schemeClr val="accent2"/>
          </a:solidFill>
          <a:ln>
            <a:noFill/>
          </a:ln>
        </p:spPr>
        <p:txBody>
          <a:bodyPr vert="horz" wrap="square" lIns="274320" tIns="45720" rIns="91440" bIns="45720" numCol="1" anchor="ctr" anchorCtr="0" compatLnSpc="1">
            <a:prstTxWarp prst="textNoShape">
              <a:avLst/>
            </a:prstTxWarp>
          </a:bodyPr>
          <a:lstStyle/>
          <a:p>
            <a:pPr algn="l"/>
            <a:r>
              <a:rPr lang="en-ID" sz="1800" dirty="0">
                <a:solidFill>
                  <a:schemeClr val="bg2"/>
                </a:solidFill>
                <a:latin typeface="Lato" panose="020F0502020204030203" pitchFamily="34" charset="0"/>
              </a:rPr>
              <a:t>ANY</a:t>
            </a:r>
            <a:r>
              <a:rPr lang="en-ID" sz="1800" baseline="0" dirty="0">
                <a:solidFill>
                  <a:schemeClr val="bg2"/>
                </a:solidFill>
                <a:latin typeface="Lato" panose="020F0502020204030203" pitchFamily="34" charset="0"/>
              </a:rPr>
              <a:t> QUESTIONS?</a:t>
            </a:r>
            <a:endParaRPr lang="en-ID" sz="1800" dirty="0">
              <a:solidFill>
                <a:schemeClr val="bg2"/>
              </a:solidFill>
              <a:latin typeface="Lato" panose="020F0502020204030203" pitchFamily="34" charset="0"/>
            </a:endParaRPr>
          </a:p>
        </p:txBody>
      </p:sp>
      <p:pic>
        <p:nvPicPr>
          <p:cNvPr id="3" name="Picture 2">
            <a:extLst>
              <a:ext uri="{FF2B5EF4-FFF2-40B4-BE49-F238E27FC236}">
                <a16:creationId xmlns:a16="http://schemas.microsoft.com/office/drawing/2014/main" id="{850DAA8D-9D52-4498-905B-0B09EFEA78E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874768" y="1312954"/>
            <a:ext cx="2442466" cy="2079380"/>
          </a:xfrm>
          <a:prstGeom prst="rect">
            <a:avLst/>
          </a:prstGeom>
        </p:spPr>
      </p:pic>
    </p:spTree>
    <p:extLst>
      <p:ext uri="{BB962C8B-B14F-4D97-AF65-F5344CB8AC3E}">
        <p14:creationId xmlns:p14="http://schemas.microsoft.com/office/powerpoint/2010/main" val="2795449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hank_You_Dar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52E0889-61BE-49AB-B46F-1698C367B24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Freeform: Shape 5">
            <a:extLst>
              <a:ext uri="{FF2B5EF4-FFF2-40B4-BE49-F238E27FC236}">
                <a16:creationId xmlns:a16="http://schemas.microsoft.com/office/drawing/2014/main" id="{C0C930D1-5D50-4B0E-8709-32F26BD93B10}"/>
              </a:ext>
            </a:extLst>
          </p:cNvPr>
          <p:cNvSpPr>
            <a:spLocks/>
          </p:cNvSpPr>
          <p:nvPr/>
        </p:nvSpPr>
        <p:spPr bwMode="auto">
          <a:xfrm>
            <a:off x="2462449" y="3392335"/>
            <a:ext cx="7267102" cy="1876241"/>
          </a:xfrm>
          <a:custGeom>
            <a:avLst/>
            <a:gdLst>
              <a:gd name="connsiteX0" fmla="*/ 463250 w 6068269"/>
              <a:gd name="connsiteY0" fmla="*/ 0 h 1566723"/>
              <a:gd name="connsiteX1" fmla="*/ 2857281 w 6068269"/>
              <a:gd name="connsiteY1" fmla="*/ 0 h 1566723"/>
              <a:gd name="connsiteX2" fmla="*/ 3674238 w 6068269"/>
              <a:gd name="connsiteY2" fmla="*/ 0 h 1566723"/>
              <a:gd name="connsiteX3" fmla="*/ 6068269 w 6068269"/>
              <a:gd name="connsiteY3" fmla="*/ 0 h 1566723"/>
              <a:gd name="connsiteX4" fmla="*/ 5605019 w 6068269"/>
              <a:gd name="connsiteY4" fmla="*/ 1566723 h 1566723"/>
              <a:gd name="connsiteX5" fmla="*/ 3210988 w 6068269"/>
              <a:gd name="connsiteY5" fmla="*/ 1566723 h 1566723"/>
              <a:gd name="connsiteX6" fmla="*/ 2394031 w 6068269"/>
              <a:gd name="connsiteY6" fmla="*/ 1566723 h 1566723"/>
              <a:gd name="connsiteX7" fmla="*/ 0 w 6068269"/>
              <a:gd name="connsiteY7" fmla="*/ 1566723 h 1566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68269" h="1566723">
                <a:moveTo>
                  <a:pt x="463250" y="0"/>
                </a:moveTo>
                <a:lnTo>
                  <a:pt x="2857281" y="0"/>
                </a:lnTo>
                <a:lnTo>
                  <a:pt x="3674238" y="0"/>
                </a:lnTo>
                <a:lnTo>
                  <a:pt x="6068269" y="0"/>
                </a:lnTo>
                <a:lnTo>
                  <a:pt x="5605019" y="1566723"/>
                </a:lnTo>
                <a:lnTo>
                  <a:pt x="3210988" y="1566723"/>
                </a:lnTo>
                <a:lnTo>
                  <a:pt x="2394031" y="1566723"/>
                </a:lnTo>
                <a:lnTo>
                  <a:pt x="0" y="1566723"/>
                </a:lnTo>
                <a:close/>
              </a:path>
            </a:pathLst>
          </a:custGeom>
          <a:solidFill>
            <a:schemeClr val="accent2"/>
          </a:solidFill>
          <a:ln>
            <a:noFill/>
          </a:ln>
        </p:spPr>
        <p:txBody>
          <a:bodyPr vert="horz" wrap="square" lIns="91440" tIns="45720" rIns="91440" bIns="45720" numCol="1" anchor="ctr" anchorCtr="0" compatLnSpc="1">
            <a:prstTxWarp prst="textNoShape">
              <a:avLst/>
            </a:prstTxWarp>
            <a:noAutofit/>
          </a:bodyPr>
          <a:lstStyle/>
          <a:p>
            <a:pPr algn="ctr"/>
            <a:r>
              <a:rPr lang="en-ID" sz="6000" dirty="0">
                <a:solidFill>
                  <a:schemeClr val="bg2"/>
                </a:solidFill>
                <a:latin typeface="+mj-lt"/>
              </a:rPr>
              <a:t>Thank You!</a:t>
            </a:r>
          </a:p>
        </p:txBody>
      </p:sp>
      <p:sp>
        <p:nvSpPr>
          <p:cNvPr id="7" name="Freeform 17">
            <a:extLst>
              <a:ext uri="{FF2B5EF4-FFF2-40B4-BE49-F238E27FC236}">
                <a16:creationId xmlns:a16="http://schemas.microsoft.com/office/drawing/2014/main" id="{76AEA0EC-D3AD-4B97-9B35-A709534810EC}"/>
              </a:ext>
            </a:extLst>
          </p:cNvPr>
          <p:cNvSpPr>
            <a:spLocks/>
          </p:cNvSpPr>
          <p:nvPr/>
        </p:nvSpPr>
        <p:spPr bwMode="auto">
          <a:xfrm>
            <a:off x="4249767" y="5067209"/>
            <a:ext cx="4826000" cy="477838"/>
          </a:xfrm>
          <a:custGeom>
            <a:avLst/>
            <a:gdLst>
              <a:gd name="T0" fmla="*/ 1156 w 3040"/>
              <a:gd name="T1" fmla="*/ 301 h 301"/>
              <a:gd name="T2" fmla="*/ 1827 w 3040"/>
              <a:gd name="T3" fmla="*/ 301 h 301"/>
              <a:gd name="T4" fmla="*/ 2951 w 3040"/>
              <a:gd name="T5" fmla="*/ 301 h 301"/>
              <a:gd name="T6" fmla="*/ 3040 w 3040"/>
              <a:gd name="T7" fmla="*/ 0 h 301"/>
              <a:gd name="T8" fmla="*/ 1885 w 3040"/>
              <a:gd name="T9" fmla="*/ 0 h 301"/>
              <a:gd name="T10" fmla="*/ 1245 w 3040"/>
              <a:gd name="T11" fmla="*/ 0 h 301"/>
              <a:gd name="T12" fmla="*/ 90 w 3040"/>
              <a:gd name="T13" fmla="*/ 0 h 301"/>
              <a:gd name="T14" fmla="*/ 0 w 3040"/>
              <a:gd name="T15" fmla="*/ 301 h 301"/>
              <a:gd name="T16" fmla="*/ 1156 w 3040"/>
              <a:gd name="T17" fmla="*/ 301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40" h="301">
                <a:moveTo>
                  <a:pt x="1156" y="301"/>
                </a:moveTo>
                <a:lnTo>
                  <a:pt x="1827" y="301"/>
                </a:lnTo>
                <a:lnTo>
                  <a:pt x="2951" y="301"/>
                </a:lnTo>
                <a:lnTo>
                  <a:pt x="3040" y="0"/>
                </a:lnTo>
                <a:lnTo>
                  <a:pt x="1885" y="0"/>
                </a:lnTo>
                <a:lnTo>
                  <a:pt x="1245" y="0"/>
                </a:lnTo>
                <a:lnTo>
                  <a:pt x="90" y="0"/>
                </a:lnTo>
                <a:lnTo>
                  <a:pt x="0" y="301"/>
                </a:lnTo>
                <a:lnTo>
                  <a:pt x="1156" y="301"/>
                </a:lnTo>
                <a:close/>
              </a:path>
            </a:pathLst>
          </a:custGeom>
          <a:solidFill>
            <a:schemeClr val="bg2"/>
          </a:solidFill>
          <a:ln>
            <a:noFill/>
          </a:ln>
        </p:spPr>
        <p:txBody>
          <a:bodyPr vert="horz" wrap="square" lIns="274320" tIns="45720" rIns="91440" bIns="45720" numCol="1" anchor="ctr" anchorCtr="0" compatLnSpc="1">
            <a:prstTxWarp prst="textNoShape">
              <a:avLst/>
            </a:prstTxWarp>
          </a:bodyPr>
          <a:lstStyle/>
          <a:p>
            <a:pPr algn="l"/>
            <a:r>
              <a:rPr lang="en-ID" sz="1800" dirty="0">
                <a:solidFill>
                  <a:schemeClr val="accent2"/>
                </a:solidFill>
                <a:latin typeface="Lato" panose="020F0502020204030203" pitchFamily="34" charset="0"/>
              </a:rPr>
              <a:t>ANY</a:t>
            </a:r>
            <a:r>
              <a:rPr lang="en-ID" sz="1800" baseline="0" dirty="0">
                <a:solidFill>
                  <a:schemeClr val="accent2"/>
                </a:solidFill>
                <a:latin typeface="Lato" panose="020F0502020204030203" pitchFamily="34" charset="0"/>
              </a:rPr>
              <a:t> QUESTIONS?</a:t>
            </a:r>
            <a:endParaRPr lang="en-ID" sz="1800" dirty="0">
              <a:solidFill>
                <a:schemeClr val="accent2"/>
              </a:solidFill>
              <a:latin typeface="Lato" panose="020F0502020204030203" pitchFamily="34" charset="0"/>
            </a:endParaRPr>
          </a:p>
        </p:txBody>
      </p:sp>
      <p:pic>
        <p:nvPicPr>
          <p:cNvPr id="5" name="Picture 4">
            <a:extLst>
              <a:ext uri="{FF2B5EF4-FFF2-40B4-BE49-F238E27FC236}">
                <a16:creationId xmlns:a16="http://schemas.microsoft.com/office/drawing/2014/main" id="{B8FB6EDB-1952-4596-9536-8B61E8DD7EA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874768" y="1312956"/>
            <a:ext cx="2442467" cy="2079380"/>
          </a:xfrm>
          <a:prstGeom prst="rect">
            <a:avLst/>
          </a:prstGeom>
        </p:spPr>
      </p:pic>
    </p:spTree>
    <p:extLst>
      <p:ext uri="{BB962C8B-B14F-4D97-AF65-F5344CB8AC3E}">
        <p14:creationId xmlns:p14="http://schemas.microsoft.com/office/powerpoint/2010/main" val="1261320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1C86E75-077E-43AE-9893-0E525F8F4C32}"/>
              </a:ext>
            </a:extLst>
          </p:cNvPr>
          <p:cNvPicPr>
            <a:picLocks noChangeAspect="1"/>
          </p:cNvPicPr>
          <p:nvPr/>
        </p:nvPicPr>
        <p:blipFill>
          <a:blip r:embed="rId18" cstate="print">
            <a:extLst>
              <a:ext uri="{28A0092B-C50C-407E-A947-70E740481C1C}">
                <a14:useLocalDpi xmlns:a14="http://schemas.microsoft.com/office/drawing/2010/main"/>
              </a:ext>
            </a:extLst>
          </a:blip>
          <a:srcRect/>
          <a:stretch/>
        </p:blipFill>
        <p:spPr>
          <a:xfrm>
            <a:off x="1355" y="0"/>
            <a:ext cx="12189292"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8B764B-5422-408E-9D04-54B83D1862AB}" type="datetimeFigureOut">
              <a:rPr lang="en-US" smtClean="0"/>
              <a:t>9/22/2026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813BF9-5145-4417-B95D-FA8627973885}" type="slidenum">
              <a:rPr lang="en-US" smtClean="0"/>
              <a:t>‹#›</a:t>
            </a:fld>
            <a:endParaRPr lang="en-US"/>
          </a:p>
        </p:txBody>
      </p:sp>
    </p:spTree>
    <p:extLst>
      <p:ext uri="{BB962C8B-B14F-4D97-AF65-F5344CB8AC3E}">
        <p14:creationId xmlns:p14="http://schemas.microsoft.com/office/powerpoint/2010/main" val="2825501367"/>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91436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0" indent="-228590" algn="l" defTabSz="91436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72" indent="-228590" algn="l" defTabSz="91436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54" indent="-228590" algn="l" defTabSz="91436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36" indent="-228590" algn="l" defTabSz="91436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17" indent="-228590" algn="l" defTabSz="91436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99" indent="-228590" algn="l" defTabSz="91436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81" indent="-228590" algn="l" defTabSz="91436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63" indent="-228590" algn="l" defTabSz="91436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44" indent="-228590" algn="l" defTabSz="91436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64" rtl="0" eaLnBrk="1" latinLnBrk="0" hangingPunct="1">
        <a:defRPr sz="1800" kern="1200">
          <a:solidFill>
            <a:schemeClr val="tx1"/>
          </a:solidFill>
          <a:latin typeface="+mn-lt"/>
          <a:ea typeface="+mn-ea"/>
          <a:cs typeface="+mn-cs"/>
        </a:defRPr>
      </a:lvl1pPr>
      <a:lvl2pPr marL="457182" algn="l" defTabSz="914364" rtl="0" eaLnBrk="1" latinLnBrk="0" hangingPunct="1">
        <a:defRPr sz="1800" kern="1200">
          <a:solidFill>
            <a:schemeClr val="tx1"/>
          </a:solidFill>
          <a:latin typeface="+mn-lt"/>
          <a:ea typeface="+mn-ea"/>
          <a:cs typeface="+mn-cs"/>
        </a:defRPr>
      </a:lvl2pPr>
      <a:lvl3pPr marL="914364" algn="l" defTabSz="914364" rtl="0" eaLnBrk="1" latinLnBrk="0" hangingPunct="1">
        <a:defRPr sz="1800" kern="1200">
          <a:solidFill>
            <a:schemeClr val="tx1"/>
          </a:solidFill>
          <a:latin typeface="+mn-lt"/>
          <a:ea typeface="+mn-ea"/>
          <a:cs typeface="+mn-cs"/>
        </a:defRPr>
      </a:lvl3pPr>
      <a:lvl4pPr marL="1371545" algn="l" defTabSz="914364" rtl="0" eaLnBrk="1" latinLnBrk="0" hangingPunct="1">
        <a:defRPr sz="1800" kern="1200">
          <a:solidFill>
            <a:schemeClr val="tx1"/>
          </a:solidFill>
          <a:latin typeface="+mn-lt"/>
          <a:ea typeface="+mn-ea"/>
          <a:cs typeface="+mn-cs"/>
        </a:defRPr>
      </a:lvl4pPr>
      <a:lvl5pPr marL="1828727" algn="l" defTabSz="914364" rtl="0" eaLnBrk="1" latinLnBrk="0" hangingPunct="1">
        <a:defRPr sz="1800" kern="1200">
          <a:solidFill>
            <a:schemeClr val="tx1"/>
          </a:solidFill>
          <a:latin typeface="+mn-lt"/>
          <a:ea typeface="+mn-ea"/>
          <a:cs typeface="+mn-cs"/>
        </a:defRPr>
      </a:lvl5pPr>
      <a:lvl6pPr marL="2285909" algn="l" defTabSz="914364" rtl="0" eaLnBrk="1" latinLnBrk="0" hangingPunct="1">
        <a:defRPr sz="1800" kern="1200">
          <a:solidFill>
            <a:schemeClr val="tx1"/>
          </a:solidFill>
          <a:latin typeface="+mn-lt"/>
          <a:ea typeface="+mn-ea"/>
          <a:cs typeface="+mn-cs"/>
        </a:defRPr>
      </a:lvl6pPr>
      <a:lvl7pPr marL="2743091" algn="l" defTabSz="914364" rtl="0" eaLnBrk="1" latinLnBrk="0" hangingPunct="1">
        <a:defRPr sz="1800" kern="1200">
          <a:solidFill>
            <a:schemeClr val="tx1"/>
          </a:solidFill>
          <a:latin typeface="+mn-lt"/>
          <a:ea typeface="+mn-ea"/>
          <a:cs typeface="+mn-cs"/>
        </a:defRPr>
      </a:lvl7pPr>
      <a:lvl8pPr marL="3200272" algn="l" defTabSz="914364" rtl="0" eaLnBrk="1" latinLnBrk="0" hangingPunct="1">
        <a:defRPr sz="1800" kern="1200">
          <a:solidFill>
            <a:schemeClr val="tx1"/>
          </a:solidFill>
          <a:latin typeface="+mn-lt"/>
          <a:ea typeface="+mn-ea"/>
          <a:cs typeface="+mn-cs"/>
        </a:defRPr>
      </a:lvl8pPr>
      <a:lvl9pPr marL="3657454" algn="l" defTabSz="91436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20.svg"/></Relationships>
</file>

<file path=ppt/slides/_rels/slide13.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1.png"/><Relationship Id="rId7" Type="http://schemas.openxmlformats.org/officeDocument/2006/relationships/diagramColors" Target="../diagrams/colors4.xml"/><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9.xml"/><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hyperlink" Target="http://www.benefitresource.com/" TargetMode="Externa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hyperlink" Target="https://fsastore.com/"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30.png"/><Relationship Id="rId4" Type="http://schemas.openxmlformats.org/officeDocument/2006/relationships/hyperlink" Target="https://www.benefitresource.com/login/"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image" Target="../media/image33.png"/><Relationship Id="rId5" Type="http://schemas.openxmlformats.org/officeDocument/2006/relationships/image" Target="../media/image32.sv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hyperlink" Target="mailto:ParticipantServices@BenefitResource.com" TargetMode="External"/><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35.sv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10439-E3D6-BD9E-FEE6-2F8E6F1C68E1}"/>
            </a:ext>
          </a:extLst>
        </p:cNvPr>
        <p:cNvGrpSpPr/>
        <p:nvPr/>
      </p:nvGrpSpPr>
      <p:grpSpPr>
        <a:xfrm>
          <a:off x="0" y="0"/>
          <a:ext cx="0" cy="0"/>
          <a:chOff x="0" y="0"/>
          <a:chExt cx="0" cy="0"/>
        </a:xfrm>
      </p:grpSpPr>
      <p:sp>
        <p:nvSpPr>
          <p:cNvPr id="18" name="Title 17">
            <a:extLst>
              <a:ext uri="{FF2B5EF4-FFF2-40B4-BE49-F238E27FC236}">
                <a16:creationId xmlns:a16="http://schemas.microsoft.com/office/drawing/2014/main" id="{9E5C617B-310B-6C61-2F2D-8C0EBE779602}"/>
              </a:ext>
            </a:extLst>
          </p:cNvPr>
          <p:cNvSpPr>
            <a:spLocks noGrp="1"/>
          </p:cNvSpPr>
          <p:nvPr>
            <p:ph type="title"/>
          </p:nvPr>
        </p:nvSpPr>
        <p:spPr>
          <a:xfrm>
            <a:off x="805758" y="2789155"/>
            <a:ext cx="9592367" cy="1643062"/>
          </a:xfrm>
        </p:spPr>
        <p:txBody>
          <a:bodyPr/>
          <a:lstStyle/>
          <a:p>
            <a:r>
              <a:rPr lang="en-US" sz="4000" dirty="0"/>
              <a:t>Flexible Spending Account (FSA)</a:t>
            </a:r>
            <a:endParaRPr lang="en-US" sz="4000" dirty="0">
              <a:solidFill>
                <a:schemeClr val="accent3"/>
              </a:solidFill>
            </a:endParaRPr>
          </a:p>
        </p:txBody>
      </p:sp>
      <p:sp>
        <p:nvSpPr>
          <p:cNvPr id="19" name="Text Placeholder 18">
            <a:extLst>
              <a:ext uri="{FF2B5EF4-FFF2-40B4-BE49-F238E27FC236}">
                <a16:creationId xmlns:a16="http://schemas.microsoft.com/office/drawing/2014/main" id="{9B31BD64-FC75-20F6-F982-2D50BCB7361E}"/>
              </a:ext>
            </a:extLst>
          </p:cNvPr>
          <p:cNvSpPr>
            <a:spLocks noGrp="1"/>
          </p:cNvSpPr>
          <p:nvPr>
            <p:ph type="body" sz="quarter" idx="10"/>
          </p:nvPr>
        </p:nvSpPr>
        <p:spPr/>
        <p:txBody>
          <a:bodyPr>
            <a:normAutofit fontScale="85000" lnSpcReduction="10000"/>
          </a:bodyPr>
          <a:lstStyle/>
          <a:p>
            <a:r>
              <a:rPr lang="en-US" altLang="en-US" sz="2000" dirty="0"/>
              <a:t>Lisa Manuele, BRI, An INSPIRA FINANCIAL SOLUTION</a:t>
            </a:r>
          </a:p>
        </p:txBody>
      </p:sp>
      <p:sp>
        <p:nvSpPr>
          <p:cNvPr id="2" name="TextBox 1">
            <a:extLst>
              <a:ext uri="{FF2B5EF4-FFF2-40B4-BE49-F238E27FC236}">
                <a16:creationId xmlns:a16="http://schemas.microsoft.com/office/drawing/2014/main" id="{66DC90AC-AC8C-A24E-D10E-89985F027094}"/>
              </a:ext>
            </a:extLst>
          </p:cNvPr>
          <p:cNvSpPr txBox="1"/>
          <p:nvPr/>
        </p:nvSpPr>
        <p:spPr>
          <a:xfrm>
            <a:off x="477983" y="467591"/>
            <a:ext cx="1745672" cy="369332"/>
          </a:xfrm>
          <a:prstGeom prst="rect">
            <a:avLst/>
          </a:prstGeom>
          <a:solidFill>
            <a:schemeClr val="bg1"/>
          </a:solidFill>
        </p:spPr>
        <p:txBody>
          <a:bodyPr wrap="square" rtlCol="0">
            <a:spAutoFit/>
          </a:bodyPr>
          <a:lstStyle/>
          <a:p>
            <a:r>
              <a:rPr lang="en-US" dirty="0"/>
              <a:t>O</a:t>
            </a:r>
          </a:p>
        </p:txBody>
      </p:sp>
      <p:pic>
        <p:nvPicPr>
          <p:cNvPr id="6" name="Picture 5">
            <a:extLst>
              <a:ext uri="{FF2B5EF4-FFF2-40B4-BE49-F238E27FC236}">
                <a16:creationId xmlns:a16="http://schemas.microsoft.com/office/drawing/2014/main" id="{FD7D613A-BEB1-200B-D97F-016F3C60E915}"/>
              </a:ext>
            </a:extLst>
          </p:cNvPr>
          <p:cNvPicPr>
            <a:picLocks noChangeAspect="1"/>
          </p:cNvPicPr>
          <p:nvPr/>
        </p:nvPicPr>
        <p:blipFill>
          <a:blip r:embed="rId3"/>
          <a:stretch>
            <a:fillRect/>
          </a:stretch>
        </p:blipFill>
        <p:spPr>
          <a:xfrm>
            <a:off x="477983" y="465384"/>
            <a:ext cx="1736190" cy="347238"/>
          </a:xfrm>
          <a:prstGeom prst="rect">
            <a:avLst/>
          </a:prstGeom>
        </p:spPr>
      </p:pic>
      <p:sp>
        <p:nvSpPr>
          <p:cNvPr id="7" name="TextBox 6">
            <a:extLst>
              <a:ext uri="{FF2B5EF4-FFF2-40B4-BE49-F238E27FC236}">
                <a16:creationId xmlns:a16="http://schemas.microsoft.com/office/drawing/2014/main" id="{D0A77C25-DC16-65C0-3ADC-994D3E59D067}"/>
              </a:ext>
            </a:extLst>
          </p:cNvPr>
          <p:cNvSpPr txBox="1"/>
          <p:nvPr/>
        </p:nvSpPr>
        <p:spPr>
          <a:xfrm>
            <a:off x="2098963" y="1030633"/>
            <a:ext cx="7408718" cy="369332"/>
          </a:xfrm>
          <a:prstGeom prst="rect">
            <a:avLst/>
          </a:prstGeom>
          <a:solidFill>
            <a:srgbClr val="FFC000"/>
          </a:solidFill>
          <a:ln w="44450">
            <a:solidFill>
              <a:schemeClr val="accent4"/>
            </a:solidFill>
          </a:ln>
        </p:spPr>
        <p:txBody>
          <a:bodyPr wrap="square" rtlCol="0">
            <a:spAutoFit/>
          </a:bodyPr>
          <a:lstStyle/>
          <a:p>
            <a:r>
              <a:rPr lang="en-US" dirty="0"/>
              <a:t>FSA Open Enrollment beginning 10/13/2026 and ends 10/23/2026*</a:t>
            </a:r>
          </a:p>
        </p:txBody>
      </p:sp>
      <p:sp>
        <p:nvSpPr>
          <p:cNvPr id="3" name="TextBox 2">
            <a:extLst>
              <a:ext uri="{FF2B5EF4-FFF2-40B4-BE49-F238E27FC236}">
                <a16:creationId xmlns:a16="http://schemas.microsoft.com/office/drawing/2014/main" id="{964957B5-D9B9-FF2A-0FE1-3DFFD413E8AB}"/>
              </a:ext>
            </a:extLst>
          </p:cNvPr>
          <p:cNvSpPr txBox="1"/>
          <p:nvPr/>
        </p:nvSpPr>
        <p:spPr>
          <a:xfrm>
            <a:off x="3787486" y="1617976"/>
            <a:ext cx="4281055" cy="646331"/>
          </a:xfrm>
          <a:prstGeom prst="rect">
            <a:avLst/>
          </a:prstGeom>
          <a:solidFill>
            <a:schemeClr val="bg1"/>
          </a:solidFill>
          <a:ln w="41275">
            <a:solidFill>
              <a:schemeClr val="accent4"/>
            </a:solidFill>
          </a:ln>
        </p:spPr>
        <p:txBody>
          <a:bodyPr wrap="square" rtlCol="0">
            <a:spAutoFit/>
          </a:bodyPr>
          <a:lstStyle/>
          <a:p>
            <a:r>
              <a:rPr lang="en-US" dirty="0"/>
              <a:t>If completed by 10/16, your name will be entered in a drawing to win $150</a:t>
            </a:r>
          </a:p>
        </p:txBody>
      </p:sp>
      <p:pic>
        <p:nvPicPr>
          <p:cNvPr id="5" name="Picture 4">
            <a:extLst>
              <a:ext uri="{FF2B5EF4-FFF2-40B4-BE49-F238E27FC236}">
                <a16:creationId xmlns:a16="http://schemas.microsoft.com/office/drawing/2014/main" id="{7C4C8905-8C96-4F14-36B9-9E3B55811F2D}"/>
              </a:ext>
            </a:extLst>
          </p:cNvPr>
          <p:cNvPicPr>
            <a:picLocks noChangeAspect="1"/>
          </p:cNvPicPr>
          <p:nvPr/>
        </p:nvPicPr>
        <p:blipFill>
          <a:blip r:embed="rId4"/>
          <a:stretch>
            <a:fillRect/>
          </a:stretch>
        </p:blipFill>
        <p:spPr>
          <a:xfrm>
            <a:off x="9580418" y="5439608"/>
            <a:ext cx="2171700" cy="763598"/>
          </a:xfrm>
          <a:prstGeom prst="rect">
            <a:avLst/>
          </a:prstGeom>
        </p:spPr>
      </p:pic>
      <p:pic>
        <p:nvPicPr>
          <p:cNvPr id="9" name="Picture 8" descr="A yellow and black logo&#10;&#10;Description automatically generated">
            <a:extLst>
              <a:ext uri="{FF2B5EF4-FFF2-40B4-BE49-F238E27FC236}">
                <a16:creationId xmlns:a16="http://schemas.microsoft.com/office/drawing/2014/main" id="{6A00A368-26D0-5A99-D3C9-7075BEE760EF}"/>
              </a:ext>
            </a:extLst>
          </p:cNvPr>
          <p:cNvPicPr>
            <a:picLocks noChangeAspect="1"/>
          </p:cNvPicPr>
          <p:nvPr/>
        </p:nvPicPr>
        <p:blipFill>
          <a:blip r:embed="rId5"/>
          <a:stretch>
            <a:fillRect/>
          </a:stretch>
        </p:blipFill>
        <p:spPr>
          <a:xfrm>
            <a:off x="7571509" y="5557235"/>
            <a:ext cx="1634837" cy="827214"/>
          </a:xfrm>
          <a:prstGeom prst="rect">
            <a:avLst/>
          </a:prstGeom>
        </p:spPr>
      </p:pic>
    </p:spTree>
    <p:extLst>
      <p:ext uri="{BB962C8B-B14F-4D97-AF65-F5344CB8AC3E}">
        <p14:creationId xmlns:p14="http://schemas.microsoft.com/office/powerpoint/2010/main" val="812940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75975536-4C3A-C395-CA3D-872C3D48D4FC}"/>
              </a:ext>
            </a:extLst>
          </p:cNvPr>
          <p:cNvGraphicFramePr/>
          <p:nvPr/>
        </p:nvGraphicFramePr>
        <p:xfrm>
          <a:off x="756695" y="1758467"/>
          <a:ext cx="10975760" cy="44875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A7F0FA20-9D58-E097-8D03-D60F3359932C}"/>
              </a:ext>
            </a:extLst>
          </p:cNvPr>
          <p:cNvSpPr txBox="1"/>
          <p:nvPr/>
        </p:nvSpPr>
        <p:spPr>
          <a:xfrm>
            <a:off x="1195753" y="5430135"/>
            <a:ext cx="10100603" cy="523220"/>
          </a:xfrm>
          <a:prstGeom prst="rect">
            <a:avLst/>
          </a:prstGeom>
          <a:noFill/>
        </p:spPr>
        <p:txBody>
          <a:bodyPr wrap="square" rtlCol="0" anchor="ctr">
            <a:spAutoFit/>
          </a:bodyPr>
          <a:lstStyle/>
          <a:p>
            <a:pPr algn="ctr"/>
            <a:r>
              <a:rPr lang="en-US" sz="2800" b="1" spc="100" dirty="0"/>
              <a:t>FLEXIBLE SPENDING ACCOUNT (FSA)</a:t>
            </a:r>
          </a:p>
        </p:txBody>
      </p:sp>
      <p:sp>
        <p:nvSpPr>
          <p:cNvPr id="4" name="Title 3">
            <a:extLst>
              <a:ext uri="{FF2B5EF4-FFF2-40B4-BE49-F238E27FC236}">
                <a16:creationId xmlns:a16="http://schemas.microsoft.com/office/drawing/2014/main" id="{62DD3E01-C5F7-A512-F2EE-4123855B8DCA}"/>
              </a:ext>
            </a:extLst>
          </p:cNvPr>
          <p:cNvSpPr>
            <a:spLocks noGrp="1"/>
          </p:cNvSpPr>
          <p:nvPr>
            <p:ph type="title"/>
          </p:nvPr>
        </p:nvSpPr>
        <p:spPr/>
        <p:txBody>
          <a:bodyPr/>
          <a:lstStyle/>
          <a:p>
            <a:r>
              <a:rPr lang="en-US" sz="4800" dirty="0"/>
              <a:t>What is an FSA?</a:t>
            </a:r>
            <a:endParaRPr lang="en-US" dirty="0"/>
          </a:p>
        </p:txBody>
      </p:sp>
    </p:spTree>
    <p:extLst>
      <p:ext uri="{BB962C8B-B14F-4D97-AF65-F5344CB8AC3E}">
        <p14:creationId xmlns:p14="http://schemas.microsoft.com/office/powerpoint/2010/main" val="95446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4C5AAAF-0633-4027-8E4D-B3C738D75D5D}"/>
              </a:ext>
            </a:extLst>
          </p:cNvPr>
          <p:cNvSpPr/>
          <p:nvPr/>
        </p:nvSpPr>
        <p:spPr>
          <a:xfrm>
            <a:off x="6546797" y="0"/>
            <a:ext cx="5274322"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48640"/>
            <a:endParaRPr lang="en-US" sz="2160">
              <a:solidFill>
                <a:prstClr val="white"/>
              </a:solidFill>
              <a:latin typeface="Metropolis Light"/>
            </a:endParaRPr>
          </a:p>
        </p:txBody>
      </p:sp>
      <p:sp>
        <p:nvSpPr>
          <p:cNvPr id="10242" name="Title 4">
            <a:extLst>
              <a:ext uri="{FF2B5EF4-FFF2-40B4-BE49-F238E27FC236}">
                <a16:creationId xmlns:a16="http://schemas.microsoft.com/office/drawing/2014/main" id="{61207DFB-92B9-4879-8907-9FBDCE466F41}"/>
              </a:ext>
            </a:extLst>
          </p:cNvPr>
          <p:cNvSpPr>
            <a:spLocks noGrp="1" noChangeArrowheads="1"/>
          </p:cNvSpPr>
          <p:nvPr>
            <p:ph type="title"/>
          </p:nvPr>
        </p:nvSpPr>
        <p:spPr>
          <a:xfrm>
            <a:off x="1278047" y="2336831"/>
            <a:ext cx="7742011" cy="2184336"/>
          </a:xfrm>
        </p:spPr>
        <p:txBody>
          <a:bodyPr/>
          <a:lstStyle/>
          <a:p>
            <a:r>
              <a:rPr lang="en-US" altLang="en-US" dirty="0">
                <a:solidFill>
                  <a:schemeClr val="bg1"/>
                </a:solidFill>
              </a:rPr>
              <a:t>How it Works</a:t>
            </a:r>
          </a:p>
        </p:txBody>
      </p:sp>
      <p:sp>
        <p:nvSpPr>
          <p:cNvPr id="6" name="Content Placeholder 5">
            <a:extLst>
              <a:ext uri="{FF2B5EF4-FFF2-40B4-BE49-F238E27FC236}">
                <a16:creationId xmlns:a16="http://schemas.microsoft.com/office/drawing/2014/main" id="{10C43EE9-36DE-47BE-8CD0-87362D9D6CAF}"/>
              </a:ext>
            </a:extLst>
          </p:cNvPr>
          <p:cNvSpPr>
            <a:spLocks noGrp="1"/>
          </p:cNvSpPr>
          <p:nvPr>
            <p:ph idx="4294967295"/>
          </p:nvPr>
        </p:nvSpPr>
        <p:spPr>
          <a:xfrm>
            <a:off x="7493000" y="590550"/>
            <a:ext cx="4169275" cy="5886450"/>
          </a:xfrm>
        </p:spPr>
        <p:txBody>
          <a:bodyPr>
            <a:normAutofit lnSpcReduction="10000"/>
          </a:bodyPr>
          <a:lstStyle/>
          <a:p>
            <a:pPr marL="0" indent="0">
              <a:spcBef>
                <a:spcPts val="2400"/>
              </a:spcBef>
              <a:buNone/>
              <a:defRPr/>
            </a:pPr>
            <a:r>
              <a:rPr lang="en-US" sz="2300" dirty="0">
                <a:solidFill>
                  <a:schemeClr val="tx1"/>
                </a:solidFill>
              </a:rPr>
              <a:t>During Open Enrollment, make separate annual elections for each FSA you wish to enroll in. </a:t>
            </a:r>
            <a:br>
              <a:rPr lang="en-US" sz="2400" dirty="0"/>
            </a:br>
            <a:br>
              <a:rPr lang="en-US" sz="2400" dirty="0"/>
            </a:br>
            <a:endParaRPr lang="en-US" sz="2400" dirty="0"/>
          </a:p>
          <a:p>
            <a:pPr lvl="1">
              <a:buFont typeface="Wingdings" pitchFamily="2" charset="2"/>
              <a:buNone/>
              <a:defRPr/>
            </a:pPr>
            <a:endParaRPr lang="en-US" sz="2300" dirty="0"/>
          </a:p>
          <a:p>
            <a:pPr marL="0" indent="0">
              <a:lnSpc>
                <a:spcPct val="100000"/>
              </a:lnSpc>
              <a:spcBef>
                <a:spcPts val="0"/>
              </a:spcBef>
              <a:buNone/>
              <a:defRPr/>
            </a:pPr>
            <a:br>
              <a:rPr lang="en-US" sz="2300" dirty="0">
                <a:solidFill>
                  <a:schemeClr val="tx1"/>
                </a:solidFill>
              </a:rPr>
            </a:br>
            <a:r>
              <a:rPr lang="en-US" sz="2300" dirty="0">
                <a:solidFill>
                  <a:schemeClr val="tx1"/>
                </a:solidFill>
              </a:rPr>
              <a:t>Your annual election will be taken before tax throughout the year based on your </a:t>
            </a:r>
            <a:r>
              <a:rPr lang="en-US" sz="2300" b="1" dirty="0">
                <a:solidFill>
                  <a:schemeClr val="tx1"/>
                </a:solidFill>
              </a:rPr>
              <a:t>bi</a:t>
            </a:r>
            <a:r>
              <a:rPr lang="en-US" sz="2300" b="1" dirty="0"/>
              <a:t>-weekly</a:t>
            </a:r>
            <a:r>
              <a:rPr lang="en-US" sz="2300" dirty="0"/>
              <a:t> </a:t>
            </a:r>
            <a:r>
              <a:rPr lang="en-US" sz="2300" dirty="0">
                <a:solidFill>
                  <a:schemeClr val="tx1"/>
                </a:solidFill>
              </a:rPr>
              <a:t>payroll schedule. </a:t>
            </a:r>
          </a:p>
          <a:p>
            <a:pPr marL="0" indent="0">
              <a:lnSpc>
                <a:spcPct val="100000"/>
              </a:lnSpc>
              <a:spcBef>
                <a:spcPts val="0"/>
              </a:spcBef>
              <a:buNone/>
              <a:defRPr/>
            </a:pPr>
            <a:endParaRPr lang="en-US" sz="2300" dirty="0">
              <a:solidFill>
                <a:schemeClr val="tx1"/>
              </a:solidFill>
            </a:endParaRPr>
          </a:p>
          <a:p>
            <a:pPr marL="0" indent="0">
              <a:lnSpc>
                <a:spcPct val="100000"/>
              </a:lnSpc>
              <a:spcBef>
                <a:spcPts val="0"/>
              </a:spcBef>
              <a:buNone/>
              <a:defRPr/>
            </a:pPr>
            <a:endParaRPr lang="en-US" sz="2300" dirty="0">
              <a:solidFill>
                <a:schemeClr val="tx1"/>
              </a:solidFill>
            </a:endParaRPr>
          </a:p>
          <a:p>
            <a:pPr marL="0" indent="0">
              <a:lnSpc>
                <a:spcPct val="100000"/>
              </a:lnSpc>
              <a:spcBef>
                <a:spcPts val="0"/>
              </a:spcBef>
              <a:buNone/>
              <a:defRPr/>
            </a:pPr>
            <a:r>
              <a:rPr lang="en-US" sz="2300" dirty="0">
                <a:solidFill>
                  <a:schemeClr val="tx1"/>
                </a:solidFill>
              </a:rPr>
              <a:t>You will have access to your election throughout the plan year for eligible expenses until the date allowed by your plan. </a:t>
            </a:r>
          </a:p>
        </p:txBody>
      </p:sp>
      <p:sp>
        <p:nvSpPr>
          <p:cNvPr id="3" name="TextBox 2">
            <a:extLst>
              <a:ext uri="{FF2B5EF4-FFF2-40B4-BE49-F238E27FC236}">
                <a16:creationId xmlns:a16="http://schemas.microsoft.com/office/drawing/2014/main" id="{3DE55378-EA00-4185-A556-FE4A016EDFFA}"/>
              </a:ext>
            </a:extLst>
          </p:cNvPr>
          <p:cNvSpPr txBox="1"/>
          <p:nvPr/>
        </p:nvSpPr>
        <p:spPr>
          <a:xfrm>
            <a:off x="7610204" y="1595815"/>
            <a:ext cx="4052071" cy="757130"/>
          </a:xfrm>
          <a:prstGeom prst="rect">
            <a:avLst/>
          </a:prstGeom>
          <a:noFill/>
        </p:spPr>
        <p:txBody>
          <a:bodyPr wrap="none" rtlCol="0">
            <a:spAutoFit/>
          </a:bodyPr>
          <a:lstStyle/>
          <a:p>
            <a:pPr marL="891540" lvl="1" indent="-342900" defTabSz="548640">
              <a:buFont typeface="Wingdings" panose="05000000000000000000" pitchFamily="2" charset="2"/>
              <a:buChar char="ü"/>
              <a:defRPr/>
            </a:pPr>
            <a:r>
              <a:rPr lang="en-US" sz="2160" dirty="0">
                <a:solidFill>
                  <a:schemeClr val="accent2"/>
                </a:solidFill>
              </a:rPr>
              <a:t>MEDICAL FSA</a:t>
            </a:r>
          </a:p>
          <a:p>
            <a:pPr marL="891540" lvl="1" indent="-342900" defTabSz="548640">
              <a:buFont typeface="Wingdings" panose="05000000000000000000" pitchFamily="2" charset="2"/>
              <a:buChar char="ü"/>
              <a:defRPr/>
            </a:pPr>
            <a:r>
              <a:rPr lang="en-US" sz="2160" dirty="0">
                <a:solidFill>
                  <a:schemeClr val="accent2"/>
                </a:solidFill>
              </a:rPr>
              <a:t>DEPENDENT CARE FSA</a:t>
            </a:r>
          </a:p>
        </p:txBody>
      </p:sp>
      <p:sp>
        <p:nvSpPr>
          <p:cNvPr id="7" name="TextBox 6">
            <a:extLst>
              <a:ext uri="{FF2B5EF4-FFF2-40B4-BE49-F238E27FC236}">
                <a16:creationId xmlns:a16="http://schemas.microsoft.com/office/drawing/2014/main" id="{BDB96FEF-F98F-4608-9BBC-E823C12D81E5}"/>
              </a:ext>
            </a:extLst>
          </p:cNvPr>
          <p:cNvSpPr txBox="1"/>
          <p:nvPr/>
        </p:nvSpPr>
        <p:spPr>
          <a:xfrm>
            <a:off x="6638749" y="373420"/>
            <a:ext cx="676788" cy="1446550"/>
          </a:xfrm>
          <a:prstGeom prst="rect">
            <a:avLst/>
          </a:prstGeom>
          <a:noFill/>
          <a:effectLst/>
        </p:spPr>
        <p:txBody>
          <a:bodyPr wrap="none" rtlCol="0">
            <a:spAutoFit/>
          </a:bodyPr>
          <a:lstStyle/>
          <a:p>
            <a:pPr defTabSz="548640"/>
            <a:r>
              <a:rPr lang="en-US" sz="8800" b="1">
                <a:solidFill>
                  <a:schemeClr val="accent4"/>
                </a:solidFill>
                <a:latin typeface="+mj-lt"/>
              </a:rPr>
              <a:t>1</a:t>
            </a:r>
          </a:p>
        </p:txBody>
      </p:sp>
      <p:sp>
        <p:nvSpPr>
          <p:cNvPr id="8" name="TextBox 7">
            <a:extLst>
              <a:ext uri="{FF2B5EF4-FFF2-40B4-BE49-F238E27FC236}">
                <a16:creationId xmlns:a16="http://schemas.microsoft.com/office/drawing/2014/main" id="{3849E3CD-27FB-46E6-8611-00C73D774EF5}"/>
              </a:ext>
            </a:extLst>
          </p:cNvPr>
          <p:cNvSpPr txBox="1"/>
          <p:nvPr/>
        </p:nvSpPr>
        <p:spPr>
          <a:xfrm>
            <a:off x="6580068" y="2601920"/>
            <a:ext cx="918841" cy="1446550"/>
          </a:xfrm>
          <a:prstGeom prst="rect">
            <a:avLst/>
          </a:prstGeom>
          <a:noFill/>
          <a:effectLst/>
        </p:spPr>
        <p:txBody>
          <a:bodyPr wrap="none" rtlCol="0">
            <a:spAutoFit/>
          </a:bodyPr>
          <a:lstStyle/>
          <a:p>
            <a:pPr defTabSz="548640"/>
            <a:r>
              <a:rPr lang="en-US" sz="8800" b="1">
                <a:solidFill>
                  <a:schemeClr val="accent4"/>
                </a:solidFill>
                <a:latin typeface="+mj-lt"/>
              </a:rPr>
              <a:t>2</a:t>
            </a:r>
          </a:p>
        </p:txBody>
      </p:sp>
      <p:sp>
        <p:nvSpPr>
          <p:cNvPr id="9" name="TextBox 8">
            <a:extLst>
              <a:ext uri="{FF2B5EF4-FFF2-40B4-BE49-F238E27FC236}">
                <a16:creationId xmlns:a16="http://schemas.microsoft.com/office/drawing/2014/main" id="{CBF0E4D5-9B82-4437-8427-0FFF4CF4F7C3}"/>
              </a:ext>
            </a:extLst>
          </p:cNvPr>
          <p:cNvSpPr txBox="1"/>
          <p:nvPr/>
        </p:nvSpPr>
        <p:spPr>
          <a:xfrm>
            <a:off x="6574183" y="4521167"/>
            <a:ext cx="902811" cy="1446550"/>
          </a:xfrm>
          <a:prstGeom prst="rect">
            <a:avLst/>
          </a:prstGeom>
          <a:noFill/>
          <a:effectLst/>
        </p:spPr>
        <p:txBody>
          <a:bodyPr wrap="none" rtlCol="0">
            <a:spAutoFit/>
          </a:bodyPr>
          <a:lstStyle/>
          <a:p>
            <a:pPr defTabSz="548640"/>
            <a:r>
              <a:rPr lang="en-US" sz="8800" b="1">
                <a:solidFill>
                  <a:schemeClr val="accent4"/>
                </a:solidFill>
                <a:latin typeface="+mj-lt"/>
              </a:rPr>
              <a:t>3</a:t>
            </a:r>
          </a:p>
        </p:txBody>
      </p:sp>
      <p:sp>
        <p:nvSpPr>
          <p:cNvPr id="4" name="TextBox 3">
            <a:extLst>
              <a:ext uri="{FF2B5EF4-FFF2-40B4-BE49-F238E27FC236}">
                <a16:creationId xmlns:a16="http://schemas.microsoft.com/office/drawing/2014/main" id="{E44F0C73-5FC8-45AE-6D05-06C515C9F1E3}"/>
              </a:ext>
            </a:extLst>
          </p:cNvPr>
          <p:cNvSpPr txBox="1"/>
          <p:nvPr/>
        </p:nvSpPr>
        <p:spPr>
          <a:xfrm>
            <a:off x="370881" y="5029200"/>
            <a:ext cx="5274322" cy="923330"/>
          </a:xfrm>
          <a:prstGeom prst="rect">
            <a:avLst/>
          </a:prstGeom>
          <a:noFill/>
        </p:spPr>
        <p:txBody>
          <a:bodyPr wrap="square" rtlCol="0">
            <a:spAutoFit/>
          </a:bodyPr>
          <a:lstStyle/>
          <a:p>
            <a:r>
              <a:rPr lang="en-US" b="1" u="sng" dirty="0"/>
              <a:t>Note</a:t>
            </a:r>
            <a:r>
              <a:rPr lang="en-US" dirty="0"/>
              <a:t>:  If you or your spouse are contributing to an HSA (Health Savings Account), you cannot enroll in the General Medical FSA.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DCD553C-6F0B-4ABB-939D-EF39AC5988E2}"/>
              </a:ext>
            </a:extLst>
          </p:cNvPr>
          <p:cNvSpPr>
            <a:spLocks noGrp="1"/>
          </p:cNvSpPr>
          <p:nvPr>
            <p:ph type="body" sz="quarter" idx="14"/>
          </p:nvPr>
        </p:nvSpPr>
        <p:spPr/>
        <p:txBody>
          <a:bodyPr>
            <a:normAutofit lnSpcReduction="10000"/>
          </a:bodyPr>
          <a:lstStyle/>
          <a:p>
            <a:r>
              <a:rPr lang="en-US" sz="3100" b="1" dirty="0">
                <a:solidFill>
                  <a:schemeClr val="tx2"/>
                </a:solidFill>
                <a:latin typeface="+mn-lt"/>
              </a:rPr>
              <a:t>PLAN YEAR:  </a:t>
            </a:r>
            <a:r>
              <a:rPr lang="en-US" dirty="0">
                <a:solidFill>
                  <a:schemeClr val="accent2"/>
                </a:solidFill>
                <a:latin typeface="+mn-lt"/>
              </a:rPr>
              <a:t>1/1/2027 </a:t>
            </a:r>
            <a:r>
              <a:rPr lang="en-US" dirty="0">
                <a:latin typeface="+mn-lt"/>
              </a:rPr>
              <a:t>to </a:t>
            </a:r>
            <a:r>
              <a:rPr lang="en-US" dirty="0">
                <a:solidFill>
                  <a:schemeClr val="accent2"/>
                </a:solidFill>
                <a:latin typeface="+mn-lt"/>
              </a:rPr>
              <a:t>12/31/2027</a:t>
            </a:r>
          </a:p>
          <a:p>
            <a:endParaRPr lang="en-US" dirty="0">
              <a:latin typeface="+mn-lt"/>
            </a:endParaRPr>
          </a:p>
          <a:p>
            <a:r>
              <a:rPr lang="en-US" sz="3100" b="1" dirty="0">
                <a:solidFill>
                  <a:schemeClr val="tx2"/>
                </a:solidFill>
                <a:latin typeface="+mn-lt"/>
              </a:rPr>
              <a:t>PLAN LIMITS:</a:t>
            </a:r>
          </a:p>
          <a:p>
            <a:pPr marL="914400" lvl="1" indent="-457200">
              <a:buFont typeface="Arial" panose="020B0604020202020204" pitchFamily="34" charset="0"/>
              <a:buChar char="•"/>
            </a:pPr>
            <a:r>
              <a:rPr lang="en-US" sz="2800" b="1" dirty="0">
                <a:solidFill>
                  <a:schemeClr val="accent1"/>
                </a:solidFill>
                <a:latin typeface="+mn-lt"/>
              </a:rPr>
              <a:t>MEDICAL FSA</a:t>
            </a:r>
            <a:r>
              <a:rPr lang="en-US" sz="2800" dirty="0">
                <a:latin typeface="+mn-lt"/>
              </a:rPr>
              <a:t>: Maximum </a:t>
            </a:r>
            <a:r>
              <a:rPr lang="en-US" sz="2800" dirty="0">
                <a:solidFill>
                  <a:schemeClr val="accent2"/>
                </a:solidFill>
                <a:latin typeface="+mn-lt"/>
              </a:rPr>
              <a:t>$3,4</a:t>
            </a:r>
            <a:r>
              <a:rPr lang="en-US" sz="2800" dirty="0">
                <a:solidFill>
                  <a:schemeClr val="accent2"/>
                </a:solidFill>
              </a:rPr>
              <a:t>00</a:t>
            </a:r>
            <a:r>
              <a:rPr lang="en-US" sz="2800" b="1" dirty="0">
                <a:solidFill>
                  <a:schemeClr val="accent2"/>
                </a:solidFill>
              </a:rPr>
              <a:t>*</a:t>
            </a:r>
            <a:r>
              <a:rPr lang="en-US" sz="2800" dirty="0">
                <a:solidFill>
                  <a:schemeClr val="accent2"/>
                </a:solidFill>
                <a:latin typeface="+mn-lt"/>
              </a:rPr>
              <a:t> </a:t>
            </a:r>
          </a:p>
          <a:p>
            <a:pPr marL="914400" lvl="1" indent="-457200">
              <a:buFont typeface="Arial" panose="020B0604020202020204" pitchFamily="34" charset="0"/>
              <a:buChar char="•"/>
            </a:pPr>
            <a:r>
              <a:rPr lang="en-US" sz="2800" b="1" dirty="0">
                <a:solidFill>
                  <a:schemeClr val="accent1"/>
                </a:solidFill>
                <a:latin typeface="+mn-lt"/>
              </a:rPr>
              <a:t>DEPENDENT CARE FSA</a:t>
            </a:r>
            <a:r>
              <a:rPr lang="en-US" sz="2800" dirty="0">
                <a:latin typeface="+mn-lt"/>
              </a:rPr>
              <a:t>: Maximum </a:t>
            </a:r>
            <a:r>
              <a:rPr lang="en-US" sz="2800" dirty="0">
                <a:solidFill>
                  <a:schemeClr val="accent2"/>
                </a:solidFill>
                <a:latin typeface="+mn-lt"/>
              </a:rPr>
              <a:t>$7,500 </a:t>
            </a:r>
          </a:p>
          <a:p>
            <a:endParaRPr lang="en-US" dirty="0">
              <a:latin typeface="+mn-lt"/>
            </a:endParaRPr>
          </a:p>
          <a:p>
            <a:r>
              <a:rPr lang="en-US" sz="3100" b="1" dirty="0">
                <a:solidFill>
                  <a:schemeClr val="tx2"/>
                </a:solidFill>
                <a:latin typeface="+mn-lt"/>
              </a:rPr>
              <a:t>DEADLINE FOR SUBMITTING 2026 CLAIMS: </a:t>
            </a:r>
            <a:r>
              <a:rPr lang="en-US" dirty="0">
                <a:solidFill>
                  <a:schemeClr val="accent2"/>
                </a:solidFill>
                <a:latin typeface="+mn-lt"/>
              </a:rPr>
              <a:t>3/31/2027</a:t>
            </a:r>
          </a:p>
          <a:p>
            <a:r>
              <a:rPr lang="en-US" sz="2400" i="1" dirty="0">
                <a:solidFill>
                  <a:schemeClr val="accent2"/>
                </a:solidFill>
                <a:latin typeface="+mn-lt"/>
              </a:rPr>
              <a:t>Any remaining 2026 balance after 3/31/2027 is </a:t>
            </a:r>
            <a:r>
              <a:rPr lang="en-US" sz="2400" b="1" i="1" dirty="0">
                <a:solidFill>
                  <a:schemeClr val="accent2"/>
                </a:solidFill>
                <a:latin typeface="+mn-lt"/>
              </a:rPr>
              <a:t>forfeited</a:t>
            </a:r>
            <a:r>
              <a:rPr lang="en-US" sz="2400" i="1" dirty="0">
                <a:solidFill>
                  <a:schemeClr val="accent2"/>
                </a:solidFill>
                <a:latin typeface="+mn-lt"/>
              </a:rPr>
              <a:t>.</a:t>
            </a:r>
          </a:p>
          <a:p>
            <a:endParaRPr lang="en-US" dirty="0"/>
          </a:p>
        </p:txBody>
      </p:sp>
      <p:sp>
        <p:nvSpPr>
          <p:cNvPr id="5" name="Title 4">
            <a:extLst>
              <a:ext uri="{FF2B5EF4-FFF2-40B4-BE49-F238E27FC236}">
                <a16:creationId xmlns:a16="http://schemas.microsoft.com/office/drawing/2014/main" id="{7E428C85-31E6-9516-A6CC-295EB0DD338F}"/>
              </a:ext>
            </a:extLst>
          </p:cNvPr>
          <p:cNvSpPr>
            <a:spLocks noGrp="1"/>
          </p:cNvSpPr>
          <p:nvPr>
            <p:ph type="title"/>
          </p:nvPr>
        </p:nvSpPr>
        <p:spPr/>
        <p:txBody>
          <a:bodyPr/>
          <a:lstStyle/>
          <a:p>
            <a:r>
              <a:rPr lang="en-US" dirty="0"/>
              <a:t>Plan Information</a:t>
            </a:r>
          </a:p>
        </p:txBody>
      </p:sp>
      <p:sp>
        <p:nvSpPr>
          <p:cNvPr id="2" name="TextBox 1">
            <a:extLst>
              <a:ext uri="{FF2B5EF4-FFF2-40B4-BE49-F238E27FC236}">
                <a16:creationId xmlns:a16="http://schemas.microsoft.com/office/drawing/2014/main" id="{4978CFF6-D930-E98D-BA83-E7E237EC4329}"/>
              </a:ext>
            </a:extLst>
          </p:cNvPr>
          <p:cNvSpPr txBox="1"/>
          <p:nvPr/>
        </p:nvSpPr>
        <p:spPr>
          <a:xfrm>
            <a:off x="1280160" y="6088559"/>
            <a:ext cx="9921240" cy="461665"/>
          </a:xfrm>
          <a:prstGeom prst="rect">
            <a:avLst/>
          </a:prstGeom>
          <a:noFill/>
        </p:spPr>
        <p:txBody>
          <a:bodyPr wrap="square" rtlCol="0">
            <a:spAutoFit/>
          </a:bodyPr>
          <a:lstStyle/>
          <a:p>
            <a:r>
              <a:rPr lang="en-US" sz="2400" b="1" dirty="0"/>
              <a:t>*</a:t>
            </a:r>
            <a:r>
              <a:rPr lang="en-US" sz="2000" dirty="0"/>
              <a:t> </a:t>
            </a:r>
            <a:r>
              <a:rPr lang="en-US" sz="2200" dirty="0"/>
              <a:t>Awaiting the IRS maximum Limit announcement which may increase the limit</a:t>
            </a:r>
            <a:r>
              <a:rPr lang="en-US" sz="2000" dirty="0"/>
              <a:t>.</a:t>
            </a:r>
          </a:p>
        </p:txBody>
      </p:sp>
      <p:pic>
        <p:nvPicPr>
          <p:cNvPr id="6" name="Picture Placeholder 7">
            <a:extLst>
              <a:ext uri="{FF2B5EF4-FFF2-40B4-BE49-F238E27FC236}">
                <a16:creationId xmlns:a16="http://schemas.microsoft.com/office/drawing/2014/main" id="{78756942-7F58-6F53-2038-65D2A8A383C4}"/>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33336" r="-33336"/>
          <a:stretch/>
        </p:blipFill>
        <p:spPr>
          <a:xfrm>
            <a:off x="8845096" y="276999"/>
            <a:ext cx="3135621" cy="1881305"/>
          </a:xfrm>
          <a:custGeom>
            <a:avLst/>
            <a:gdLst>
              <a:gd name="connsiteX0" fmla="*/ 1284283 w 7169809"/>
              <a:gd name="connsiteY0" fmla="*/ 0 h 4301731"/>
              <a:gd name="connsiteX1" fmla="*/ 7169809 w 7169809"/>
              <a:gd name="connsiteY1" fmla="*/ 0 h 4301731"/>
              <a:gd name="connsiteX2" fmla="*/ 7169809 w 7169809"/>
              <a:gd name="connsiteY2" fmla="*/ 4301731 h 4301731"/>
              <a:gd name="connsiteX3" fmla="*/ 5926000 w 7169809"/>
              <a:gd name="connsiteY3" fmla="*/ 4301731 h 4301731"/>
              <a:gd name="connsiteX4" fmla="*/ 0 w 7169809"/>
              <a:gd name="connsiteY4" fmla="*/ 4301731 h 4301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69809" h="4301731">
                <a:moveTo>
                  <a:pt x="1284283" y="0"/>
                </a:moveTo>
                <a:lnTo>
                  <a:pt x="7169809" y="0"/>
                </a:lnTo>
                <a:lnTo>
                  <a:pt x="7169809" y="4301731"/>
                </a:lnTo>
                <a:lnTo>
                  <a:pt x="5926000" y="4301731"/>
                </a:lnTo>
                <a:lnTo>
                  <a:pt x="0" y="4301731"/>
                </a:lnTo>
                <a:close/>
              </a:path>
            </a:pathLst>
          </a:custGeom>
        </p:spPr>
      </p:pic>
      <p:sp>
        <p:nvSpPr>
          <p:cNvPr id="10" name="TextBox 9">
            <a:extLst>
              <a:ext uri="{FF2B5EF4-FFF2-40B4-BE49-F238E27FC236}">
                <a16:creationId xmlns:a16="http://schemas.microsoft.com/office/drawing/2014/main" id="{DCA2B197-4B96-AAAD-0400-C45C6D0F71E8}"/>
              </a:ext>
            </a:extLst>
          </p:cNvPr>
          <p:cNvSpPr txBox="1"/>
          <p:nvPr/>
        </p:nvSpPr>
        <p:spPr>
          <a:xfrm>
            <a:off x="5784271" y="2971800"/>
            <a:ext cx="1447800" cy="914400"/>
          </a:xfrm>
          <a:prstGeom prst="rect">
            <a:avLst/>
          </a:prstGeom>
          <a:noFill/>
        </p:spPr>
        <p:txBody>
          <a:bodyPr wrap="square" rtlCol="0">
            <a:spAutoFit/>
          </a:bodyPr>
          <a:lstStyle/>
          <a:p>
            <a:endParaRPr lang="en-US" dirty="0"/>
          </a:p>
        </p:txBody>
      </p:sp>
      <p:sp>
        <p:nvSpPr>
          <p:cNvPr id="11" name="TextBox 10">
            <a:extLst>
              <a:ext uri="{FF2B5EF4-FFF2-40B4-BE49-F238E27FC236}">
                <a16:creationId xmlns:a16="http://schemas.microsoft.com/office/drawing/2014/main" id="{C2308FC6-E886-8698-03FA-FE3F2B2A9E72}"/>
              </a:ext>
            </a:extLst>
          </p:cNvPr>
          <p:cNvSpPr txBox="1"/>
          <p:nvPr/>
        </p:nvSpPr>
        <p:spPr>
          <a:xfrm>
            <a:off x="9455727" y="2299110"/>
            <a:ext cx="1745673" cy="646331"/>
          </a:xfrm>
          <a:prstGeom prst="rect">
            <a:avLst/>
          </a:prstGeom>
          <a:noFill/>
          <a:ln w="44450">
            <a:solidFill>
              <a:srgbClr val="FFC000"/>
            </a:solidFill>
          </a:ln>
        </p:spPr>
        <p:txBody>
          <a:bodyPr wrap="square" rtlCol="0">
            <a:spAutoFit/>
          </a:bodyPr>
          <a:lstStyle/>
          <a:p>
            <a:r>
              <a:rPr lang="en-US" dirty="0"/>
              <a:t>Enroll Through Your Employer</a:t>
            </a:r>
          </a:p>
        </p:txBody>
      </p:sp>
    </p:spTree>
    <p:extLst>
      <p:ext uri="{BB962C8B-B14F-4D97-AF65-F5344CB8AC3E}">
        <p14:creationId xmlns:p14="http://schemas.microsoft.com/office/powerpoint/2010/main" val="3589792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728091B-5C79-4BD8-97AA-77A53630AF9D}"/>
              </a:ext>
            </a:extLst>
          </p:cNvPr>
          <p:cNvSpPr>
            <a:spLocks noGrp="1"/>
          </p:cNvSpPr>
          <p:nvPr>
            <p:ph type="body" sz="quarter" idx="14"/>
          </p:nvPr>
        </p:nvSpPr>
        <p:spPr>
          <a:xfrm>
            <a:off x="731520" y="1936750"/>
            <a:ext cx="10678610" cy="4322763"/>
          </a:xfrm>
        </p:spPr>
        <p:txBody>
          <a:bodyPr rIns="3840480" anchor="t" anchorCtr="0">
            <a:noAutofit/>
          </a:bodyPr>
          <a:lstStyle/>
          <a:p>
            <a:pPr>
              <a:lnSpc>
                <a:spcPct val="120000"/>
              </a:lnSpc>
              <a:spcAft>
                <a:spcPts val="1000"/>
              </a:spcAft>
            </a:pPr>
            <a:r>
              <a:rPr lang="en-US" dirty="0">
                <a:latin typeface="+mn-lt"/>
              </a:rPr>
              <a:t>Your entire Medical FSA election will be available on the first day of the plan year. </a:t>
            </a:r>
          </a:p>
          <a:p>
            <a:pPr>
              <a:lnSpc>
                <a:spcPct val="120000"/>
              </a:lnSpc>
              <a:spcAft>
                <a:spcPts val="1000"/>
              </a:spcAft>
            </a:pPr>
            <a:r>
              <a:rPr lang="en-US" dirty="0">
                <a:latin typeface="+mn-lt"/>
              </a:rPr>
              <a:t>You use the FSA funds for eligible medical expenses provided for you, your spouse and any dependents.</a:t>
            </a:r>
          </a:p>
        </p:txBody>
      </p:sp>
      <p:sp>
        <p:nvSpPr>
          <p:cNvPr id="6" name="Rectangle 5">
            <a:extLst>
              <a:ext uri="{FF2B5EF4-FFF2-40B4-BE49-F238E27FC236}">
                <a16:creationId xmlns:a16="http://schemas.microsoft.com/office/drawing/2014/main" id="{9A53C2D7-F9D4-8348-B3E9-53B334397E9B}"/>
              </a:ext>
            </a:extLst>
          </p:cNvPr>
          <p:cNvSpPr/>
          <p:nvPr/>
        </p:nvSpPr>
        <p:spPr>
          <a:xfrm>
            <a:off x="731520" y="4806610"/>
            <a:ext cx="8446347" cy="1082348"/>
          </a:xfrm>
          <a:prstGeom prst="rect">
            <a:avLst/>
          </a:prstGeom>
        </p:spPr>
        <p:txBody>
          <a:bodyPr wrap="square">
            <a:spAutoFit/>
          </a:bodyPr>
          <a:lstStyle/>
          <a:p>
            <a:pPr marL="457200" indent="-457200">
              <a:lnSpc>
                <a:spcPct val="100000"/>
              </a:lnSpc>
              <a:spcAft>
                <a:spcPts val="1000"/>
              </a:spcAft>
              <a:buFont typeface="Arial" panose="020B0604020202020204" pitchFamily="34" charset="0"/>
              <a:buChar char="•"/>
            </a:pPr>
            <a:r>
              <a:rPr lang="en-US" sz="2800" dirty="0"/>
              <a:t>Use your </a:t>
            </a:r>
            <a:r>
              <a:rPr lang="en-US" sz="2800" dirty="0" err="1"/>
              <a:t>Beniversal</a:t>
            </a:r>
            <a:r>
              <a:rPr lang="en-US" sz="2800" baseline="30000" dirty="0"/>
              <a:t>®</a:t>
            </a:r>
            <a:r>
              <a:rPr lang="en-US" sz="2800" dirty="0"/>
              <a:t> Prepaid Mastercard</a:t>
            </a:r>
            <a:r>
              <a:rPr lang="en-US" sz="2800" baseline="30000" dirty="0"/>
              <a:t>®</a:t>
            </a:r>
          </a:p>
          <a:p>
            <a:pPr marL="457200" indent="-457200">
              <a:lnSpc>
                <a:spcPct val="100000"/>
              </a:lnSpc>
              <a:spcAft>
                <a:spcPts val="1000"/>
              </a:spcAft>
              <a:buFont typeface="Arial" panose="020B0604020202020204" pitchFamily="34" charset="0"/>
              <a:buChar char="•"/>
            </a:pPr>
            <a:r>
              <a:rPr lang="en-US" sz="2800" dirty="0"/>
              <a:t>Submit claims</a:t>
            </a:r>
          </a:p>
        </p:txBody>
      </p:sp>
      <p:pic>
        <p:nvPicPr>
          <p:cNvPr id="4" name="Picture 7">
            <a:extLst>
              <a:ext uri="{FF2B5EF4-FFF2-40B4-BE49-F238E27FC236}">
                <a16:creationId xmlns:a16="http://schemas.microsoft.com/office/drawing/2014/main" id="{2B19A2C1-F4A4-434B-A604-CFA513AB04C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rot="323455">
            <a:off x="7882488" y="2015830"/>
            <a:ext cx="3999728" cy="2512649"/>
          </a:xfrm>
          <a:prstGeom prst="rect">
            <a:avLst/>
          </a:prstGeom>
          <a:noFill/>
          <a:ln>
            <a:noFill/>
          </a:ln>
          <a:effectLst>
            <a:outerShdw blurRad="165100" dist="38100" dir="2700000" sx="102000" sy="102000" algn="tl" rotWithShape="0">
              <a:prstClr val="black">
                <a:alpha val="40000"/>
              </a:prstClr>
            </a:outerShdw>
          </a:effectLst>
        </p:spPr>
      </p:pic>
      <p:sp>
        <p:nvSpPr>
          <p:cNvPr id="5" name="Title 4">
            <a:extLst>
              <a:ext uri="{FF2B5EF4-FFF2-40B4-BE49-F238E27FC236}">
                <a16:creationId xmlns:a16="http://schemas.microsoft.com/office/drawing/2014/main" id="{11DEA11D-5BB0-E96F-13A1-78E4DCBDF38D}"/>
              </a:ext>
            </a:extLst>
          </p:cNvPr>
          <p:cNvSpPr>
            <a:spLocks noGrp="1"/>
          </p:cNvSpPr>
          <p:nvPr>
            <p:ph type="title"/>
          </p:nvPr>
        </p:nvSpPr>
        <p:spPr/>
        <p:txBody>
          <a:bodyPr/>
          <a:lstStyle/>
          <a:p>
            <a:r>
              <a:rPr lang="en-US" sz="4800" dirty="0"/>
              <a:t>How Does a Medical FSA Work?</a:t>
            </a:r>
            <a:endParaRPr lang="en-US" dirty="0"/>
          </a:p>
        </p:txBody>
      </p:sp>
      <p:pic>
        <p:nvPicPr>
          <p:cNvPr id="7" name="Picture 6">
            <a:extLst>
              <a:ext uri="{FF2B5EF4-FFF2-40B4-BE49-F238E27FC236}">
                <a16:creationId xmlns:a16="http://schemas.microsoft.com/office/drawing/2014/main" id="{BB1D92CD-860B-F3E2-7686-ADE604267134}"/>
              </a:ext>
            </a:extLst>
          </p:cNvPr>
          <p:cNvPicPr>
            <a:picLocks noChangeAspect="1"/>
          </p:cNvPicPr>
          <p:nvPr/>
        </p:nvPicPr>
        <p:blipFill>
          <a:blip r:embed="rId4"/>
          <a:stretch>
            <a:fillRect/>
          </a:stretch>
        </p:blipFill>
        <p:spPr>
          <a:xfrm>
            <a:off x="9368513" y="5707003"/>
            <a:ext cx="2332253" cy="820051"/>
          </a:xfrm>
          <a:prstGeom prst="rect">
            <a:avLst/>
          </a:prstGeom>
        </p:spPr>
      </p:pic>
    </p:spTree>
    <p:extLst>
      <p:ext uri="{BB962C8B-B14F-4D97-AF65-F5344CB8AC3E}">
        <p14:creationId xmlns:p14="http://schemas.microsoft.com/office/powerpoint/2010/main" val="2701903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70B1CE61-8F0A-DDD3-3BC3-31508D31ECAD}"/>
              </a:ext>
            </a:extLst>
          </p:cNvPr>
          <p:cNvGraphicFramePr/>
          <p:nvPr/>
        </p:nvGraphicFramePr>
        <p:xfrm>
          <a:off x="530772" y="1600325"/>
          <a:ext cx="11130456" cy="43883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E28C6773-6DED-0C69-4355-AEA7033BEB4A}"/>
              </a:ext>
            </a:extLst>
          </p:cNvPr>
          <p:cNvSpPr txBox="1"/>
          <p:nvPr/>
        </p:nvSpPr>
        <p:spPr>
          <a:xfrm>
            <a:off x="1" y="6259195"/>
            <a:ext cx="12191999" cy="612873"/>
          </a:xfrm>
          <a:prstGeom prst="rect">
            <a:avLst/>
          </a:prstGeom>
          <a:solidFill>
            <a:schemeClr val="accent4"/>
          </a:solidFill>
        </p:spPr>
        <p:txBody>
          <a:bodyPr wrap="square" lIns="457200" tIns="182880" rIns="457200" bIns="182880" anchor="ctr" anchorCtr="0">
            <a:noAutofit/>
          </a:bodyPr>
          <a:lstStyle/>
          <a:p>
            <a:pPr algn="ctr"/>
            <a:r>
              <a:rPr lang="en-US" altLang="en-US" sz="2000" b="1" dirty="0"/>
              <a:t>Visit </a:t>
            </a:r>
            <a:r>
              <a:rPr lang="en-US" altLang="en-US" sz="2000" b="1" u="sng" dirty="0">
                <a:solidFill>
                  <a:schemeClr val="accent5"/>
                </a:solidFill>
              </a:rPr>
              <a:t>BenefitResource.com/resources/eligible</a:t>
            </a:r>
            <a:r>
              <a:rPr lang="en-US" altLang="en-US" sz="2000" b="1" dirty="0">
                <a:solidFill>
                  <a:schemeClr val="accent5"/>
                </a:solidFill>
              </a:rPr>
              <a:t> </a:t>
            </a:r>
            <a:r>
              <a:rPr lang="en-US" altLang="en-US" sz="2000" b="1" dirty="0"/>
              <a:t>for a comprehensive list &amp; lookup tool.  </a:t>
            </a:r>
            <a:endParaRPr lang="en-US" sz="2000" dirty="0"/>
          </a:p>
        </p:txBody>
      </p:sp>
      <p:sp>
        <p:nvSpPr>
          <p:cNvPr id="5" name="TextBox 4">
            <a:extLst>
              <a:ext uri="{FF2B5EF4-FFF2-40B4-BE49-F238E27FC236}">
                <a16:creationId xmlns:a16="http://schemas.microsoft.com/office/drawing/2014/main" id="{5B3C0FEA-2155-2B3E-DE86-DFB37AF7A1A5}"/>
              </a:ext>
            </a:extLst>
          </p:cNvPr>
          <p:cNvSpPr txBox="1"/>
          <p:nvPr/>
        </p:nvSpPr>
        <p:spPr>
          <a:xfrm>
            <a:off x="5334000" y="1696610"/>
            <a:ext cx="5854699" cy="830997"/>
          </a:xfrm>
          <a:prstGeom prst="rect">
            <a:avLst/>
          </a:prstGeom>
          <a:noFill/>
        </p:spPr>
        <p:txBody>
          <a:bodyPr wrap="square" rtlCol="0" anchor="ctr">
            <a:spAutoFit/>
          </a:bodyPr>
          <a:lstStyle/>
          <a:p>
            <a:pPr lvl="0"/>
            <a:r>
              <a:rPr lang="en-US" sz="2400" dirty="0">
                <a:solidFill>
                  <a:schemeClr val="bg1"/>
                </a:solidFill>
              </a:rPr>
              <a:t>Co-payments, deductible expenses, </a:t>
            </a:r>
            <a:br>
              <a:rPr lang="en-US" sz="2400" dirty="0">
                <a:solidFill>
                  <a:schemeClr val="bg1"/>
                </a:solidFill>
              </a:rPr>
            </a:br>
            <a:r>
              <a:rPr lang="en-US" sz="2400" dirty="0">
                <a:solidFill>
                  <a:schemeClr val="bg1"/>
                </a:solidFill>
              </a:rPr>
              <a:t>co-insurance,  prescription drugs</a:t>
            </a:r>
          </a:p>
        </p:txBody>
      </p:sp>
      <p:sp>
        <p:nvSpPr>
          <p:cNvPr id="6" name="TextBox 5">
            <a:extLst>
              <a:ext uri="{FF2B5EF4-FFF2-40B4-BE49-F238E27FC236}">
                <a16:creationId xmlns:a16="http://schemas.microsoft.com/office/drawing/2014/main" id="{436AB5BA-7E18-52BB-7830-E038D3D7EBE4}"/>
              </a:ext>
            </a:extLst>
          </p:cNvPr>
          <p:cNvSpPr txBox="1"/>
          <p:nvPr/>
        </p:nvSpPr>
        <p:spPr>
          <a:xfrm>
            <a:off x="5334000" y="2813641"/>
            <a:ext cx="5854699" cy="830997"/>
          </a:xfrm>
          <a:prstGeom prst="rect">
            <a:avLst/>
          </a:prstGeom>
          <a:noFill/>
        </p:spPr>
        <p:txBody>
          <a:bodyPr wrap="square" rtlCol="0" anchor="ctr">
            <a:spAutoFit/>
          </a:bodyPr>
          <a:lstStyle/>
          <a:p>
            <a:pPr lvl="0"/>
            <a:r>
              <a:rPr lang="en-US" sz="2400" dirty="0">
                <a:solidFill>
                  <a:schemeClr val="bg1"/>
                </a:solidFill>
              </a:rPr>
              <a:t>Dental &amp; vision care, chiropractic care, counseling services</a:t>
            </a:r>
          </a:p>
        </p:txBody>
      </p:sp>
      <p:sp>
        <p:nvSpPr>
          <p:cNvPr id="7" name="TextBox 6">
            <a:extLst>
              <a:ext uri="{FF2B5EF4-FFF2-40B4-BE49-F238E27FC236}">
                <a16:creationId xmlns:a16="http://schemas.microsoft.com/office/drawing/2014/main" id="{1EAB06AA-16FE-3396-4D9B-D7EE7A1A9A87}"/>
              </a:ext>
            </a:extLst>
          </p:cNvPr>
          <p:cNvSpPr txBox="1"/>
          <p:nvPr/>
        </p:nvSpPr>
        <p:spPr>
          <a:xfrm>
            <a:off x="5334000" y="3930672"/>
            <a:ext cx="5854699" cy="830997"/>
          </a:xfrm>
          <a:prstGeom prst="rect">
            <a:avLst/>
          </a:prstGeom>
          <a:noFill/>
        </p:spPr>
        <p:txBody>
          <a:bodyPr wrap="square" rtlCol="0" anchor="ctr">
            <a:spAutoFit/>
          </a:bodyPr>
          <a:lstStyle/>
          <a:p>
            <a:pPr lvl="0"/>
            <a:r>
              <a:rPr lang="en-US" sz="2400" dirty="0">
                <a:solidFill>
                  <a:schemeClr val="bg1"/>
                </a:solidFill>
              </a:rPr>
              <a:t>Birth control, first aid supplies, health monitors, insulin and diabetic supplies</a:t>
            </a:r>
          </a:p>
        </p:txBody>
      </p:sp>
      <p:sp>
        <p:nvSpPr>
          <p:cNvPr id="8" name="TextBox 7">
            <a:extLst>
              <a:ext uri="{FF2B5EF4-FFF2-40B4-BE49-F238E27FC236}">
                <a16:creationId xmlns:a16="http://schemas.microsoft.com/office/drawing/2014/main" id="{932AFA01-A590-183E-6017-4C33B0AA02F4}"/>
              </a:ext>
            </a:extLst>
          </p:cNvPr>
          <p:cNvSpPr txBox="1"/>
          <p:nvPr/>
        </p:nvSpPr>
        <p:spPr>
          <a:xfrm>
            <a:off x="5334000" y="5047703"/>
            <a:ext cx="5854699" cy="830997"/>
          </a:xfrm>
          <a:prstGeom prst="rect">
            <a:avLst/>
          </a:prstGeom>
          <a:noFill/>
        </p:spPr>
        <p:txBody>
          <a:bodyPr wrap="square" rtlCol="0" anchor="ctr">
            <a:spAutoFit/>
          </a:bodyPr>
          <a:lstStyle/>
          <a:p>
            <a:pPr lvl="0"/>
            <a:r>
              <a:rPr lang="en-US" sz="2400" dirty="0">
                <a:solidFill>
                  <a:schemeClr val="bg1"/>
                </a:solidFill>
              </a:rPr>
              <a:t>Acne, allergy &amp; sinus, cold &amp; flu, and pain relief medications</a:t>
            </a:r>
          </a:p>
        </p:txBody>
      </p:sp>
      <p:sp>
        <p:nvSpPr>
          <p:cNvPr id="10" name="Title 9">
            <a:extLst>
              <a:ext uri="{FF2B5EF4-FFF2-40B4-BE49-F238E27FC236}">
                <a16:creationId xmlns:a16="http://schemas.microsoft.com/office/drawing/2014/main" id="{D18CFC8A-CB40-2A53-F388-95E96811F5A3}"/>
              </a:ext>
            </a:extLst>
          </p:cNvPr>
          <p:cNvSpPr>
            <a:spLocks noGrp="1"/>
          </p:cNvSpPr>
          <p:nvPr>
            <p:ph type="title"/>
          </p:nvPr>
        </p:nvSpPr>
        <p:spPr/>
        <p:txBody>
          <a:bodyPr/>
          <a:lstStyle/>
          <a:p>
            <a:r>
              <a:rPr lang="en-US" altLang="en-US" dirty="0"/>
              <a:t>Example Medical FSA Expenses</a:t>
            </a:r>
            <a:endParaRPr lang="en-US" dirty="0"/>
          </a:p>
        </p:txBody>
      </p:sp>
    </p:spTree>
    <p:extLst>
      <p:ext uri="{BB962C8B-B14F-4D97-AF65-F5344CB8AC3E}">
        <p14:creationId xmlns:p14="http://schemas.microsoft.com/office/powerpoint/2010/main" val="3252360922"/>
      </p:ext>
    </p:extLst>
  </p:cSld>
  <p:clrMapOvr>
    <a:masterClrMapping/>
  </p:clrMapOvr>
  <mc:AlternateContent xmlns:mc="http://schemas.openxmlformats.org/markup-compatibility/2006" xmlns:p14="http://schemas.microsoft.com/office/powerpoint/2010/main">
    <mc:Choice Requires="p14">
      <p:transition spd="slow" p14:dur="2000" advTm="49251"/>
    </mc:Choice>
    <mc:Fallback xmlns="">
      <p:transition spd="slow" advTm="49251"/>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61B2C60-BD96-4894-A50E-A722BE6BA50A}"/>
              </a:ext>
            </a:extLst>
          </p:cNvPr>
          <p:cNvSpPr>
            <a:spLocks noGrp="1"/>
          </p:cNvSpPr>
          <p:nvPr>
            <p:ph type="body" sz="quarter" idx="14"/>
          </p:nvPr>
        </p:nvSpPr>
        <p:spPr>
          <a:xfrm>
            <a:off x="-1" y="1379624"/>
            <a:ext cx="7319781" cy="4933041"/>
          </a:xfrm>
          <a:prstGeom prst="rect">
            <a:avLst/>
          </a:prstGeom>
        </p:spPr>
        <p:txBody>
          <a:bodyPr lIns="822960" tIns="0" anchor="ctr" anchorCtr="0">
            <a:normAutofit/>
          </a:bodyPr>
          <a:lstStyle/>
          <a:p>
            <a:pPr marL="342900" indent="-342900">
              <a:lnSpc>
                <a:spcPct val="100000"/>
              </a:lnSpc>
              <a:buFont typeface="Arial" panose="020B0604020202020204" pitchFamily="34" charset="0"/>
              <a:buChar char="•"/>
            </a:pPr>
            <a:r>
              <a:rPr lang="en-US" sz="2400" dirty="0">
                <a:latin typeface="+mn-lt"/>
              </a:rPr>
              <a:t>Your card will be mailed to your home address in a plain white envelope. </a:t>
            </a:r>
          </a:p>
          <a:p>
            <a:pPr marL="342900" indent="-342900">
              <a:lnSpc>
                <a:spcPct val="100000"/>
              </a:lnSpc>
              <a:buFont typeface="Arial" panose="020B0604020202020204" pitchFamily="34" charset="0"/>
              <a:buChar char="•"/>
            </a:pPr>
            <a:r>
              <a:rPr lang="en-US" sz="2400" dirty="0">
                <a:latin typeface="+mn-lt"/>
              </a:rPr>
              <a:t>Activate it by calling the number on the activation label or online at BRIWEB.</a:t>
            </a:r>
            <a:endParaRPr lang="en-US" sz="2400" u="sng" dirty="0">
              <a:solidFill>
                <a:schemeClr val="accent2"/>
              </a:solidFill>
              <a:latin typeface="+mn-lt"/>
            </a:endParaRPr>
          </a:p>
          <a:p>
            <a:pPr marL="342900" indent="-342900">
              <a:lnSpc>
                <a:spcPct val="100000"/>
              </a:lnSpc>
              <a:buFont typeface="Arial" panose="020B0604020202020204" pitchFamily="34" charset="0"/>
              <a:buChar char="•"/>
            </a:pPr>
            <a:r>
              <a:rPr lang="en-US" sz="2400" dirty="0">
                <a:latin typeface="+mn-lt"/>
              </a:rPr>
              <a:t>Use card year-to-year.</a:t>
            </a:r>
            <a:r>
              <a:rPr lang="en-US" sz="2400" dirty="0"/>
              <a:t> </a:t>
            </a:r>
          </a:p>
          <a:p>
            <a:pPr marL="342900" indent="-342900">
              <a:lnSpc>
                <a:spcPct val="100000"/>
              </a:lnSpc>
              <a:buFont typeface="Arial" panose="020B0604020202020204" pitchFamily="34" charset="0"/>
              <a:buChar char="•"/>
            </a:pPr>
            <a:r>
              <a:rPr lang="en-US" sz="2400" dirty="0">
                <a:latin typeface="+mn-lt"/>
              </a:rPr>
              <a:t>Choose “credit” not debit unless you use a PIN.</a:t>
            </a:r>
          </a:p>
          <a:p>
            <a:pPr marL="342900" indent="-342900">
              <a:lnSpc>
                <a:spcPct val="100000"/>
              </a:lnSpc>
              <a:buFont typeface="Arial" panose="020B0604020202020204" pitchFamily="34" charset="0"/>
              <a:buChar char="•"/>
            </a:pPr>
            <a:r>
              <a:rPr lang="en-US" sz="2400" dirty="0">
                <a:latin typeface="+mn-lt"/>
              </a:rPr>
              <a:t>Cards are automatically replaced 50 days prior to the expiration date.</a:t>
            </a:r>
          </a:p>
          <a:p>
            <a:pPr marL="342900" indent="-342900">
              <a:lnSpc>
                <a:spcPct val="100000"/>
              </a:lnSpc>
              <a:buFont typeface="Arial" panose="020B0604020202020204" pitchFamily="34" charset="0"/>
              <a:buChar char="•"/>
            </a:pPr>
            <a:r>
              <a:rPr lang="en-US" sz="2400" dirty="0">
                <a:latin typeface="+mn-lt"/>
              </a:rPr>
              <a:t>If lost or stolen, call Participant Services or report online.</a:t>
            </a:r>
          </a:p>
        </p:txBody>
      </p:sp>
      <p:sp>
        <p:nvSpPr>
          <p:cNvPr id="15" name="TextBox 14">
            <a:extLst>
              <a:ext uri="{FF2B5EF4-FFF2-40B4-BE49-F238E27FC236}">
                <a16:creationId xmlns:a16="http://schemas.microsoft.com/office/drawing/2014/main" id="{50CCEFB8-2032-400D-A172-38D7BE3C6241}"/>
              </a:ext>
            </a:extLst>
          </p:cNvPr>
          <p:cNvSpPr txBox="1"/>
          <p:nvPr/>
        </p:nvSpPr>
        <p:spPr>
          <a:xfrm>
            <a:off x="6553200" y="5798344"/>
            <a:ext cx="5359399" cy="738664"/>
          </a:xfrm>
          <a:prstGeom prst="rect">
            <a:avLst/>
          </a:prstGeom>
          <a:noFill/>
        </p:spPr>
        <p:txBody>
          <a:bodyPr wrap="square">
            <a:spAutoFit/>
          </a:bodyPr>
          <a:lstStyle/>
          <a:p>
            <a:pPr algn="r" defTabSz="548640"/>
            <a:r>
              <a:rPr lang="en-US" altLang="en-US" sz="1050" i="1" dirty="0">
                <a:solidFill>
                  <a:schemeClr val="accent3">
                    <a:lumMod val="50000"/>
                  </a:schemeClr>
                </a:solidFill>
                <a:latin typeface="Lato Light" panose="020F0302020204030203" pitchFamily="34" charset="0"/>
              </a:rPr>
              <a:t>The Beniversal Prepaid Mastercard is issued by The Bancorp Bank, N.A., Member FDIC, pursuant to a license by Mastercard International Incorporated and may be used for eligible expenses everywhere Mastercard is accepted. Mastercard is a registered trademark, and the circle’s design is a trademark of Mastercard International Incorporated.</a:t>
            </a:r>
          </a:p>
        </p:txBody>
      </p:sp>
      <p:pic>
        <p:nvPicPr>
          <p:cNvPr id="9" name="Picture 7">
            <a:extLst>
              <a:ext uri="{FF2B5EF4-FFF2-40B4-BE49-F238E27FC236}">
                <a16:creationId xmlns:a16="http://schemas.microsoft.com/office/drawing/2014/main" id="{27D97DDB-13E8-28CA-BAB6-4794A95FBF4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rot="698255">
            <a:off x="7667345" y="1920256"/>
            <a:ext cx="4031264" cy="2532460"/>
          </a:xfrm>
          <a:prstGeom prst="rect">
            <a:avLst/>
          </a:prstGeom>
          <a:noFill/>
          <a:ln>
            <a:noFill/>
          </a:ln>
          <a:effectLst>
            <a:outerShdw blurRad="165100" dist="38100" dir="2700000" sx="102000" sy="102000" algn="tl" rotWithShape="0">
              <a:prstClr val="black">
                <a:alpha val="40000"/>
              </a:prstClr>
            </a:outerShdw>
          </a:effectLst>
        </p:spPr>
      </p:pic>
      <p:sp>
        <p:nvSpPr>
          <p:cNvPr id="4" name="Title 3">
            <a:extLst>
              <a:ext uri="{FF2B5EF4-FFF2-40B4-BE49-F238E27FC236}">
                <a16:creationId xmlns:a16="http://schemas.microsoft.com/office/drawing/2014/main" id="{649B08EF-C642-D7F7-123A-2A2AC1820045}"/>
              </a:ext>
            </a:extLst>
          </p:cNvPr>
          <p:cNvSpPr>
            <a:spLocks noGrp="1"/>
          </p:cNvSpPr>
          <p:nvPr>
            <p:ph type="title"/>
          </p:nvPr>
        </p:nvSpPr>
        <p:spPr/>
        <p:txBody>
          <a:bodyPr/>
          <a:lstStyle/>
          <a:p>
            <a:r>
              <a:rPr lang="en-US" dirty="0"/>
              <a:t>Get Your Card</a:t>
            </a:r>
          </a:p>
        </p:txBody>
      </p:sp>
    </p:spTree>
    <p:extLst>
      <p:ext uri="{BB962C8B-B14F-4D97-AF65-F5344CB8AC3E}">
        <p14:creationId xmlns:p14="http://schemas.microsoft.com/office/powerpoint/2010/main" val="1671067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46DAF3CC-4635-F34E-8A6F-D25208C2A706}"/>
              </a:ext>
            </a:extLst>
          </p:cNvPr>
          <p:cNvPicPr>
            <a:picLocks noGrp="1" noChangeAspect="1"/>
          </p:cNvPicPr>
          <p:nvPr>
            <p:ph type="pic" sz="quarter" idx="13"/>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33336" r="-33336"/>
          <a:stretch/>
        </p:blipFill>
        <p:spPr>
          <a:xfrm>
            <a:off x="6413501" y="2192546"/>
            <a:ext cx="6235700" cy="3741286"/>
          </a:xfrm>
          <a:prstGeom prst="rect">
            <a:avLst/>
          </a:prstGeom>
        </p:spPr>
      </p:pic>
      <p:sp>
        <p:nvSpPr>
          <p:cNvPr id="3" name="Text Placeholder 2">
            <a:extLst>
              <a:ext uri="{FF2B5EF4-FFF2-40B4-BE49-F238E27FC236}">
                <a16:creationId xmlns:a16="http://schemas.microsoft.com/office/drawing/2014/main" id="{061B2C60-BD96-4894-A50E-A722BE6BA50A}"/>
              </a:ext>
            </a:extLst>
          </p:cNvPr>
          <p:cNvSpPr>
            <a:spLocks noGrp="1"/>
          </p:cNvSpPr>
          <p:nvPr>
            <p:ph type="body" sz="quarter" idx="14"/>
          </p:nvPr>
        </p:nvSpPr>
        <p:spPr>
          <a:xfrm>
            <a:off x="0" y="1689980"/>
            <a:ext cx="6908800" cy="4322763"/>
          </a:xfrm>
          <a:prstGeom prst="rect">
            <a:avLst/>
          </a:prstGeom>
        </p:spPr>
        <p:txBody>
          <a:bodyPr lIns="274320">
            <a:noAutofit/>
          </a:bodyPr>
          <a:lstStyle/>
          <a:p>
            <a:pPr marL="857215" lvl="1" indent="-457182">
              <a:spcBef>
                <a:spcPts val="800"/>
              </a:spcBef>
              <a:buClr>
                <a:schemeClr val="tx1"/>
              </a:buClr>
              <a:buFontTx/>
              <a:buAutoNum type="arabicPeriod"/>
              <a:defRPr/>
            </a:pPr>
            <a:r>
              <a:rPr lang="en-US" dirty="0">
                <a:cs typeface="Arial" charset="0"/>
              </a:rPr>
              <a:t>Qualified healthcare-related merchants </a:t>
            </a:r>
            <a:br>
              <a:rPr lang="en-US" sz="2800" dirty="0">
                <a:cs typeface="Arial" charset="0"/>
              </a:rPr>
            </a:br>
            <a:r>
              <a:rPr lang="en-US" sz="2000" i="1" dirty="0">
                <a:solidFill>
                  <a:schemeClr val="accent2"/>
                </a:solidFill>
                <a:cs typeface="Arial" charset="0"/>
              </a:rPr>
              <a:t>(e.g., hospital, doctor, dentist, vision, etc.)</a:t>
            </a:r>
          </a:p>
          <a:p>
            <a:pPr marL="857215" lvl="1" indent="-457182">
              <a:spcBef>
                <a:spcPts val="800"/>
              </a:spcBef>
              <a:buClr>
                <a:schemeClr val="tx1"/>
              </a:buClr>
              <a:buFontTx/>
              <a:buAutoNum type="arabicPeriod"/>
              <a:defRPr/>
            </a:pPr>
            <a:endParaRPr lang="en-US" sz="1000" i="1" dirty="0">
              <a:cs typeface="Arial" charset="0"/>
            </a:endParaRPr>
          </a:p>
          <a:p>
            <a:pPr marL="857215" lvl="1" indent="-457182">
              <a:spcBef>
                <a:spcPts val="800"/>
              </a:spcBef>
              <a:buClr>
                <a:schemeClr val="tx1"/>
              </a:buClr>
              <a:buFontTx/>
              <a:buAutoNum type="arabicPeriod"/>
              <a:defRPr/>
            </a:pPr>
            <a:r>
              <a:rPr lang="en-US" dirty="0">
                <a:cs typeface="Arial" charset="0"/>
              </a:rPr>
              <a:t>Qualified merchants using inventory identification approval system </a:t>
            </a:r>
            <a:r>
              <a:rPr lang="en-US" i="1" dirty="0">
                <a:cs typeface="Arial" charset="0"/>
              </a:rPr>
              <a:t>(</a:t>
            </a:r>
            <a:r>
              <a:rPr lang="en-US" b="1" i="1" dirty="0">
                <a:cs typeface="Arial" charset="0"/>
              </a:rPr>
              <a:t>IIAS</a:t>
            </a:r>
            <a:r>
              <a:rPr lang="en-US" i="1" dirty="0">
                <a:cs typeface="Arial" charset="0"/>
              </a:rPr>
              <a:t>) </a:t>
            </a:r>
            <a:br>
              <a:rPr lang="en-US" sz="2800" i="1" dirty="0">
                <a:cs typeface="Arial" charset="0"/>
              </a:rPr>
            </a:br>
            <a:r>
              <a:rPr lang="en-US" sz="2000" i="1" dirty="0">
                <a:solidFill>
                  <a:schemeClr val="accent2"/>
                </a:solidFill>
                <a:cs typeface="Arial" charset="0"/>
              </a:rPr>
              <a:t>(e.g., most major drug stores, pharmacies, and major box stores that have a pharmacy department)</a:t>
            </a:r>
          </a:p>
          <a:p>
            <a:pPr marL="857215" lvl="1" indent="-457182">
              <a:spcBef>
                <a:spcPts val="800"/>
              </a:spcBef>
              <a:buClr>
                <a:schemeClr val="tx1"/>
              </a:buClr>
              <a:buFontTx/>
              <a:buAutoNum type="arabicPeriod"/>
              <a:defRPr/>
            </a:pPr>
            <a:endParaRPr lang="en-US" sz="1050" i="1" dirty="0">
              <a:cs typeface="Arial" charset="0"/>
            </a:endParaRPr>
          </a:p>
          <a:p>
            <a:pPr marL="857215" lvl="1" indent="-457182">
              <a:spcBef>
                <a:spcPts val="800"/>
              </a:spcBef>
              <a:buClr>
                <a:schemeClr val="tx1"/>
              </a:buClr>
              <a:buFontTx/>
              <a:buAutoNum type="arabicPeriod"/>
              <a:defRPr/>
            </a:pPr>
            <a:r>
              <a:rPr lang="en-US" dirty="0">
                <a:cs typeface="Arial" charset="0"/>
              </a:rPr>
              <a:t>Drugstores or pharmacies without inventory identification system </a:t>
            </a:r>
            <a:br>
              <a:rPr lang="en-US" sz="2800" dirty="0">
                <a:cs typeface="Arial" charset="0"/>
              </a:rPr>
            </a:br>
            <a:r>
              <a:rPr lang="en-US" sz="2000" i="1" dirty="0">
                <a:solidFill>
                  <a:schemeClr val="accent2"/>
                </a:solidFill>
                <a:cs typeface="Arial" charset="0"/>
              </a:rPr>
              <a:t>(referred to as 90% merchants) </a:t>
            </a:r>
            <a:endParaRPr lang="en-US" sz="2800" i="1" dirty="0">
              <a:solidFill>
                <a:schemeClr val="accent2"/>
              </a:solidFill>
              <a:cs typeface="Arial" charset="0"/>
            </a:endParaRPr>
          </a:p>
        </p:txBody>
      </p:sp>
      <p:sp>
        <p:nvSpPr>
          <p:cNvPr id="2" name="TextBox 1">
            <a:extLst>
              <a:ext uri="{FF2B5EF4-FFF2-40B4-BE49-F238E27FC236}">
                <a16:creationId xmlns:a16="http://schemas.microsoft.com/office/drawing/2014/main" id="{007CD74A-1B10-D128-816A-49CE0B1FB147}"/>
              </a:ext>
            </a:extLst>
          </p:cNvPr>
          <p:cNvSpPr txBox="1"/>
          <p:nvPr/>
        </p:nvSpPr>
        <p:spPr>
          <a:xfrm>
            <a:off x="1" y="6259195"/>
            <a:ext cx="12191999" cy="612873"/>
          </a:xfrm>
          <a:prstGeom prst="rect">
            <a:avLst/>
          </a:prstGeom>
          <a:solidFill>
            <a:schemeClr val="accent4"/>
          </a:solidFill>
        </p:spPr>
        <p:txBody>
          <a:bodyPr wrap="square" lIns="457200" tIns="182880" rIns="457200" bIns="182880" anchor="ctr" anchorCtr="0">
            <a:noAutofit/>
          </a:bodyPr>
          <a:lstStyle/>
          <a:p>
            <a:pPr algn="ctr"/>
            <a:r>
              <a:rPr lang="en-US" altLang="en-US" sz="2000" b="1" dirty="0"/>
              <a:t>Visit </a:t>
            </a:r>
            <a:r>
              <a:rPr lang="en-US" altLang="en-US" sz="2000" b="1" u="sng" dirty="0">
                <a:solidFill>
                  <a:schemeClr val="accent5"/>
                </a:solidFill>
              </a:rPr>
              <a:t>BenefitResource.com/resources/card</a:t>
            </a:r>
            <a:r>
              <a:rPr lang="en-US" altLang="en-US" sz="2000" b="1" dirty="0">
                <a:solidFill>
                  <a:schemeClr val="accent5"/>
                </a:solidFill>
              </a:rPr>
              <a:t> </a:t>
            </a:r>
            <a:r>
              <a:rPr lang="en-US" altLang="en-US" sz="2000" b="1" dirty="0"/>
              <a:t>for more information on how the card works.</a:t>
            </a:r>
            <a:endParaRPr lang="en-US" sz="2000" dirty="0"/>
          </a:p>
        </p:txBody>
      </p:sp>
      <p:sp>
        <p:nvSpPr>
          <p:cNvPr id="5" name="Title 4">
            <a:extLst>
              <a:ext uri="{FF2B5EF4-FFF2-40B4-BE49-F238E27FC236}">
                <a16:creationId xmlns:a16="http://schemas.microsoft.com/office/drawing/2014/main" id="{F406ADA9-A93C-4EC9-675A-FA9485E56388}"/>
              </a:ext>
            </a:extLst>
          </p:cNvPr>
          <p:cNvSpPr>
            <a:spLocks noGrp="1"/>
          </p:cNvSpPr>
          <p:nvPr>
            <p:ph type="title"/>
          </p:nvPr>
        </p:nvSpPr>
        <p:spPr>
          <a:xfrm>
            <a:off x="756694" y="740971"/>
            <a:ext cx="11740105" cy="623646"/>
          </a:xfrm>
        </p:spPr>
        <p:txBody>
          <a:bodyPr/>
          <a:lstStyle/>
          <a:p>
            <a:r>
              <a:rPr lang="en-US" sz="4300" dirty="0"/>
              <a:t>Use Your Card at Qualified Merchants</a:t>
            </a:r>
          </a:p>
        </p:txBody>
      </p:sp>
    </p:spTree>
    <p:extLst>
      <p:ext uri="{BB962C8B-B14F-4D97-AF65-F5344CB8AC3E}">
        <p14:creationId xmlns:p14="http://schemas.microsoft.com/office/powerpoint/2010/main" val="2211416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FD55C-FABF-760F-19D7-9B58DB99199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5D423BB-B937-37A7-643B-ED570CEE43F7}"/>
              </a:ext>
            </a:extLst>
          </p:cNvPr>
          <p:cNvSpPr>
            <a:spLocks noGrp="1"/>
          </p:cNvSpPr>
          <p:nvPr>
            <p:ph type="body" sz="quarter" idx="14"/>
          </p:nvPr>
        </p:nvSpPr>
        <p:spPr>
          <a:xfrm>
            <a:off x="191430" y="1562100"/>
            <a:ext cx="6641909" cy="2688317"/>
          </a:xfrm>
        </p:spPr>
        <p:txBody>
          <a:bodyPr lIns="274320" anchor="t">
            <a:normAutofit fontScale="92500" lnSpcReduction="20000"/>
          </a:bodyPr>
          <a:lstStyle/>
          <a:p>
            <a:r>
              <a:rPr lang="en-US" sz="2100" b="1" dirty="0">
                <a:solidFill>
                  <a:schemeClr val="tx2"/>
                </a:solidFill>
                <a:latin typeface="+mn-lt"/>
              </a:rPr>
              <a:t>ALWAYS RETAIN RECEIPTS AND SUPPORTING DOCUMENTS </a:t>
            </a:r>
            <a:br>
              <a:rPr lang="en-US" sz="2000" dirty="0">
                <a:solidFill>
                  <a:schemeClr val="accent2"/>
                </a:solidFill>
                <a:latin typeface="+mn-lt"/>
              </a:rPr>
            </a:br>
            <a:r>
              <a:rPr lang="en-US" sz="2000" i="1" dirty="0">
                <a:solidFill>
                  <a:schemeClr val="accent2"/>
                </a:solidFill>
                <a:latin typeface="+mn-lt"/>
              </a:rPr>
              <a:t>(e.g., invoices, statements, explanation of benefits)</a:t>
            </a:r>
          </a:p>
          <a:p>
            <a:r>
              <a:rPr lang="en-US" sz="2000" dirty="0">
                <a:latin typeface="+mn-lt"/>
              </a:rPr>
              <a:t>The IRS requires verification that all pre-tax funds are used for eligible expenses. BRI can verify most transactions. But, when a transaction cannot be verified, a receipt is requested. </a:t>
            </a:r>
          </a:p>
          <a:p>
            <a:endParaRPr lang="en-US" sz="2000" dirty="0">
              <a:latin typeface="+mn-lt"/>
            </a:endParaRPr>
          </a:p>
          <a:p>
            <a:endParaRPr lang="en-US" sz="2000" dirty="0">
              <a:solidFill>
                <a:schemeClr val="accent2"/>
              </a:solidFill>
              <a:latin typeface="+mn-lt"/>
            </a:endParaRPr>
          </a:p>
        </p:txBody>
      </p:sp>
      <p:sp>
        <p:nvSpPr>
          <p:cNvPr id="14" name="Text Placeholder 2">
            <a:extLst>
              <a:ext uri="{FF2B5EF4-FFF2-40B4-BE49-F238E27FC236}">
                <a16:creationId xmlns:a16="http://schemas.microsoft.com/office/drawing/2014/main" id="{291B64C2-83D9-575D-5188-98641F46DE0A}"/>
              </a:ext>
            </a:extLst>
          </p:cNvPr>
          <p:cNvSpPr txBox="1">
            <a:spLocks/>
          </p:cNvSpPr>
          <p:nvPr/>
        </p:nvSpPr>
        <p:spPr>
          <a:xfrm>
            <a:off x="357685" y="4305300"/>
            <a:ext cx="11308221" cy="1981200"/>
          </a:xfrm>
          <a:prstGeom prst="rect">
            <a:avLst/>
          </a:prstGeom>
          <a:solidFill>
            <a:schemeClr val="accent3">
              <a:alpha val="25000"/>
            </a:schemeClr>
          </a:solidFill>
          <a:ln>
            <a:solidFill>
              <a:schemeClr val="accent1"/>
            </a:solidFill>
          </a:ln>
        </p:spPr>
        <p:txBody>
          <a:bodyPr vert="horz" lIns="274320" tIns="45720" rIns="91440" bIns="45720" rtlCol="0" anchor="t" anchorCtr="0">
            <a:normAutofit fontScale="92500"/>
          </a:bodyPr>
          <a:lstStyle>
            <a:lvl1pPr marL="0" indent="0" algn="l" defTabSz="914400" rtl="0" eaLnBrk="1" latinLnBrk="0" hangingPunct="1">
              <a:lnSpc>
                <a:spcPct val="140000"/>
              </a:lnSpc>
              <a:spcBef>
                <a:spcPts val="0"/>
              </a:spcBef>
              <a:buFont typeface="Arial" panose="020B0604020202020204" pitchFamily="34" charset="0"/>
              <a:buNone/>
              <a:defRPr sz="2800" kern="900" spc="50" normalizeH="0" baseline="0">
                <a:solidFill>
                  <a:schemeClr val="tx1"/>
                </a:solidFill>
                <a:latin typeface="Lato Light" panose="020F0502020204030203" pitchFamily="34" charset="0"/>
                <a:ea typeface="Lato Light" panose="020F0502020204030203" pitchFamily="34" charset="0"/>
                <a:cs typeface="Lato Light" panose="020F050202020403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100" b="1" cap="all" dirty="0">
                <a:solidFill>
                  <a:schemeClr val="tx2"/>
                </a:solidFill>
                <a:latin typeface="+mn-lt"/>
              </a:rPr>
              <a:t>You’re more likely to receive a receipt request when purchasing from:</a:t>
            </a:r>
          </a:p>
          <a:p>
            <a:pPr marL="342900" indent="-342900">
              <a:buFont typeface="Arial" panose="020B0604020202020204" pitchFamily="34" charset="0"/>
              <a:buChar char="•"/>
            </a:pPr>
            <a:r>
              <a:rPr lang="en-US" sz="2000" dirty="0">
                <a:latin typeface="+mn-lt"/>
              </a:rPr>
              <a:t>Healthcare providers that provide both eligible services &amp; cosmetic (ineligible) services</a:t>
            </a:r>
          </a:p>
          <a:p>
            <a:pPr marL="342900" indent="-342900">
              <a:buFont typeface="Arial" panose="020B0604020202020204" pitchFamily="34" charset="0"/>
              <a:buChar char="•"/>
            </a:pPr>
            <a:r>
              <a:rPr lang="en-US" sz="2000" dirty="0">
                <a:latin typeface="+mn-lt"/>
              </a:rPr>
              <a:t>90% merchants </a:t>
            </a:r>
            <a:r>
              <a:rPr lang="en-US" sz="2000" i="1" dirty="0">
                <a:solidFill>
                  <a:schemeClr val="accent2"/>
                </a:solidFill>
                <a:latin typeface="+mn-lt"/>
              </a:rPr>
              <a:t>(90% or more of business revenue is from selling eligible medical items)</a:t>
            </a:r>
          </a:p>
          <a:p>
            <a:pPr marL="342900" indent="-342900">
              <a:buFont typeface="Arial" panose="020B0604020202020204" pitchFamily="34" charset="0"/>
              <a:buChar char="•"/>
            </a:pPr>
            <a:r>
              <a:rPr lang="en-US" sz="2000" dirty="0">
                <a:latin typeface="+mn-lt"/>
              </a:rPr>
              <a:t>Dental and vision care providers</a:t>
            </a:r>
          </a:p>
          <a:p>
            <a:endParaRPr lang="en-US" sz="2000" dirty="0">
              <a:solidFill>
                <a:schemeClr val="accent2"/>
              </a:solidFill>
              <a:latin typeface="+mn-lt"/>
            </a:endParaRPr>
          </a:p>
        </p:txBody>
      </p:sp>
      <p:sp>
        <p:nvSpPr>
          <p:cNvPr id="5" name="Title 15">
            <a:extLst>
              <a:ext uri="{FF2B5EF4-FFF2-40B4-BE49-F238E27FC236}">
                <a16:creationId xmlns:a16="http://schemas.microsoft.com/office/drawing/2014/main" id="{C66692E8-CF30-3AAA-ED57-930C5A8D2C87}"/>
              </a:ext>
            </a:extLst>
          </p:cNvPr>
          <p:cNvSpPr>
            <a:spLocks noGrp="1"/>
          </p:cNvSpPr>
          <p:nvPr>
            <p:ph type="title"/>
          </p:nvPr>
        </p:nvSpPr>
        <p:spPr>
          <a:xfrm>
            <a:off x="757238" y="741363"/>
            <a:ext cx="10677525" cy="623887"/>
          </a:xfrm>
        </p:spPr>
        <p:txBody>
          <a:bodyPr/>
          <a:lstStyle/>
          <a:p>
            <a:r>
              <a:rPr lang="en-US" sz="4400" dirty="0"/>
              <a:t>Save All Receipts &amp; Documentation</a:t>
            </a:r>
          </a:p>
        </p:txBody>
      </p:sp>
      <p:pic>
        <p:nvPicPr>
          <p:cNvPr id="7" name="Picture 6">
            <a:extLst>
              <a:ext uri="{FF2B5EF4-FFF2-40B4-BE49-F238E27FC236}">
                <a16:creationId xmlns:a16="http://schemas.microsoft.com/office/drawing/2014/main" id="{771DD0F4-D0A7-745A-D7D8-8D7AA9292788}"/>
              </a:ext>
            </a:extLst>
          </p:cNvPr>
          <p:cNvPicPr>
            <a:picLocks noChangeAspect="1"/>
          </p:cNvPicPr>
          <p:nvPr/>
        </p:nvPicPr>
        <p:blipFill>
          <a:blip r:embed="rId3"/>
          <a:stretch>
            <a:fillRect/>
          </a:stretch>
        </p:blipFill>
        <p:spPr>
          <a:xfrm>
            <a:off x="6635912" y="1423597"/>
            <a:ext cx="5459106" cy="2826820"/>
          </a:xfrm>
          <a:prstGeom prst="rect">
            <a:avLst/>
          </a:prstGeom>
        </p:spPr>
      </p:pic>
      <p:cxnSp>
        <p:nvCxnSpPr>
          <p:cNvPr id="4" name="Straight Arrow Connector 3">
            <a:extLst>
              <a:ext uri="{FF2B5EF4-FFF2-40B4-BE49-F238E27FC236}">
                <a16:creationId xmlns:a16="http://schemas.microsoft.com/office/drawing/2014/main" id="{00AEB5F2-2AD7-8C50-A37D-C8B601CA1C02}"/>
              </a:ext>
            </a:extLst>
          </p:cNvPr>
          <p:cNvCxnSpPr/>
          <p:nvPr/>
        </p:nvCxnSpPr>
        <p:spPr>
          <a:xfrm>
            <a:off x="10224655" y="3782291"/>
            <a:ext cx="1007918" cy="0"/>
          </a:xfrm>
          <a:prstGeom prst="straightConnector1">
            <a:avLst/>
          </a:prstGeom>
          <a:ln w="57150">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5720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AAF52-386E-94DF-ADE8-C528FDD420B6}"/>
            </a:ext>
          </a:extLst>
        </p:cNvPr>
        <p:cNvGrpSpPr/>
        <p:nvPr/>
      </p:nvGrpSpPr>
      <p:grpSpPr>
        <a:xfrm>
          <a:off x="0" y="0"/>
          <a:ext cx="0" cy="0"/>
          <a:chOff x="0" y="0"/>
          <a:chExt cx="0" cy="0"/>
        </a:xfrm>
      </p:grpSpPr>
      <p:graphicFrame>
        <p:nvGraphicFramePr>
          <p:cNvPr id="9" name="Diagram 8">
            <a:extLst>
              <a:ext uri="{FF2B5EF4-FFF2-40B4-BE49-F238E27FC236}">
                <a16:creationId xmlns:a16="http://schemas.microsoft.com/office/drawing/2014/main" id="{E17E7B2F-CC65-6952-5CB0-9ED1B1D41F0F}"/>
              </a:ext>
            </a:extLst>
          </p:cNvPr>
          <p:cNvGraphicFramePr/>
          <p:nvPr>
            <p:extLst>
              <p:ext uri="{D42A27DB-BD31-4B8C-83A1-F6EECF244321}">
                <p14:modId xmlns:p14="http://schemas.microsoft.com/office/powerpoint/2010/main" val="4213634428"/>
              </p:ext>
            </p:extLst>
          </p:nvPr>
        </p:nvGraphicFramePr>
        <p:xfrm>
          <a:off x="399128" y="1622911"/>
          <a:ext cx="11165143" cy="42698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extBox 11">
            <a:extLst>
              <a:ext uri="{FF2B5EF4-FFF2-40B4-BE49-F238E27FC236}">
                <a16:creationId xmlns:a16="http://schemas.microsoft.com/office/drawing/2014/main" id="{1E9E18E1-650B-E59D-BEB7-C7A10D7138E2}"/>
              </a:ext>
            </a:extLst>
          </p:cNvPr>
          <p:cNvSpPr txBox="1"/>
          <p:nvPr/>
        </p:nvSpPr>
        <p:spPr>
          <a:xfrm>
            <a:off x="1" y="6259195"/>
            <a:ext cx="12191999" cy="612873"/>
          </a:xfrm>
          <a:prstGeom prst="rect">
            <a:avLst/>
          </a:prstGeom>
          <a:solidFill>
            <a:schemeClr val="accent4"/>
          </a:solidFill>
        </p:spPr>
        <p:txBody>
          <a:bodyPr wrap="square" lIns="457200" tIns="182880" rIns="457200" bIns="182880" anchor="ctr" anchorCtr="0">
            <a:noAutofit/>
          </a:bodyPr>
          <a:lstStyle/>
          <a:p>
            <a:pPr algn="ctr"/>
            <a:r>
              <a:rPr lang="en-US" altLang="en-US" sz="2000" b="1" dirty="0"/>
              <a:t>For additional information, visit </a:t>
            </a:r>
            <a:r>
              <a:rPr lang="en-US" altLang="en-US" sz="2000" b="1" u="sng" dirty="0">
                <a:solidFill>
                  <a:schemeClr val="accent5"/>
                </a:solidFill>
              </a:rPr>
              <a:t>BenefitResource.com/resources/card</a:t>
            </a:r>
            <a:endParaRPr lang="en-US" altLang="en-US" sz="2000" b="1" dirty="0"/>
          </a:p>
        </p:txBody>
      </p:sp>
      <p:sp>
        <p:nvSpPr>
          <p:cNvPr id="3" name="Title 2">
            <a:extLst>
              <a:ext uri="{FF2B5EF4-FFF2-40B4-BE49-F238E27FC236}">
                <a16:creationId xmlns:a16="http://schemas.microsoft.com/office/drawing/2014/main" id="{B0696F46-1E3E-5F08-FC2F-43F6CB255221}"/>
              </a:ext>
            </a:extLst>
          </p:cNvPr>
          <p:cNvSpPr>
            <a:spLocks noGrp="1"/>
          </p:cNvSpPr>
          <p:nvPr>
            <p:ph type="title"/>
          </p:nvPr>
        </p:nvSpPr>
        <p:spPr>
          <a:xfrm>
            <a:off x="756695" y="653376"/>
            <a:ext cx="10678610" cy="623646"/>
          </a:xfrm>
        </p:spPr>
        <p:txBody>
          <a:bodyPr/>
          <a:lstStyle/>
          <a:p>
            <a:r>
              <a:rPr lang="en-US" sz="4000" dirty="0"/>
              <a:t>Medical FSA Receipt Requests </a:t>
            </a:r>
            <a:br>
              <a:rPr lang="en-US" sz="4000" dirty="0"/>
            </a:br>
            <a:r>
              <a:rPr lang="en-US" sz="4000" dirty="0"/>
              <a:t>              </a:t>
            </a:r>
            <a:r>
              <a:rPr lang="en-US" sz="3200" dirty="0"/>
              <a:t>Claim Substantiation</a:t>
            </a:r>
          </a:p>
        </p:txBody>
      </p:sp>
    </p:spTree>
    <p:extLst>
      <p:ext uri="{BB962C8B-B14F-4D97-AF65-F5344CB8AC3E}">
        <p14:creationId xmlns:p14="http://schemas.microsoft.com/office/powerpoint/2010/main" val="2798833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8A5847A-7382-437A-BD19-B1EF71829EAF}"/>
              </a:ext>
            </a:extLst>
          </p:cNvPr>
          <p:cNvSpPr>
            <a:spLocks noGrp="1"/>
          </p:cNvSpPr>
          <p:nvPr>
            <p:ph type="body" sz="quarter" idx="14"/>
          </p:nvPr>
        </p:nvSpPr>
        <p:spPr>
          <a:xfrm>
            <a:off x="756694" y="1744361"/>
            <a:ext cx="10678610" cy="4483981"/>
          </a:xfrm>
        </p:spPr>
        <p:txBody>
          <a:bodyPr anchor="t" anchorCtr="0">
            <a:noAutofit/>
          </a:bodyPr>
          <a:lstStyle/>
          <a:p>
            <a:pPr marL="0" lvl="1" indent="0">
              <a:lnSpc>
                <a:spcPct val="120000"/>
              </a:lnSpc>
              <a:spcBef>
                <a:spcPts val="0"/>
              </a:spcBef>
              <a:spcAft>
                <a:spcPts val="800"/>
              </a:spcAft>
              <a:buNone/>
              <a:defRPr/>
            </a:pPr>
            <a:r>
              <a:rPr lang="en-US" sz="3000" b="1" dirty="0">
                <a:solidFill>
                  <a:schemeClr val="tx2"/>
                </a:solidFill>
              </a:rPr>
              <a:t>A DEPENDENT CARE FSA  IS A “CASH BALANCE” ACCOUNT</a:t>
            </a:r>
            <a:br>
              <a:rPr lang="en-US" sz="3000" b="1" dirty="0">
                <a:solidFill>
                  <a:srgbClr val="6D1A42"/>
                </a:solidFill>
              </a:rPr>
            </a:br>
            <a:r>
              <a:rPr lang="en-US" sz="3000" dirty="0"/>
              <a:t>Deductions – Prior Payments = </a:t>
            </a:r>
            <a:r>
              <a:rPr lang="en-US" sz="3000" dirty="0">
                <a:solidFill>
                  <a:schemeClr val="accent2"/>
                </a:solidFill>
              </a:rPr>
              <a:t>Available Balance</a:t>
            </a:r>
          </a:p>
          <a:p>
            <a:pPr marL="0" lvl="1" indent="0">
              <a:lnSpc>
                <a:spcPct val="120000"/>
              </a:lnSpc>
              <a:spcBef>
                <a:spcPts val="0"/>
              </a:spcBef>
              <a:spcAft>
                <a:spcPts val="800"/>
              </a:spcAft>
              <a:buNone/>
              <a:defRPr/>
            </a:pPr>
            <a:endParaRPr lang="en-US" sz="900" dirty="0">
              <a:solidFill>
                <a:schemeClr val="accent5"/>
              </a:solidFill>
            </a:endParaRPr>
          </a:p>
          <a:p>
            <a:pPr marL="0" lvl="2" indent="0">
              <a:lnSpc>
                <a:spcPct val="120000"/>
              </a:lnSpc>
              <a:spcBef>
                <a:spcPts val="0"/>
              </a:spcBef>
              <a:spcAft>
                <a:spcPts val="800"/>
              </a:spcAft>
              <a:buNone/>
              <a:defRPr/>
            </a:pPr>
            <a:r>
              <a:rPr lang="en-US" sz="3000" b="1" dirty="0">
                <a:solidFill>
                  <a:schemeClr val="tx2"/>
                </a:solidFill>
              </a:rPr>
              <a:t>SUBMIT CLAIMS TO BE REIMBURSED FOR DEPENDENT CARE EXPENSES (no card)</a:t>
            </a:r>
          </a:p>
          <a:p>
            <a:pPr marL="342900" lvl="2" indent="-342900">
              <a:lnSpc>
                <a:spcPct val="120000"/>
              </a:lnSpc>
              <a:spcBef>
                <a:spcPts val="0"/>
              </a:spcBef>
              <a:spcAft>
                <a:spcPts val="800"/>
              </a:spcAft>
              <a:buFont typeface="Arial" panose="020B0604020202020204" pitchFamily="34" charset="0"/>
              <a:buChar char="•"/>
              <a:defRPr/>
            </a:pPr>
            <a:r>
              <a:rPr lang="en-US" sz="3000" dirty="0"/>
              <a:t>Claims will not be paid until the service has been provided.  </a:t>
            </a:r>
          </a:p>
          <a:p>
            <a:pPr marL="342900" lvl="2" indent="-342900">
              <a:lnSpc>
                <a:spcPct val="120000"/>
              </a:lnSpc>
              <a:spcBef>
                <a:spcPts val="0"/>
              </a:spcBef>
              <a:spcAft>
                <a:spcPts val="800"/>
              </a:spcAft>
              <a:buFont typeface="Arial" panose="020B0604020202020204" pitchFamily="34" charset="0"/>
              <a:buChar char="•"/>
              <a:defRPr/>
            </a:pPr>
            <a:r>
              <a:rPr lang="en-US" sz="3000" dirty="0"/>
              <a:t>Claims must be submitted within the designated time period (within 90 days following plan year end). </a:t>
            </a:r>
          </a:p>
        </p:txBody>
      </p:sp>
      <p:sp>
        <p:nvSpPr>
          <p:cNvPr id="3" name="Title 2">
            <a:extLst>
              <a:ext uri="{FF2B5EF4-FFF2-40B4-BE49-F238E27FC236}">
                <a16:creationId xmlns:a16="http://schemas.microsoft.com/office/drawing/2014/main" id="{D27CD654-DB49-3453-CEF1-AE7A557095E2}"/>
              </a:ext>
            </a:extLst>
          </p:cNvPr>
          <p:cNvSpPr>
            <a:spLocks noGrp="1"/>
          </p:cNvSpPr>
          <p:nvPr>
            <p:ph type="title"/>
          </p:nvPr>
        </p:nvSpPr>
        <p:spPr>
          <a:xfrm>
            <a:off x="756694" y="740971"/>
            <a:ext cx="11308305" cy="623646"/>
          </a:xfrm>
        </p:spPr>
        <p:txBody>
          <a:bodyPr/>
          <a:lstStyle/>
          <a:p>
            <a:r>
              <a:rPr lang="en-US" altLang="en-US" sz="4100" dirty="0"/>
              <a:t>How Does a Dependent Care FSA Work?</a:t>
            </a:r>
            <a:endParaRPr lang="en-US" sz="4100" dirty="0"/>
          </a:p>
        </p:txBody>
      </p:sp>
      <p:pic>
        <p:nvPicPr>
          <p:cNvPr id="8" name="Picture 7" descr="Group of smiling children at school">
            <a:extLst>
              <a:ext uri="{FF2B5EF4-FFF2-40B4-BE49-F238E27FC236}">
                <a16:creationId xmlns:a16="http://schemas.microsoft.com/office/drawing/2014/main" id="{9137EE35-4691-5FD9-BF7E-0B5124B354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1561" y="5579918"/>
            <a:ext cx="2197319" cy="1284062"/>
          </a:xfrm>
          <a:prstGeom prst="rect">
            <a:avLst/>
          </a:prstGeom>
          <a:ln w="19050">
            <a:solidFill>
              <a:srgbClr val="FFC000"/>
            </a:solidFill>
          </a:ln>
        </p:spPr>
      </p:pic>
    </p:spTree>
    <p:extLst>
      <p:ext uri="{BB962C8B-B14F-4D97-AF65-F5344CB8AC3E}">
        <p14:creationId xmlns:p14="http://schemas.microsoft.com/office/powerpoint/2010/main" val="4183775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8AC33EA-9529-4FED-9D84-BD0871131B21}"/>
              </a:ext>
            </a:extLst>
          </p:cNvPr>
          <p:cNvSpPr>
            <a:spLocks noGrp="1"/>
          </p:cNvSpPr>
          <p:nvPr>
            <p:ph type="body" sz="quarter" idx="14"/>
          </p:nvPr>
        </p:nvSpPr>
        <p:spPr>
          <a:xfrm>
            <a:off x="0" y="1459187"/>
            <a:ext cx="8283007" cy="4345004"/>
          </a:xfrm>
          <a:prstGeom prst="parallelogram">
            <a:avLst>
              <a:gd name="adj" fmla="val 0"/>
            </a:avLst>
          </a:prstGeom>
        </p:spPr>
        <p:txBody>
          <a:bodyPr lIns="91440" anchor="ctr">
            <a:noAutofit/>
          </a:bodyPr>
          <a:lstStyle/>
          <a:p>
            <a:pPr marL="457200" indent="-457200">
              <a:lnSpc>
                <a:spcPct val="100000"/>
              </a:lnSpc>
              <a:buFont typeface="Arial" panose="020B0604020202020204" pitchFamily="34" charset="0"/>
              <a:buChar char="•"/>
            </a:pPr>
            <a:r>
              <a:rPr lang="en-US" sz="2400" kern="0" spc="0" dirty="0">
                <a:latin typeface="+mn-lt"/>
              </a:rPr>
              <a:t>Day Care </a:t>
            </a:r>
            <a:r>
              <a:rPr lang="en-US" sz="2400" i="1" kern="0" spc="0" dirty="0">
                <a:solidFill>
                  <a:schemeClr val="accent2"/>
                </a:solidFill>
                <a:latin typeface="+mn-lt"/>
              </a:rPr>
              <a:t>(including employer-provided day care)</a:t>
            </a:r>
          </a:p>
          <a:p>
            <a:pPr marL="457200" indent="-457200">
              <a:lnSpc>
                <a:spcPct val="100000"/>
              </a:lnSpc>
              <a:buFont typeface="Arial" panose="020B0604020202020204" pitchFamily="34" charset="0"/>
              <a:buChar char="•"/>
            </a:pPr>
            <a:r>
              <a:rPr lang="en-US" sz="2400" kern="0" spc="0" dirty="0">
                <a:latin typeface="+mn-lt"/>
              </a:rPr>
              <a:t>Nursery School/Preschool</a:t>
            </a:r>
          </a:p>
          <a:p>
            <a:pPr marL="457200" indent="-457200">
              <a:lnSpc>
                <a:spcPct val="100000"/>
              </a:lnSpc>
              <a:buFont typeface="Arial" panose="020B0604020202020204" pitchFamily="34" charset="0"/>
              <a:buChar char="•"/>
            </a:pPr>
            <a:r>
              <a:rPr lang="en-US" sz="2400" kern="0" spc="0" dirty="0">
                <a:latin typeface="+mn-lt"/>
              </a:rPr>
              <a:t>Before and After School Care</a:t>
            </a:r>
          </a:p>
          <a:p>
            <a:pPr marL="457200" indent="-457200">
              <a:lnSpc>
                <a:spcPct val="100000"/>
              </a:lnSpc>
              <a:buFont typeface="Arial" panose="020B0604020202020204" pitchFamily="34" charset="0"/>
              <a:buChar char="•"/>
            </a:pPr>
            <a:r>
              <a:rPr lang="en-US" sz="2400" kern="0" spc="0" dirty="0">
                <a:latin typeface="+mn-lt"/>
              </a:rPr>
              <a:t>Au Pairs and Nannies</a:t>
            </a:r>
          </a:p>
          <a:p>
            <a:pPr marL="457200" indent="-457200">
              <a:lnSpc>
                <a:spcPct val="100000"/>
              </a:lnSpc>
              <a:buFont typeface="Arial" panose="020B0604020202020204" pitchFamily="34" charset="0"/>
              <a:buChar char="•"/>
            </a:pPr>
            <a:r>
              <a:rPr lang="en-US" sz="2400" kern="0" spc="0" dirty="0">
                <a:latin typeface="+mn-lt"/>
              </a:rPr>
              <a:t>Babysitter </a:t>
            </a:r>
            <a:r>
              <a:rPr lang="en-US" sz="2400" i="1" kern="0" spc="0" dirty="0">
                <a:solidFill>
                  <a:schemeClr val="accent2"/>
                </a:solidFill>
                <a:latin typeface="+mn-lt"/>
              </a:rPr>
              <a:t>(in your home or someone else’s; </a:t>
            </a:r>
            <a:br>
              <a:rPr lang="en-US" sz="2400" i="1" kern="0" spc="0" dirty="0">
                <a:solidFill>
                  <a:schemeClr val="accent2"/>
                </a:solidFill>
                <a:latin typeface="+mn-lt"/>
              </a:rPr>
            </a:br>
            <a:r>
              <a:rPr lang="en-US" sz="2400" i="1" kern="0" spc="0" dirty="0">
                <a:solidFill>
                  <a:schemeClr val="accent2"/>
                </a:solidFill>
                <a:latin typeface="+mn-lt"/>
              </a:rPr>
              <a:t>must be work-related and can be done by a relative but not a tax dependent) </a:t>
            </a:r>
          </a:p>
          <a:p>
            <a:pPr marL="457200" indent="-457200">
              <a:lnSpc>
                <a:spcPct val="100000"/>
              </a:lnSpc>
              <a:buFont typeface="Arial" panose="020B0604020202020204" pitchFamily="34" charset="0"/>
              <a:buChar char="•"/>
            </a:pPr>
            <a:r>
              <a:rPr lang="en-US" sz="2400" kern="0" spc="0" dirty="0">
                <a:latin typeface="+mn-lt"/>
              </a:rPr>
              <a:t>Summer Day Camps/Programs</a:t>
            </a:r>
          </a:p>
          <a:p>
            <a:pPr marL="457200" indent="-457200">
              <a:lnSpc>
                <a:spcPct val="100000"/>
              </a:lnSpc>
              <a:buFont typeface="Arial" panose="020B0604020202020204" pitchFamily="34" charset="0"/>
              <a:buChar char="•"/>
            </a:pPr>
            <a:r>
              <a:rPr lang="en-US" sz="2400" kern="0" spc="0" dirty="0">
                <a:latin typeface="+mn-lt"/>
              </a:rPr>
              <a:t>Adult Care and Elder Care</a:t>
            </a:r>
            <a:endParaRPr lang="en-US" sz="2400" spc="0" dirty="0">
              <a:latin typeface="+mn-lt"/>
            </a:endParaRPr>
          </a:p>
        </p:txBody>
      </p:sp>
      <p:grpSp>
        <p:nvGrpSpPr>
          <p:cNvPr id="16" name="Graphic 10" descr="Man with baby with solid fill">
            <a:extLst>
              <a:ext uri="{FF2B5EF4-FFF2-40B4-BE49-F238E27FC236}">
                <a16:creationId xmlns:a16="http://schemas.microsoft.com/office/drawing/2014/main" id="{7A4F6B11-9657-B95B-2AAD-D3F5C714A340}"/>
              </a:ext>
            </a:extLst>
          </p:cNvPr>
          <p:cNvGrpSpPr/>
          <p:nvPr/>
        </p:nvGrpSpPr>
        <p:grpSpPr>
          <a:xfrm>
            <a:off x="7848949" y="1838394"/>
            <a:ext cx="931543" cy="1783807"/>
            <a:chOff x="8107385" y="2184813"/>
            <a:chExt cx="931543" cy="1783807"/>
          </a:xfrm>
          <a:solidFill>
            <a:schemeClr val="tx2"/>
          </a:solidFill>
        </p:grpSpPr>
        <p:sp>
          <p:nvSpPr>
            <p:cNvPr id="17" name="Freeform: Shape 16">
              <a:extLst>
                <a:ext uri="{FF2B5EF4-FFF2-40B4-BE49-F238E27FC236}">
                  <a16:creationId xmlns:a16="http://schemas.microsoft.com/office/drawing/2014/main" id="{4A42DA64-E43E-92D3-C0CC-225F1655F07D}"/>
                </a:ext>
              </a:extLst>
            </p:cNvPr>
            <p:cNvSpPr/>
            <p:nvPr/>
          </p:nvSpPr>
          <p:spPr>
            <a:xfrm>
              <a:off x="8384866" y="2184813"/>
              <a:ext cx="317121" cy="317121"/>
            </a:xfrm>
            <a:custGeom>
              <a:avLst/>
              <a:gdLst>
                <a:gd name="connsiteX0" fmla="*/ 317121 w 317121"/>
                <a:gd name="connsiteY0" fmla="*/ 158561 h 317121"/>
                <a:gd name="connsiteX1" fmla="*/ 158561 w 317121"/>
                <a:gd name="connsiteY1" fmla="*/ 317121 h 317121"/>
                <a:gd name="connsiteX2" fmla="*/ 0 w 317121"/>
                <a:gd name="connsiteY2" fmla="*/ 158561 h 317121"/>
                <a:gd name="connsiteX3" fmla="*/ 158561 w 317121"/>
                <a:gd name="connsiteY3" fmla="*/ 0 h 317121"/>
                <a:gd name="connsiteX4" fmla="*/ 317121 w 317121"/>
                <a:gd name="connsiteY4" fmla="*/ 158561 h 317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121" h="317121">
                  <a:moveTo>
                    <a:pt x="317121" y="158561"/>
                  </a:moveTo>
                  <a:cubicBezTo>
                    <a:pt x="317121" y="246131"/>
                    <a:pt x="246131" y="317121"/>
                    <a:pt x="158561" y="317121"/>
                  </a:cubicBezTo>
                  <a:cubicBezTo>
                    <a:pt x="70990" y="317121"/>
                    <a:pt x="0" y="246131"/>
                    <a:pt x="0" y="158561"/>
                  </a:cubicBezTo>
                  <a:cubicBezTo>
                    <a:pt x="0" y="70990"/>
                    <a:pt x="70990" y="0"/>
                    <a:pt x="158561" y="0"/>
                  </a:cubicBezTo>
                  <a:cubicBezTo>
                    <a:pt x="246131" y="0"/>
                    <a:pt x="317121" y="70990"/>
                    <a:pt x="317121" y="158561"/>
                  </a:cubicBezTo>
                  <a:close/>
                </a:path>
              </a:pathLst>
            </a:custGeom>
            <a:solidFill>
              <a:schemeClr val="tx2"/>
            </a:solidFill>
            <a:ln w="1974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E4CBB79B-6DC9-6975-C3D1-CD1D8B47DBD8}"/>
                </a:ext>
              </a:extLst>
            </p:cNvPr>
            <p:cNvSpPr/>
            <p:nvPr/>
          </p:nvSpPr>
          <p:spPr>
            <a:xfrm>
              <a:off x="8801087" y="2383014"/>
              <a:ext cx="237841" cy="237841"/>
            </a:xfrm>
            <a:custGeom>
              <a:avLst/>
              <a:gdLst>
                <a:gd name="connsiteX0" fmla="*/ 237841 w 237841"/>
                <a:gd name="connsiteY0" fmla="*/ 118921 h 237841"/>
                <a:gd name="connsiteX1" fmla="*/ 118921 w 237841"/>
                <a:gd name="connsiteY1" fmla="*/ 237841 h 237841"/>
                <a:gd name="connsiteX2" fmla="*/ 0 w 237841"/>
                <a:gd name="connsiteY2" fmla="*/ 118921 h 237841"/>
                <a:gd name="connsiteX3" fmla="*/ 118921 w 237841"/>
                <a:gd name="connsiteY3" fmla="*/ 0 h 237841"/>
                <a:gd name="connsiteX4" fmla="*/ 237841 w 237841"/>
                <a:gd name="connsiteY4" fmla="*/ 118921 h 237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841" h="237841">
                  <a:moveTo>
                    <a:pt x="237841" y="118921"/>
                  </a:moveTo>
                  <a:cubicBezTo>
                    <a:pt x="237841" y="184599"/>
                    <a:pt x="184598" y="237841"/>
                    <a:pt x="118921" y="237841"/>
                  </a:cubicBezTo>
                  <a:cubicBezTo>
                    <a:pt x="53243" y="237841"/>
                    <a:pt x="0" y="184599"/>
                    <a:pt x="0" y="118921"/>
                  </a:cubicBezTo>
                  <a:cubicBezTo>
                    <a:pt x="0" y="53243"/>
                    <a:pt x="53243" y="0"/>
                    <a:pt x="118921" y="0"/>
                  </a:cubicBezTo>
                  <a:cubicBezTo>
                    <a:pt x="184598" y="0"/>
                    <a:pt x="237841" y="53243"/>
                    <a:pt x="237841" y="118921"/>
                  </a:cubicBezTo>
                  <a:close/>
                </a:path>
              </a:pathLst>
            </a:custGeom>
            <a:solidFill>
              <a:schemeClr val="accent2"/>
            </a:solidFill>
            <a:ln w="19745" cap="flat">
              <a:noFill/>
              <a:prstDash val="solid"/>
              <a:miter/>
            </a:ln>
          </p:spPr>
          <p:txBody>
            <a:bodyPr rtlCol="0" anchor="ctr"/>
            <a:lstStyle/>
            <a:p>
              <a:endParaRPr lang="en-US" dirty="0"/>
            </a:p>
          </p:txBody>
        </p:sp>
        <p:sp>
          <p:nvSpPr>
            <p:cNvPr id="19" name="Freeform: Shape 18">
              <a:extLst>
                <a:ext uri="{FF2B5EF4-FFF2-40B4-BE49-F238E27FC236}">
                  <a16:creationId xmlns:a16="http://schemas.microsoft.com/office/drawing/2014/main" id="{4FF59449-B991-06E0-1CEF-CEB54D751615}"/>
                </a:ext>
              </a:extLst>
            </p:cNvPr>
            <p:cNvSpPr/>
            <p:nvPr/>
          </p:nvSpPr>
          <p:spPr>
            <a:xfrm>
              <a:off x="8107385" y="2541574"/>
              <a:ext cx="693702" cy="1427046"/>
            </a:xfrm>
            <a:custGeom>
              <a:avLst/>
              <a:gdLst>
                <a:gd name="connsiteX0" fmla="*/ 564872 w 693702"/>
                <a:gd name="connsiteY0" fmla="*/ 610459 h 1427046"/>
                <a:gd name="connsiteX1" fmla="*/ 564872 w 693702"/>
                <a:gd name="connsiteY1" fmla="*/ 610459 h 1427046"/>
                <a:gd name="connsiteX2" fmla="*/ 564872 w 693702"/>
                <a:gd name="connsiteY2" fmla="*/ 610459 h 1427046"/>
                <a:gd name="connsiteX3" fmla="*/ 535142 w 693702"/>
                <a:gd name="connsiteY3" fmla="*/ 614423 h 1427046"/>
                <a:gd name="connsiteX4" fmla="*/ 396402 w 693702"/>
                <a:gd name="connsiteY4" fmla="*/ 475682 h 1427046"/>
                <a:gd name="connsiteX5" fmla="*/ 499466 w 693702"/>
                <a:gd name="connsiteY5" fmla="*/ 340905 h 1427046"/>
                <a:gd name="connsiteX6" fmla="*/ 618387 w 693702"/>
                <a:gd name="connsiteY6" fmla="*/ 166489 h 1427046"/>
                <a:gd name="connsiteX7" fmla="*/ 693703 w 693702"/>
                <a:gd name="connsiteY7" fmla="*/ 73334 h 1427046"/>
                <a:gd name="connsiteX8" fmla="*/ 566854 w 693702"/>
                <a:gd name="connsiteY8" fmla="*/ 15856 h 1427046"/>
                <a:gd name="connsiteX9" fmla="*/ 436042 w 693702"/>
                <a:gd name="connsiteY9" fmla="*/ 0 h 1427046"/>
                <a:gd name="connsiteX10" fmla="*/ 305229 w 693702"/>
                <a:gd name="connsiteY10" fmla="*/ 19820 h 1427046"/>
                <a:gd name="connsiteX11" fmla="*/ 138741 w 693702"/>
                <a:gd name="connsiteY11" fmla="*/ 107028 h 1427046"/>
                <a:gd name="connsiteX12" fmla="*/ 114956 w 693702"/>
                <a:gd name="connsiteY12" fmla="*/ 150633 h 1427046"/>
                <a:gd name="connsiteX13" fmla="*/ 3964 w 693702"/>
                <a:gd name="connsiteY13" fmla="*/ 622351 h 1427046"/>
                <a:gd name="connsiteX14" fmla="*/ 0 w 693702"/>
                <a:gd name="connsiteY14" fmla="*/ 642171 h 1427046"/>
                <a:gd name="connsiteX15" fmla="*/ 79280 w 693702"/>
                <a:gd name="connsiteY15" fmla="*/ 721451 h 1427046"/>
                <a:gd name="connsiteX16" fmla="*/ 154597 w 693702"/>
                <a:gd name="connsiteY16" fmla="*/ 661991 h 1427046"/>
                <a:gd name="connsiteX17" fmla="*/ 237841 w 693702"/>
                <a:gd name="connsiteY17" fmla="*/ 317121 h 1427046"/>
                <a:gd name="connsiteX18" fmla="*/ 237841 w 693702"/>
                <a:gd name="connsiteY18" fmla="*/ 1427046 h 1427046"/>
                <a:gd name="connsiteX19" fmla="*/ 396402 w 693702"/>
                <a:gd name="connsiteY19" fmla="*/ 1427046 h 1427046"/>
                <a:gd name="connsiteX20" fmla="*/ 396402 w 693702"/>
                <a:gd name="connsiteY20" fmla="*/ 713523 h 1427046"/>
                <a:gd name="connsiteX21" fmla="*/ 475682 w 693702"/>
                <a:gd name="connsiteY21" fmla="*/ 713523 h 1427046"/>
                <a:gd name="connsiteX22" fmla="*/ 475682 w 693702"/>
                <a:gd name="connsiteY22" fmla="*/ 1427046 h 1427046"/>
                <a:gd name="connsiteX23" fmla="*/ 634243 w 693702"/>
                <a:gd name="connsiteY23" fmla="*/ 1427046 h 1427046"/>
                <a:gd name="connsiteX24" fmla="*/ 634243 w 693702"/>
                <a:gd name="connsiteY24" fmla="*/ 584692 h 1427046"/>
                <a:gd name="connsiteX25" fmla="*/ 564872 w 693702"/>
                <a:gd name="connsiteY25" fmla="*/ 610459 h 142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93702" h="1427046">
                  <a:moveTo>
                    <a:pt x="564872" y="610459"/>
                  </a:moveTo>
                  <a:lnTo>
                    <a:pt x="564872" y="610459"/>
                  </a:lnTo>
                  <a:lnTo>
                    <a:pt x="564872" y="610459"/>
                  </a:lnTo>
                  <a:cubicBezTo>
                    <a:pt x="558926" y="610459"/>
                    <a:pt x="545052" y="614423"/>
                    <a:pt x="535142" y="614423"/>
                  </a:cubicBezTo>
                  <a:cubicBezTo>
                    <a:pt x="457844" y="614423"/>
                    <a:pt x="396402" y="552980"/>
                    <a:pt x="396402" y="475682"/>
                  </a:cubicBezTo>
                  <a:cubicBezTo>
                    <a:pt x="396402" y="412258"/>
                    <a:pt x="438024" y="356762"/>
                    <a:pt x="499466" y="340905"/>
                  </a:cubicBezTo>
                  <a:cubicBezTo>
                    <a:pt x="503430" y="338923"/>
                    <a:pt x="584692" y="313157"/>
                    <a:pt x="618387" y="166489"/>
                  </a:cubicBezTo>
                  <a:cubicBezTo>
                    <a:pt x="628297" y="124867"/>
                    <a:pt x="656045" y="91172"/>
                    <a:pt x="693703" y="73334"/>
                  </a:cubicBezTo>
                  <a:cubicBezTo>
                    <a:pt x="656045" y="49550"/>
                    <a:pt x="614423" y="29730"/>
                    <a:pt x="566854" y="15856"/>
                  </a:cubicBezTo>
                  <a:cubicBezTo>
                    <a:pt x="525232" y="7928"/>
                    <a:pt x="481628" y="0"/>
                    <a:pt x="436042" y="0"/>
                  </a:cubicBezTo>
                  <a:cubicBezTo>
                    <a:pt x="392438" y="0"/>
                    <a:pt x="348833" y="7928"/>
                    <a:pt x="305229" y="19820"/>
                  </a:cubicBezTo>
                  <a:cubicBezTo>
                    <a:pt x="241805" y="35676"/>
                    <a:pt x="186309" y="67388"/>
                    <a:pt x="138741" y="107028"/>
                  </a:cubicBezTo>
                  <a:cubicBezTo>
                    <a:pt x="126849" y="118921"/>
                    <a:pt x="118921" y="134777"/>
                    <a:pt x="114956" y="150633"/>
                  </a:cubicBezTo>
                  <a:lnTo>
                    <a:pt x="3964" y="622351"/>
                  </a:lnTo>
                  <a:cubicBezTo>
                    <a:pt x="3964" y="626315"/>
                    <a:pt x="0" y="634243"/>
                    <a:pt x="0" y="642171"/>
                  </a:cubicBezTo>
                  <a:cubicBezTo>
                    <a:pt x="0" y="685775"/>
                    <a:pt x="35676" y="721451"/>
                    <a:pt x="79280" y="721451"/>
                  </a:cubicBezTo>
                  <a:cubicBezTo>
                    <a:pt x="114956" y="721451"/>
                    <a:pt x="146669" y="693703"/>
                    <a:pt x="154597" y="661991"/>
                  </a:cubicBezTo>
                  <a:lnTo>
                    <a:pt x="237841" y="317121"/>
                  </a:lnTo>
                  <a:lnTo>
                    <a:pt x="237841" y="1427046"/>
                  </a:lnTo>
                  <a:lnTo>
                    <a:pt x="396402" y="1427046"/>
                  </a:lnTo>
                  <a:lnTo>
                    <a:pt x="396402" y="713523"/>
                  </a:lnTo>
                  <a:lnTo>
                    <a:pt x="475682" y="713523"/>
                  </a:lnTo>
                  <a:lnTo>
                    <a:pt x="475682" y="1427046"/>
                  </a:lnTo>
                  <a:lnTo>
                    <a:pt x="634243" y="1427046"/>
                  </a:lnTo>
                  <a:lnTo>
                    <a:pt x="634243" y="584692"/>
                  </a:lnTo>
                  <a:cubicBezTo>
                    <a:pt x="594603" y="604513"/>
                    <a:pt x="568836" y="610459"/>
                    <a:pt x="564872" y="610459"/>
                  </a:cubicBezTo>
                  <a:close/>
                </a:path>
              </a:pathLst>
            </a:custGeom>
            <a:solidFill>
              <a:schemeClr val="tx2"/>
            </a:solidFill>
            <a:ln w="1974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9FB4BC91-4642-FE45-8887-67951B1CC6D5}"/>
                </a:ext>
              </a:extLst>
            </p:cNvPr>
            <p:cNvSpPr/>
            <p:nvPr/>
          </p:nvSpPr>
          <p:spPr>
            <a:xfrm rot="-2686387">
              <a:off x="8775568" y="2932054"/>
              <a:ext cx="158560" cy="138740"/>
            </a:xfrm>
            <a:custGeom>
              <a:avLst/>
              <a:gdLst>
                <a:gd name="connsiteX0" fmla="*/ 158560 w 158560"/>
                <a:gd name="connsiteY0" fmla="*/ 69370 h 138740"/>
                <a:gd name="connsiteX1" fmla="*/ 79280 w 158560"/>
                <a:gd name="connsiteY1" fmla="*/ 138740 h 138740"/>
                <a:gd name="connsiteX2" fmla="*/ 0 w 158560"/>
                <a:gd name="connsiteY2" fmla="*/ 69370 h 138740"/>
                <a:gd name="connsiteX3" fmla="*/ 79280 w 158560"/>
                <a:gd name="connsiteY3" fmla="*/ 0 h 138740"/>
                <a:gd name="connsiteX4" fmla="*/ 158560 w 158560"/>
                <a:gd name="connsiteY4" fmla="*/ 69370 h 1387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560" h="138740">
                  <a:moveTo>
                    <a:pt x="158560" y="69370"/>
                  </a:moveTo>
                  <a:cubicBezTo>
                    <a:pt x="158560" y="107682"/>
                    <a:pt x="123065" y="138740"/>
                    <a:pt x="79280" y="138740"/>
                  </a:cubicBezTo>
                  <a:cubicBezTo>
                    <a:pt x="35495" y="138740"/>
                    <a:pt x="0" y="107682"/>
                    <a:pt x="0" y="69370"/>
                  </a:cubicBezTo>
                  <a:cubicBezTo>
                    <a:pt x="0" y="31058"/>
                    <a:pt x="35495" y="0"/>
                    <a:pt x="79280" y="0"/>
                  </a:cubicBezTo>
                  <a:cubicBezTo>
                    <a:pt x="123065" y="0"/>
                    <a:pt x="158560" y="31058"/>
                    <a:pt x="158560" y="69370"/>
                  </a:cubicBezTo>
                  <a:close/>
                </a:path>
              </a:pathLst>
            </a:custGeom>
            <a:solidFill>
              <a:schemeClr val="tx2"/>
            </a:solidFill>
            <a:ln w="1974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CF4E29D7-18CF-DCD2-CF0A-89977EAC4F44}"/>
                </a:ext>
              </a:extLst>
            </p:cNvPr>
            <p:cNvSpPr/>
            <p:nvPr/>
          </p:nvSpPr>
          <p:spPr>
            <a:xfrm>
              <a:off x="8541444" y="2638287"/>
              <a:ext cx="418609" cy="478069"/>
            </a:xfrm>
            <a:custGeom>
              <a:avLst/>
              <a:gdLst>
                <a:gd name="connsiteX0" fmla="*/ 237841 w 418609"/>
                <a:gd name="connsiteY0" fmla="*/ 285814 h 478069"/>
                <a:gd name="connsiteX1" fmla="*/ 325049 w 418609"/>
                <a:gd name="connsiteY1" fmla="*/ 248156 h 478069"/>
                <a:gd name="connsiteX2" fmla="*/ 368654 w 418609"/>
                <a:gd name="connsiteY2" fmla="*/ 258066 h 478069"/>
                <a:gd name="connsiteX3" fmla="*/ 416222 w 418609"/>
                <a:gd name="connsiteY3" fmla="*/ 121308 h 478069"/>
                <a:gd name="connsiteX4" fmla="*/ 340905 w 418609"/>
                <a:gd name="connsiteY4" fmla="*/ 2387 h 478069"/>
                <a:gd name="connsiteX5" fmla="*/ 221985 w 418609"/>
                <a:gd name="connsiteY5" fmla="*/ 77704 h 478069"/>
                <a:gd name="connsiteX6" fmla="*/ 75316 w 418609"/>
                <a:gd name="connsiteY6" fmla="*/ 281850 h 478069"/>
                <a:gd name="connsiteX7" fmla="*/ 77298 w 418609"/>
                <a:gd name="connsiteY7" fmla="*/ 281850 h 478069"/>
                <a:gd name="connsiteX8" fmla="*/ 0 w 418609"/>
                <a:gd name="connsiteY8" fmla="*/ 378969 h 478069"/>
                <a:gd name="connsiteX9" fmla="*/ 99100 w 418609"/>
                <a:gd name="connsiteY9" fmla="*/ 478069 h 478069"/>
                <a:gd name="connsiteX10" fmla="*/ 120902 w 418609"/>
                <a:gd name="connsiteY10" fmla="*/ 476087 h 478069"/>
                <a:gd name="connsiteX11" fmla="*/ 216039 w 418609"/>
                <a:gd name="connsiteY11" fmla="*/ 432483 h 478069"/>
                <a:gd name="connsiteX12" fmla="*/ 237841 w 418609"/>
                <a:gd name="connsiteY12" fmla="*/ 285814 h 478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8609" h="478069">
                  <a:moveTo>
                    <a:pt x="237841" y="285814"/>
                  </a:moveTo>
                  <a:cubicBezTo>
                    <a:pt x="261625" y="262030"/>
                    <a:pt x="293337" y="248156"/>
                    <a:pt x="325049" y="248156"/>
                  </a:cubicBezTo>
                  <a:cubicBezTo>
                    <a:pt x="340905" y="248156"/>
                    <a:pt x="354780" y="252120"/>
                    <a:pt x="368654" y="258066"/>
                  </a:cubicBezTo>
                  <a:cubicBezTo>
                    <a:pt x="388474" y="220408"/>
                    <a:pt x="404330" y="174822"/>
                    <a:pt x="416222" y="121308"/>
                  </a:cubicBezTo>
                  <a:cubicBezTo>
                    <a:pt x="428114" y="67794"/>
                    <a:pt x="394420" y="14279"/>
                    <a:pt x="340905" y="2387"/>
                  </a:cubicBezTo>
                  <a:cubicBezTo>
                    <a:pt x="287391" y="-9505"/>
                    <a:pt x="233877" y="24189"/>
                    <a:pt x="221985" y="77704"/>
                  </a:cubicBezTo>
                  <a:cubicBezTo>
                    <a:pt x="182345" y="248156"/>
                    <a:pt x="81262" y="279868"/>
                    <a:pt x="75316" y="281850"/>
                  </a:cubicBezTo>
                  <a:lnTo>
                    <a:pt x="77298" y="281850"/>
                  </a:lnTo>
                  <a:cubicBezTo>
                    <a:pt x="33694" y="291761"/>
                    <a:pt x="0" y="331401"/>
                    <a:pt x="0" y="378969"/>
                  </a:cubicBezTo>
                  <a:cubicBezTo>
                    <a:pt x="0" y="434465"/>
                    <a:pt x="43604" y="478069"/>
                    <a:pt x="99100" y="478069"/>
                  </a:cubicBezTo>
                  <a:cubicBezTo>
                    <a:pt x="107028" y="478069"/>
                    <a:pt x="120902" y="476087"/>
                    <a:pt x="120902" y="476087"/>
                  </a:cubicBezTo>
                  <a:cubicBezTo>
                    <a:pt x="124867" y="476087"/>
                    <a:pt x="164507" y="466177"/>
                    <a:pt x="216039" y="432483"/>
                  </a:cubicBezTo>
                  <a:cubicBezTo>
                    <a:pt x="188291" y="388879"/>
                    <a:pt x="194237" y="327437"/>
                    <a:pt x="237841" y="285814"/>
                  </a:cubicBezTo>
                  <a:close/>
                </a:path>
              </a:pathLst>
            </a:custGeom>
            <a:solidFill>
              <a:schemeClr val="accent2"/>
            </a:solidFill>
            <a:ln w="19745" cap="flat">
              <a:noFill/>
              <a:prstDash val="solid"/>
              <a:miter/>
            </a:ln>
          </p:spPr>
          <p:txBody>
            <a:bodyPr rtlCol="0" anchor="ctr"/>
            <a:lstStyle/>
            <a:p>
              <a:endParaRPr lang="en-US" dirty="0"/>
            </a:p>
          </p:txBody>
        </p:sp>
      </p:grpSp>
      <p:grpSp>
        <p:nvGrpSpPr>
          <p:cNvPr id="34" name="Group 33">
            <a:extLst>
              <a:ext uri="{FF2B5EF4-FFF2-40B4-BE49-F238E27FC236}">
                <a16:creationId xmlns:a16="http://schemas.microsoft.com/office/drawing/2014/main" id="{5848A749-9D96-65C1-731C-B7E707D40598}"/>
              </a:ext>
            </a:extLst>
          </p:cNvPr>
          <p:cNvGrpSpPr/>
          <p:nvPr/>
        </p:nvGrpSpPr>
        <p:grpSpPr>
          <a:xfrm>
            <a:off x="9909782" y="2222350"/>
            <a:ext cx="2282218" cy="2282218"/>
            <a:chOff x="9186232" y="2372414"/>
            <a:chExt cx="2282218" cy="2282218"/>
          </a:xfrm>
        </p:grpSpPr>
        <p:pic>
          <p:nvPicPr>
            <p:cNvPr id="13" name="Graphic 12" descr="Playground with solid fill">
              <a:extLst>
                <a:ext uri="{FF2B5EF4-FFF2-40B4-BE49-F238E27FC236}">
                  <a16:creationId xmlns:a16="http://schemas.microsoft.com/office/drawing/2014/main" id="{92A10069-6A67-BF07-A798-2AB4945EAC6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186232" y="2372414"/>
              <a:ext cx="2282218" cy="2282218"/>
            </a:xfrm>
            <a:prstGeom prst="rect">
              <a:avLst/>
            </a:prstGeom>
          </p:spPr>
        </p:pic>
        <p:sp>
          <p:nvSpPr>
            <p:cNvPr id="25" name="Oval 24">
              <a:extLst>
                <a:ext uri="{FF2B5EF4-FFF2-40B4-BE49-F238E27FC236}">
                  <a16:creationId xmlns:a16="http://schemas.microsoft.com/office/drawing/2014/main" id="{FC6E9A5A-0CD5-10EE-0CF1-2AFD096FE192}"/>
                </a:ext>
              </a:extLst>
            </p:cNvPr>
            <p:cNvSpPr/>
            <p:nvPr/>
          </p:nvSpPr>
          <p:spPr>
            <a:xfrm>
              <a:off x="10005850" y="3337209"/>
              <a:ext cx="444544" cy="444544"/>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grpSp>
      <p:grpSp>
        <p:nvGrpSpPr>
          <p:cNvPr id="32" name="Group 31">
            <a:extLst>
              <a:ext uri="{FF2B5EF4-FFF2-40B4-BE49-F238E27FC236}">
                <a16:creationId xmlns:a16="http://schemas.microsoft.com/office/drawing/2014/main" id="{ED26BDC4-2F97-FF71-90C9-5C53DAAFE7B3}"/>
              </a:ext>
            </a:extLst>
          </p:cNvPr>
          <p:cNvGrpSpPr/>
          <p:nvPr/>
        </p:nvGrpSpPr>
        <p:grpSpPr>
          <a:xfrm>
            <a:off x="7521194" y="3592411"/>
            <a:ext cx="2045550" cy="2045550"/>
            <a:chOff x="7679212" y="4163066"/>
            <a:chExt cx="2045550" cy="2045550"/>
          </a:xfrm>
        </p:grpSpPr>
        <p:pic>
          <p:nvPicPr>
            <p:cNvPr id="15" name="Graphic 14" descr="Woman with cane with solid fill">
              <a:extLst>
                <a:ext uri="{FF2B5EF4-FFF2-40B4-BE49-F238E27FC236}">
                  <a16:creationId xmlns:a16="http://schemas.microsoft.com/office/drawing/2014/main" id="{6ABC2313-176D-05AB-5909-3056D2ABCE7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79212" y="4163066"/>
              <a:ext cx="2045550" cy="2045550"/>
            </a:xfrm>
            <a:prstGeom prst="rect">
              <a:avLst/>
            </a:prstGeom>
          </p:spPr>
        </p:pic>
        <p:cxnSp>
          <p:nvCxnSpPr>
            <p:cNvPr id="27" name="Straight Connector 26">
              <a:extLst>
                <a:ext uri="{FF2B5EF4-FFF2-40B4-BE49-F238E27FC236}">
                  <a16:creationId xmlns:a16="http://schemas.microsoft.com/office/drawing/2014/main" id="{C9DEFEA7-5497-4F31-BBC4-034E0E58A5DE}"/>
                </a:ext>
              </a:extLst>
            </p:cNvPr>
            <p:cNvCxnSpPr/>
            <p:nvPr/>
          </p:nvCxnSpPr>
          <p:spPr>
            <a:xfrm flipV="1">
              <a:off x="9262308" y="5244663"/>
              <a:ext cx="0" cy="836175"/>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9" name="Arc 28">
              <a:extLst>
                <a:ext uri="{FF2B5EF4-FFF2-40B4-BE49-F238E27FC236}">
                  <a16:creationId xmlns:a16="http://schemas.microsoft.com/office/drawing/2014/main" id="{3518B596-E00E-AA98-FF9E-D28B63A6E574}"/>
                </a:ext>
              </a:extLst>
            </p:cNvPr>
            <p:cNvSpPr/>
            <p:nvPr/>
          </p:nvSpPr>
          <p:spPr>
            <a:xfrm rot="15306409">
              <a:off x="9024114" y="5195469"/>
              <a:ext cx="240246" cy="266064"/>
            </a:xfrm>
            <a:prstGeom prst="arc">
              <a:avLst>
                <a:gd name="adj1" fmla="val 13351141"/>
                <a:gd name="adj2" fmla="val 6034090"/>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30" name="Arc 29">
            <a:extLst>
              <a:ext uri="{FF2B5EF4-FFF2-40B4-BE49-F238E27FC236}">
                <a16:creationId xmlns:a16="http://schemas.microsoft.com/office/drawing/2014/main" id="{D6AB3E31-3130-4279-4BA1-B2EF831835C3}"/>
              </a:ext>
            </a:extLst>
          </p:cNvPr>
          <p:cNvSpPr/>
          <p:nvPr/>
        </p:nvSpPr>
        <p:spPr>
          <a:xfrm rot="4142148">
            <a:off x="8969282" y="3877225"/>
            <a:ext cx="1582528" cy="1261761"/>
          </a:xfrm>
          <a:prstGeom prst="arc">
            <a:avLst>
              <a:gd name="adj1" fmla="val 16200000"/>
              <a:gd name="adj2" fmla="val 3361407"/>
            </a:avLst>
          </a:prstGeom>
          <a:ln w="57150"/>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a:p>
        </p:txBody>
      </p:sp>
      <p:sp>
        <p:nvSpPr>
          <p:cNvPr id="31" name="Arc 30">
            <a:extLst>
              <a:ext uri="{FF2B5EF4-FFF2-40B4-BE49-F238E27FC236}">
                <a16:creationId xmlns:a16="http://schemas.microsoft.com/office/drawing/2014/main" id="{2717226C-A72C-4976-C890-3A7A34A88CAC}"/>
              </a:ext>
            </a:extLst>
          </p:cNvPr>
          <p:cNvSpPr/>
          <p:nvPr/>
        </p:nvSpPr>
        <p:spPr>
          <a:xfrm rot="11960601">
            <a:off x="7163470" y="2958015"/>
            <a:ext cx="1594241" cy="1286535"/>
          </a:xfrm>
          <a:prstGeom prst="arc">
            <a:avLst>
              <a:gd name="adj1" fmla="val 16200000"/>
              <a:gd name="adj2" fmla="val 3132998"/>
            </a:avLst>
          </a:prstGeom>
          <a:ln w="57150"/>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a:p>
        </p:txBody>
      </p:sp>
      <p:sp>
        <p:nvSpPr>
          <p:cNvPr id="33" name="Arc 32">
            <a:extLst>
              <a:ext uri="{FF2B5EF4-FFF2-40B4-BE49-F238E27FC236}">
                <a16:creationId xmlns:a16="http://schemas.microsoft.com/office/drawing/2014/main" id="{76130DEF-525F-4B0C-955B-9AFB00C0B240}"/>
              </a:ext>
            </a:extLst>
          </p:cNvPr>
          <p:cNvSpPr/>
          <p:nvPr/>
        </p:nvSpPr>
        <p:spPr>
          <a:xfrm rot="18232031">
            <a:off x="8672489" y="2484072"/>
            <a:ext cx="1594241" cy="1286535"/>
          </a:xfrm>
          <a:prstGeom prst="arc">
            <a:avLst>
              <a:gd name="adj1" fmla="val 16200000"/>
              <a:gd name="adj2" fmla="val 3361407"/>
            </a:avLst>
          </a:prstGeom>
          <a:ln w="57150"/>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a:p>
        </p:txBody>
      </p:sp>
      <p:sp>
        <p:nvSpPr>
          <p:cNvPr id="36" name="TextBox 35">
            <a:extLst>
              <a:ext uri="{FF2B5EF4-FFF2-40B4-BE49-F238E27FC236}">
                <a16:creationId xmlns:a16="http://schemas.microsoft.com/office/drawing/2014/main" id="{8FB4A22D-442B-0867-A733-58D1FE6BAB52}"/>
              </a:ext>
            </a:extLst>
          </p:cNvPr>
          <p:cNvSpPr txBox="1"/>
          <p:nvPr/>
        </p:nvSpPr>
        <p:spPr>
          <a:xfrm>
            <a:off x="0" y="5841760"/>
            <a:ext cx="12191999" cy="1018890"/>
          </a:xfrm>
          <a:prstGeom prst="rect">
            <a:avLst/>
          </a:prstGeom>
          <a:solidFill>
            <a:schemeClr val="tx2"/>
          </a:solidFill>
        </p:spPr>
        <p:txBody>
          <a:bodyPr wrap="square" lIns="457200" tIns="182880" rIns="457200" bIns="182880" anchor="ctr" anchorCtr="0">
            <a:noAutofit/>
          </a:bodyPr>
          <a:lstStyle/>
          <a:p>
            <a:r>
              <a:rPr lang="en-US" sz="2000" b="1" cap="all" dirty="0">
                <a:solidFill>
                  <a:schemeClr val="accent4"/>
                </a:solidFill>
                <a:latin typeface="+mn-lt"/>
              </a:rPr>
              <a:t>Care must be for: </a:t>
            </a:r>
            <a:r>
              <a:rPr lang="en-US" sz="2000" dirty="0">
                <a:solidFill>
                  <a:schemeClr val="bg1"/>
                </a:solidFill>
              </a:rPr>
              <a:t>D</a:t>
            </a:r>
            <a:r>
              <a:rPr lang="en-US" sz="2000" dirty="0">
                <a:solidFill>
                  <a:schemeClr val="bg1"/>
                </a:solidFill>
                <a:latin typeface="+mn-lt"/>
              </a:rPr>
              <a:t>ependents under age 13</a:t>
            </a:r>
            <a:r>
              <a:rPr lang="en-US" sz="2000" dirty="0">
                <a:solidFill>
                  <a:schemeClr val="bg1"/>
                </a:solidFill>
              </a:rPr>
              <a:t> </a:t>
            </a:r>
            <a:r>
              <a:rPr lang="en-US" sz="2000" i="1" dirty="0">
                <a:solidFill>
                  <a:schemeClr val="bg1"/>
                </a:solidFill>
              </a:rPr>
              <a:t>(</a:t>
            </a:r>
            <a:r>
              <a:rPr lang="en-US" sz="2000" i="1" dirty="0">
                <a:solidFill>
                  <a:schemeClr val="bg1"/>
                </a:solidFill>
                <a:latin typeface="+mn-lt"/>
              </a:rPr>
              <a:t>or an adult dependent incapable of self-care)</a:t>
            </a:r>
            <a:r>
              <a:rPr lang="en-US" sz="2000" i="1" dirty="0">
                <a:solidFill>
                  <a:schemeClr val="bg1"/>
                </a:solidFill>
              </a:rPr>
              <a:t> </a:t>
            </a:r>
            <a:r>
              <a:rPr lang="en-US" sz="2000" b="1" dirty="0">
                <a:solidFill>
                  <a:schemeClr val="bg1"/>
                </a:solidFill>
              </a:rPr>
              <a:t>AND </a:t>
            </a:r>
            <a:r>
              <a:rPr lang="en-US" sz="2000" dirty="0">
                <a:solidFill>
                  <a:schemeClr val="bg1"/>
                </a:solidFill>
              </a:rPr>
              <a:t>e</a:t>
            </a:r>
            <a:r>
              <a:rPr lang="en-US" sz="2000" dirty="0">
                <a:solidFill>
                  <a:schemeClr val="bg1"/>
                </a:solidFill>
                <a:latin typeface="+mn-lt"/>
              </a:rPr>
              <a:t>nable you </a:t>
            </a:r>
            <a:r>
              <a:rPr lang="en-US" sz="2000" i="1" dirty="0">
                <a:solidFill>
                  <a:schemeClr val="bg1"/>
                </a:solidFill>
                <a:latin typeface="+mn-lt"/>
              </a:rPr>
              <a:t>(and your spouse, if married) </a:t>
            </a:r>
            <a:r>
              <a:rPr lang="en-US" sz="2000" dirty="0">
                <a:solidFill>
                  <a:schemeClr val="bg1"/>
                </a:solidFill>
                <a:latin typeface="+mn-lt"/>
              </a:rPr>
              <a:t>to work, look for work, or attend school full-time.</a:t>
            </a:r>
          </a:p>
        </p:txBody>
      </p:sp>
      <p:sp>
        <p:nvSpPr>
          <p:cNvPr id="3" name="Title 2">
            <a:extLst>
              <a:ext uri="{FF2B5EF4-FFF2-40B4-BE49-F238E27FC236}">
                <a16:creationId xmlns:a16="http://schemas.microsoft.com/office/drawing/2014/main" id="{C6A3B577-186F-6D24-E551-F4DC473670F2}"/>
              </a:ext>
            </a:extLst>
          </p:cNvPr>
          <p:cNvSpPr>
            <a:spLocks noGrp="1"/>
          </p:cNvSpPr>
          <p:nvPr>
            <p:ph type="title"/>
          </p:nvPr>
        </p:nvSpPr>
        <p:spPr>
          <a:xfrm>
            <a:off x="756694" y="740971"/>
            <a:ext cx="11321005" cy="623646"/>
          </a:xfrm>
        </p:spPr>
        <p:txBody>
          <a:bodyPr/>
          <a:lstStyle/>
          <a:p>
            <a:r>
              <a:rPr lang="en-US" sz="4100" dirty="0"/>
              <a:t>Example Dependent Care FSA Expenses</a:t>
            </a:r>
          </a:p>
        </p:txBody>
      </p:sp>
    </p:spTree>
    <p:extLst>
      <p:ext uri="{BB962C8B-B14F-4D97-AF65-F5344CB8AC3E}">
        <p14:creationId xmlns:p14="http://schemas.microsoft.com/office/powerpoint/2010/main" val="2778436194"/>
      </p:ext>
    </p:extLst>
  </p:cSld>
  <p:clrMapOvr>
    <a:masterClrMapping/>
  </p:clrMapOvr>
  <mc:AlternateContent xmlns:mc="http://schemas.openxmlformats.org/markup-compatibility/2006" xmlns:p14="http://schemas.microsoft.com/office/powerpoint/2010/main">
    <mc:Choice Requires="p14">
      <p:transition spd="slow" p14:dur="2000" advTm="28494"/>
    </mc:Choice>
    <mc:Fallback xmlns="">
      <p:transition spd="slow" advTm="28494"/>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F553B92-D766-4334-B3DF-7D9C9A08E407}"/>
              </a:ext>
            </a:extLst>
          </p:cNvPr>
          <p:cNvSpPr>
            <a:spLocks noGrp="1"/>
          </p:cNvSpPr>
          <p:nvPr>
            <p:ph type="body" sz="quarter" idx="14"/>
          </p:nvPr>
        </p:nvSpPr>
        <p:spPr>
          <a:xfrm>
            <a:off x="731520" y="1823403"/>
            <a:ext cx="10678610" cy="1410334"/>
          </a:xfrm>
        </p:spPr>
        <p:txBody>
          <a:bodyPr lIns="91440" anchor="t" anchorCtr="0">
            <a:normAutofit fontScale="92500" lnSpcReduction="10000"/>
          </a:bodyPr>
          <a:lstStyle/>
          <a:p>
            <a:r>
              <a:rPr lang="en-US" sz="2400" dirty="0">
                <a:latin typeface="+mn-lt"/>
              </a:rPr>
              <a:t>When the Beniversal Card is not used, or for Dependent Care expenses, you will pay for an eligible expense with another form of payment </a:t>
            </a:r>
            <a:r>
              <a:rPr lang="en-US" sz="2400" i="1" dirty="0">
                <a:solidFill>
                  <a:schemeClr val="accent2"/>
                </a:solidFill>
                <a:latin typeface="+mn-lt"/>
              </a:rPr>
              <a:t>(e.g. cash, check, a personal debit or credit card)</a:t>
            </a:r>
            <a:r>
              <a:rPr lang="en-US" sz="2400" dirty="0">
                <a:solidFill>
                  <a:schemeClr val="accent2"/>
                </a:solidFill>
                <a:latin typeface="+mn-lt"/>
              </a:rPr>
              <a:t>. </a:t>
            </a:r>
          </a:p>
          <a:p>
            <a:endParaRPr lang="en-US" dirty="0"/>
          </a:p>
        </p:txBody>
      </p:sp>
      <p:pic>
        <p:nvPicPr>
          <p:cNvPr id="5" name="Picture 4" descr="A picture containing graphics, circle, art, design&#10;&#10;Description automatically generated">
            <a:extLst>
              <a:ext uri="{FF2B5EF4-FFF2-40B4-BE49-F238E27FC236}">
                <a16:creationId xmlns:a16="http://schemas.microsoft.com/office/drawing/2014/main" id="{9609FAF7-69DD-D3B6-E9C8-2DFB5F597F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969601">
            <a:off x="9769641" y="126792"/>
            <a:ext cx="1592362" cy="1592362"/>
          </a:xfrm>
          <a:prstGeom prst="rect">
            <a:avLst/>
          </a:prstGeom>
        </p:spPr>
      </p:pic>
      <p:graphicFrame>
        <p:nvGraphicFramePr>
          <p:cNvPr id="8" name="Diagram 7">
            <a:extLst>
              <a:ext uri="{FF2B5EF4-FFF2-40B4-BE49-F238E27FC236}">
                <a16:creationId xmlns:a16="http://schemas.microsoft.com/office/drawing/2014/main" id="{0BD55D45-D7D7-C54F-D822-3D3706E2C634}"/>
              </a:ext>
            </a:extLst>
          </p:cNvPr>
          <p:cNvGraphicFramePr/>
          <p:nvPr>
            <p:extLst>
              <p:ext uri="{D42A27DB-BD31-4B8C-83A1-F6EECF244321}">
                <p14:modId xmlns:p14="http://schemas.microsoft.com/office/powerpoint/2010/main" val="3720862154"/>
              </p:ext>
            </p:extLst>
          </p:nvPr>
        </p:nvGraphicFramePr>
        <p:xfrm>
          <a:off x="756695" y="3429000"/>
          <a:ext cx="10678610" cy="295719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itle 5">
            <a:extLst>
              <a:ext uri="{FF2B5EF4-FFF2-40B4-BE49-F238E27FC236}">
                <a16:creationId xmlns:a16="http://schemas.microsoft.com/office/drawing/2014/main" id="{17D811C0-4FF9-BECD-5FF8-1F7411B466C5}"/>
              </a:ext>
            </a:extLst>
          </p:cNvPr>
          <p:cNvSpPr>
            <a:spLocks noGrp="1"/>
          </p:cNvSpPr>
          <p:nvPr>
            <p:ph type="title"/>
          </p:nvPr>
        </p:nvSpPr>
        <p:spPr/>
        <p:txBody>
          <a:bodyPr/>
          <a:lstStyle/>
          <a:p>
            <a:r>
              <a:rPr lang="en-US" sz="4800" dirty="0"/>
              <a:t>Submitting a Claim</a:t>
            </a:r>
            <a:endParaRPr lang="en-US" dirty="0"/>
          </a:p>
        </p:txBody>
      </p:sp>
    </p:spTree>
    <p:extLst>
      <p:ext uri="{BB962C8B-B14F-4D97-AF65-F5344CB8AC3E}">
        <p14:creationId xmlns:p14="http://schemas.microsoft.com/office/powerpoint/2010/main" val="2563029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5EAAB984-EC48-AF47-BE2C-11C04F073EDD}"/>
              </a:ext>
            </a:extLst>
          </p:cNvPr>
          <p:cNvSpPr/>
          <p:nvPr/>
        </p:nvSpPr>
        <p:spPr>
          <a:xfrm>
            <a:off x="381082" y="4011703"/>
            <a:ext cx="7076255" cy="2105326"/>
          </a:xfrm>
          <a:prstGeom prst="roundRect">
            <a:avLst/>
          </a:prstGeom>
          <a:solidFill>
            <a:schemeClr val="bg2"/>
          </a:solidFill>
          <a:ln w="19050">
            <a:noFill/>
            <a:extLst>
              <a:ext uri="{C807C97D-BFC1-408E-A445-0C87EB9F89A2}">
                <ask:lineSketchStyleProps xmlns:ask="http://schemas.microsoft.com/office/drawing/2018/sketchyshapes" sd="1219033472">
                  <a:custGeom>
                    <a:avLst/>
                    <a:gdLst>
                      <a:gd name="connsiteX0" fmla="*/ 0 w 2447109"/>
                      <a:gd name="connsiteY0" fmla="*/ 407860 h 2675714"/>
                      <a:gd name="connsiteX1" fmla="*/ 407860 w 2447109"/>
                      <a:gd name="connsiteY1" fmla="*/ 0 h 2675714"/>
                      <a:gd name="connsiteX2" fmla="*/ 919029 w 2447109"/>
                      <a:gd name="connsiteY2" fmla="*/ 0 h 2675714"/>
                      <a:gd name="connsiteX3" fmla="*/ 1462825 w 2447109"/>
                      <a:gd name="connsiteY3" fmla="*/ 0 h 2675714"/>
                      <a:gd name="connsiteX4" fmla="*/ 2039249 w 2447109"/>
                      <a:gd name="connsiteY4" fmla="*/ 0 h 2675714"/>
                      <a:gd name="connsiteX5" fmla="*/ 2447109 w 2447109"/>
                      <a:gd name="connsiteY5" fmla="*/ 407860 h 2675714"/>
                      <a:gd name="connsiteX6" fmla="*/ 2447109 w 2447109"/>
                      <a:gd name="connsiteY6" fmla="*/ 1027858 h 2675714"/>
                      <a:gd name="connsiteX7" fmla="*/ 2447109 w 2447109"/>
                      <a:gd name="connsiteY7" fmla="*/ 1647856 h 2675714"/>
                      <a:gd name="connsiteX8" fmla="*/ 2447109 w 2447109"/>
                      <a:gd name="connsiteY8" fmla="*/ 2267854 h 2675714"/>
                      <a:gd name="connsiteX9" fmla="*/ 2039249 w 2447109"/>
                      <a:gd name="connsiteY9" fmla="*/ 2675714 h 2675714"/>
                      <a:gd name="connsiteX10" fmla="*/ 1511767 w 2447109"/>
                      <a:gd name="connsiteY10" fmla="*/ 2675714 h 2675714"/>
                      <a:gd name="connsiteX11" fmla="*/ 1016912 w 2447109"/>
                      <a:gd name="connsiteY11" fmla="*/ 2675714 h 2675714"/>
                      <a:gd name="connsiteX12" fmla="*/ 407860 w 2447109"/>
                      <a:gd name="connsiteY12" fmla="*/ 2675714 h 2675714"/>
                      <a:gd name="connsiteX13" fmla="*/ 0 w 2447109"/>
                      <a:gd name="connsiteY13" fmla="*/ 2267854 h 2675714"/>
                      <a:gd name="connsiteX14" fmla="*/ 0 w 2447109"/>
                      <a:gd name="connsiteY14" fmla="*/ 1647856 h 2675714"/>
                      <a:gd name="connsiteX15" fmla="*/ 0 w 2447109"/>
                      <a:gd name="connsiteY15" fmla="*/ 1009258 h 2675714"/>
                      <a:gd name="connsiteX16" fmla="*/ 0 w 2447109"/>
                      <a:gd name="connsiteY16" fmla="*/ 407860 h 267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47109" h="2675714" fill="none" extrusionOk="0">
                        <a:moveTo>
                          <a:pt x="0" y="407860"/>
                        </a:moveTo>
                        <a:cubicBezTo>
                          <a:pt x="-2650" y="187344"/>
                          <a:pt x="194132" y="8565"/>
                          <a:pt x="407860" y="0"/>
                        </a:cubicBezTo>
                        <a:cubicBezTo>
                          <a:pt x="539456" y="-6078"/>
                          <a:pt x="718403" y="-6168"/>
                          <a:pt x="919029" y="0"/>
                        </a:cubicBezTo>
                        <a:cubicBezTo>
                          <a:pt x="1119655" y="6168"/>
                          <a:pt x="1195928" y="15386"/>
                          <a:pt x="1462825" y="0"/>
                        </a:cubicBezTo>
                        <a:cubicBezTo>
                          <a:pt x="1729722" y="-15386"/>
                          <a:pt x="1790985" y="19863"/>
                          <a:pt x="2039249" y="0"/>
                        </a:cubicBezTo>
                        <a:cubicBezTo>
                          <a:pt x="2263716" y="-21251"/>
                          <a:pt x="2480402" y="189547"/>
                          <a:pt x="2447109" y="407860"/>
                        </a:cubicBezTo>
                        <a:cubicBezTo>
                          <a:pt x="2470252" y="638102"/>
                          <a:pt x="2477495" y="881338"/>
                          <a:pt x="2447109" y="1027858"/>
                        </a:cubicBezTo>
                        <a:cubicBezTo>
                          <a:pt x="2416723" y="1174378"/>
                          <a:pt x="2439906" y="1342490"/>
                          <a:pt x="2447109" y="1647856"/>
                        </a:cubicBezTo>
                        <a:cubicBezTo>
                          <a:pt x="2454312" y="1953222"/>
                          <a:pt x="2438432" y="2091527"/>
                          <a:pt x="2447109" y="2267854"/>
                        </a:cubicBezTo>
                        <a:cubicBezTo>
                          <a:pt x="2444470" y="2438356"/>
                          <a:pt x="2282720" y="2687190"/>
                          <a:pt x="2039249" y="2675714"/>
                        </a:cubicBezTo>
                        <a:cubicBezTo>
                          <a:pt x="1906345" y="2680078"/>
                          <a:pt x="1644495" y="2688110"/>
                          <a:pt x="1511767" y="2675714"/>
                        </a:cubicBezTo>
                        <a:cubicBezTo>
                          <a:pt x="1379039" y="2663318"/>
                          <a:pt x="1211681" y="2675379"/>
                          <a:pt x="1016912" y="2675714"/>
                        </a:cubicBezTo>
                        <a:cubicBezTo>
                          <a:pt x="822143" y="2676049"/>
                          <a:pt x="584510" y="2652238"/>
                          <a:pt x="407860" y="2675714"/>
                        </a:cubicBezTo>
                        <a:cubicBezTo>
                          <a:pt x="205693" y="2697124"/>
                          <a:pt x="45712" y="2465778"/>
                          <a:pt x="0" y="2267854"/>
                        </a:cubicBezTo>
                        <a:cubicBezTo>
                          <a:pt x="-9412" y="2088785"/>
                          <a:pt x="-165" y="1905506"/>
                          <a:pt x="0" y="1647856"/>
                        </a:cubicBezTo>
                        <a:cubicBezTo>
                          <a:pt x="165" y="1390206"/>
                          <a:pt x="-8936" y="1182589"/>
                          <a:pt x="0" y="1009258"/>
                        </a:cubicBezTo>
                        <a:cubicBezTo>
                          <a:pt x="8936" y="835927"/>
                          <a:pt x="-18815" y="700701"/>
                          <a:pt x="0" y="407860"/>
                        </a:cubicBezTo>
                        <a:close/>
                      </a:path>
                      <a:path w="2447109" h="2675714" stroke="0" extrusionOk="0">
                        <a:moveTo>
                          <a:pt x="0" y="407860"/>
                        </a:moveTo>
                        <a:cubicBezTo>
                          <a:pt x="-47765" y="153143"/>
                          <a:pt x="129950" y="19762"/>
                          <a:pt x="407860" y="0"/>
                        </a:cubicBezTo>
                        <a:cubicBezTo>
                          <a:pt x="622144" y="9892"/>
                          <a:pt x="702720" y="-25000"/>
                          <a:pt x="984284" y="0"/>
                        </a:cubicBezTo>
                        <a:cubicBezTo>
                          <a:pt x="1265848" y="25000"/>
                          <a:pt x="1359154" y="25761"/>
                          <a:pt x="1511767" y="0"/>
                        </a:cubicBezTo>
                        <a:cubicBezTo>
                          <a:pt x="1664380" y="-25761"/>
                          <a:pt x="1862866" y="-23610"/>
                          <a:pt x="2039249" y="0"/>
                        </a:cubicBezTo>
                        <a:cubicBezTo>
                          <a:pt x="2252232" y="-39527"/>
                          <a:pt x="2461349" y="129909"/>
                          <a:pt x="2447109" y="407860"/>
                        </a:cubicBezTo>
                        <a:cubicBezTo>
                          <a:pt x="2465754" y="575108"/>
                          <a:pt x="2448673" y="782845"/>
                          <a:pt x="2447109" y="990658"/>
                        </a:cubicBezTo>
                        <a:cubicBezTo>
                          <a:pt x="2445545" y="1198471"/>
                          <a:pt x="2432403" y="1319283"/>
                          <a:pt x="2447109" y="1573456"/>
                        </a:cubicBezTo>
                        <a:cubicBezTo>
                          <a:pt x="2461815" y="1827629"/>
                          <a:pt x="2467135" y="1956647"/>
                          <a:pt x="2447109" y="2267854"/>
                        </a:cubicBezTo>
                        <a:cubicBezTo>
                          <a:pt x="2452805" y="2494478"/>
                          <a:pt x="2221997" y="2668839"/>
                          <a:pt x="2039249" y="2675714"/>
                        </a:cubicBezTo>
                        <a:cubicBezTo>
                          <a:pt x="1842344" y="2695099"/>
                          <a:pt x="1734406" y="2670092"/>
                          <a:pt x="1495453" y="2675714"/>
                        </a:cubicBezTo>
                        <a:cubicBezTo>
                          <a:pt x="1256500" y="2681336"/>
                          <a:pt x="1114648" y="2665677"/>
                          <a:pt x="967970" y="2675714"/>
                        </a:cubicBezTo>
                        <a:cubicBezTo>
                          <a:pt x="821292" y="2685751"/>
                          <a:pt x="665328" y="2663239"/>
                          <a:pt x="407860" y="2675714"/>
                        </a:cubicBezTo>
                        <a:cubicBezTo>
                          <a:pt x="203036" y="2650350"/>
                          <a:pt x="-35828" y="2479259"/>
                          <a:pt x="0" y="2267854"/>
                        </a:cubicBezTo>
                        <a:cubicBezTo>
                          <a:pt x="6487" y="2035143"/>
                          <a:pt x="10368" y="1899663"/>
                          <a:pt x="0" y="1647856"/>
                        </a:cubicBezTo>
                        <a:cubicBezTo>
                          <a:pt x="-10368" y="1396049"/>
                          <a:pt x="-27949" y="1191346"/>
                          <a:pt x="0" y="990658"/>
                        </a:cubicBezTo>
                        <a:cubicBezTo>
                          <a:pt x="27949" y="789970"/>
                          <a:pt x="-10784" y="692930"/>
                          <a:pt x="0" y="407860"/>
                        </a:cubicBezTo>
                        <a:close/>
                      </a:path>
                    </a:pathLst>
                  </a:custGeom>
                  <ask:type>
                    <ask:lineSketchNone/>
                  </ask:type>
                </ask:lineSketchStyleProps>
              </a:ext>
            </a:extLs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cap="all" spc="100" dirty="0">
                <a:solidFill>
                  <a:schemeClr val="tx2"/>
                </a:solidFill>
              </a:rPr>
              <a:t>How to Log In</a:t>
            </a:r>
          </a:p>
          <a:p>
            <a:pPr marL="342900" indent="-342900">
              <a:buFont typeface="+mj-lt"/>
              <a:buAutoNum type="arabicPeriod"/>
            </a:pPr>
            <a:r>
              <a:rPr lang="en-US" dirty="0">
                <a:solidFill>
                  <a:schemeClr val="tx1"/>
                </a:solidFill>
              </a:rPr>
              <a:t>Go to </a:t>
            </a:r>
            <a:r>
              <a:rPr lang="en-US" b="1" u="sng" dirty="0" err="1">
                <a:solidFill>
                  <a:schemeClr val="accent5"/>
                </a:solidFill>
              </a:rPr>
              <a:t>BenefitResource.com</a:t>
            </a:r>
            <a:endParaRPr lang="en-US" b="1" u="sng" dirty="0">
              <a:solidFill>
                <a:schemeClr val="accent5"/>
              </a:solidFill>
            </a:endParaRPr>
          </a:p>
          <a:p>
            <a:pPr marL="342900" indent="-342900">
              <a:buFont typeface="+mj-lt"/>
              <a:buAutoNum type="arabicPeriod"/>
            </a:pPr>
            <a:r>
              <a:rPr lang="en-US" dirty="0">
                <a:solidFill>
                  <a:schemeClr val="tx1"/>
                </a:solidFill>
              </a:rPr>
              <a:t>Click on EMPLOYEE under the Secure Login</a:t>
            </a:r>
          </a:p>
          <a:p>
            <a:pPr marL="342900" indent="-342900">
              <a:buFont typeface="+mj-lt"/>
              <a:buAutoNum type="arabicPeriod"/>
            </a:pPr>
            <a:r>
              <a:rPr lang="en-US" dirty="0">
                <a:solidFill>
                  <a:schemeClr val="tx1"/>
                </a:solidFill>
              </a:rPr>
              <a:t>If you have not logged in before, choose </a:t>
            </a:r>
            <a:r>
              <a:rPr lang="en-US" u="sng" dirty="0">
                <a:solidFill>
                  <a:schemeClr val="tx1"/>
                </a:solidFill>
              </a:rPr>
              <a:t>Register an Account</a:t>
            </a:r>
            <a:r>
              <a:rPr lang="en-US" dirty="0">
                <a:solidFill>
                  <a:schemeClr val="tx1"/>
                </a:solidFill>
              </a:rPr>
              <a:t>. You will need your Company Code &amp; possibly your Member ID.</a:t>
            </a:r>
          </a:p>
        </p:txBody>
      </p:sp>
      <p:sp>
        <p:nvSpPr>
          <p:cNvPr id="2" name="Text Placeholder 2">
            <a:extLst>
              <a:ext uri="{FF2B5EF4-FFF2-40B4-BE49-F238E27FC236}">
                <a16:creationId xmlns:a16="http://schemas.microsoft.com/office/drawing/2014/main" id="{0F1F477D-8379-A761-724F-647DA1D9DF29}"/>
              </a:ext>
            </a:extLst>
          </p:cNvPr>
          <p:cNvSpPr txBox="1">
            <a:spLocks/>
          </p:cNvSpPr>
          <p:nvPr/>
        </p:nvSpPr>
        <p:spPr>
          <a:xfrm>
            <a:off x="756695" y="1697835"/>
            <a:ext cx="6325031" cy="2692400"/>
          </a:xfrm>
          <a:prstGeom prst="rect">
            <a:avLst/>
          </a:prstGeom>
        </p:spPr>
        <p:txBody>
          <a:bodyPr lIns="9144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r>
              <a:rPr lang="en-US" sz="2400" dirty="0"/>
              <a:t>Review account balance(s) and transactions</a:t>
            </a:r>
          </a:p>
          <a:p>
            <a:pPr marL="285750" indent="-285750"/>
            <a:r>
              <a:rPr lang="en-US" sz="2400" dirty="0"/>
              <a:t>Set up direct deposit and balance alerts</a:t>
            </a:r>
          </a:p>
          <a:p>
            <a:pPr marL="285750" indent="-285750"/>
            <a:r>
              <a:rPr lang="en-US" sz="2400" dirty="0"/>
              <a:t>Update contact information</a:t>
            </a:r>
          </a:p>
          <a:p>
            <a:pPr marL="285750" indent="-285750"/>
            <a:r>
              <a:rPr lang="en-US" sz="2400" dirty="0"/>
              <a:t>Access plan documents and deadlines</a:t>
            </a:r>
          </a:p>
          <a:p>
            <a:pPr marL="0" indent="0" algn="r">
              <a:buNone/>
            </a:pPr>
            <a:r>
              <a:rPr lang="en-US" sz="2400" b="1" i="1" dirty="0">
                <a:solidFill>
                  <a:schemeClr val="accent2"/>
                </a:solidFill>
              </a:rPr>
              <a:t>…and more!</a:t>
            </a:r>
          </a:p>
          <a:p>
            <a:endParaRPr lang="en-US" sz="2400" b="1" i="1" dirty="0"/>
          </a:p>
          <a:p>
            <a:pPr marL="0" indent="0">
              <a:buNone/>
            </a:pPr>
            <a:endParaRPr lang="en-US" sz="2400" dirty="0"/>
          </a:p>
        </p:txBody>
      </p:sp>
      <p:sp>
        <p:nvSpPr>
          <p:cNvPr id="3" name="TextBox 2">
            <a:extLst>
              <a:ext uri="{FF2B5EF4-FFF2-40B4-BE49-F238E27FC236}">
                <a16:creationId xmlns:a16="http://schemas.microsoft.com/office/drawing/2014/main" id="{33BCF046-25A3-9618-1C8C-325D6CE0B96C}"/>
              </a:ext>
            </a:extLst>
          </p:cNvPr>
          <p:cNvSpPr txBox="1"/>
          <p:nvPr/>
        </p:nvSpPr>
        <p:spPr>
          <a:xfrm>
            <a:off x="1" y="6259195"/>
            <a:ext cx="12191999" cy="612873"/>
          </a:xfrm>
          <a:prstGeom prst="rect">
            <a:avLst/>
          </a:prstGeom>
          <a:solidFill>
            <a:schemeClr val="accent4"/>
          </a:solidFill>
        </p:spPr>
        <p:txBody>
          <a:bodyPr wrap="square" lIns="457200" tIns="182880" rIns="457200" bIns="182880" anchor="ctr" anchorCtr="0">
            <a:noAutofit/>
          </a:bodyPr>
          <a:lstStyle/>
          <a:p>
            <a:pPr algn="ctr"/>
            <a:r>
              <a:rPr lang="en-US" altLang="en-US" sz="2000" b="1" dirty="0"/>
              <a:t>For additional information, visit </a:t>
            </a:r>
            <a:r>
              <a:rPr lang="en-US" altLang="en-US" sz="2000" b="1" u="sng" dirty="0">
                <a:solidFill>
                  <a:schemeClr val="accent6"/>
                </a:solidFill>
              </a:rPr>
              <a:t>BenefitResource.com/resources/</a:t>
            </a:r>
            <a:r>
              <a:rPr lang="en-US" altLang="en-US" sz="2000" b="1" u="sng" dirty="0" err="1">
                <a:solidFill>
                  <a:schemeClr val="accent6"/>
                </a:solidFill>
              </a:rPr>
              <a:t>briweb</a:t>
            </a:r>
            <a:endParaRPr lang="en-US" altLang="en-US" sz="2000" b="1" dirty="0">
              <a:solidFill>
                <a:schemeClr val="accent6"/>
              </a:solidFill>
            </a:endParaRPr>
          </a:p>
        </p:txBody>
      </p:sp>
      <p:sp>
        <p:nvSpPr>
          <p:cNvPr id="7" name="Title 6">
            <a:extLst>
              <a:ext uri="{FF2B5EF4-FFF2-40B4-BE49-F238E27FC236}">
                <a16:creationId xmlns:a16="http://schemas.microsoft.com/office/drawing/2014/main" id="{D08D94E9-A669-96FB-36FC-1F07F762A823}"/>
              </a:ext>
            </a:extLst>
          </p:cNvPr>
          <p:cNvSpPr>
            <a:spLocks noGrp="1"/>
          </p:cNvSpPr>
          <p:nvPr>
            <p:ph type="title"/>
          </p:nvPr>
        </p:nvSpPr>
        <p:spPr/>
        <p:txBody>
          <a:bodyPr/>
          <a:lstStyle/>
          <a:p>
            <a:r>
              <a:rPr lang="en-US" altLang="en-US" sz="4800" dirty="0">
                <a:ea typeface="ＭＳ Ｐゴシック" panose="020B0600070205080204" pitchFamily="34" charset="-128"/>
              </a:rPr>
              <a:t>BRIWEB Participant Portal</a:t>
            </a:r>
            <a:endParaRPr lang="en-US" dirty="0"/>
          </a:p>
        </p:txBody>
      </p:sp>
      <p:grpSp>
        <p:nvGrpSpPr>
          <p:cNvPr id="5" name="Group 4">
            <a:extLst>
              <a:ext uri="{FF2B5EF4-FFF2-40B4-BE49-F238E27FC236}">
                <a16:creationId xmlns:a16="http://schemas.microsoft.com/office/drawing/2014/main" id="{F8A497EB-D978-B1E3-8850-7F919C39E525}"/>
              </a:ext>
            </a:extLst>
          </p:cNvPr>
          <p:cNvGrpSpPr/>
          <p:nvPr/>
        </p:nvGrpSpPr>
        <p:grpSpPr>
          <a:xfrm>
            <a:off x="7278284" y="1818640"/>
            <a:ext cx="4550136" cy="3897914"/>
            <a:chOff x="7278284" y="1818640"/>
            <a:chExt cx="4550136" cy="3897914"/>
          </a:xfrm>
        </p:grpSpPr>
        <p:pic>
          <p:nvPicPr>
            <p:cNvPr id="8" name="Picture Placeholder 6">
              <a:extLst>
                <a:ext uri="{FF2B5EF4-FFF2-40B4-BE49-F238E27FC236}">
                  <a16:creationId xmlns:a16="http://schemas.microsoft.com/office/drawing/2014/main" id="{AA9CAA6F-DBE8-E416-48C2-2C10E60D8880}"/>
                </a:ext>
              </a:extLst>
            </p:cNvPr>
            <p:cNvPicPr>
              <a:picLocks noChangeAspect="1"/>
            </p:cNvPicPr>
            <p:nvPr/>
          </p:nvPicPr>
          <p:blipFill>
            <a:blip r:embed="rId3">
              <a:extLst>
                <a:ext uri="{28A0092B-C50C-407E-A947-70E740481C1C}">
                  <a14:useLocalDpi xmlns:a14="http://schemas.microsoft.com/office/drawing/2010/main" val="0"/>
                </a:ext>
              </a:extLst>
            </a:blip>
            <a:srcRect t="95" b="95"/>
            <a:stretch/>
          </p:blipFill>
          <p:spPr>
            <a:xfrm>
              <a:off x="7278284" y="1818640"/>
              <a:ext cx="4550136" cy="3897914"/>
            </a:xfrm>
            <a:prstGeom prst="rect">
              <a:avLst/>
            </a:prstGeom>
            <a:ln>
              <a:noFill/>
            </a:ln>
            <a:effectLst>
              <a:outerShdw blurRad="50800" dist="38100" algn="l" rotWithShape="0">
                <a:prstClr val="black">
                  <a:alpha val="40000"/>
                </a:prstClr>
              </a:outerShdw>
            </a:effectLst>
          </p:spPr>
        </p:pic>
        <p:sp>
          <p:nvSpPr>
            <p:cNvPr id="9" name="Rectangle 8">
              <a:extLst>
                <a:ext uri="{FF2B5EF4-FFF2-40B4-BE49-F238E27FC236}">
                  <a16:creationId xmlns:a16="http://schemas.microsoft.com/office/drawing/2014/main" id="{3169AF59-6925-1B5A-498B-68368F6DDCEB}"/>
                </a:ext>
              </a:extLst>
            </p:cNvPr>
            <p:cNvSpPr/>
            <p:nvPr/>
          </p:nvSpPr>
          <p:spPr>
            <a:xfrm>
              <a:off x="7727970" y="2121624"/>
              <a:ext cx="548640" cy="313508"/>
            </a:xfrm>
            <a:prstGeom prst="rect">
              <a:avLst/>
            </a:prstGeom>
            <a:solidFill>
              <a:srgbClr val="F0F0F0"/>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10" name="Picture 9" descr="A blue and black logo&#10;&#10;Description automatically generated">
              <a:extLst>
                <a:ext uri="{FF2B5EF4-FFF2-40B4-BE49-F238E27FC236}">
                  <a16:creationId xmlns:a16="http://schemas.microsoft.com/office/drawing/2014/main" id="{13AC3105-9834-8CEA-9D72-D4EC651EA8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8245" y="2121624"/>
              <a:ext cx="518365" cy="325485"/>
            </a:xfrm>
            <a:prstGeom prst="rect">
              <a:avLst/>
            </a:prstGeom>
          </p:spPr>
        </p:pic>
        <p:sp>
          <p:nvSpPr>
            <p:cNvPr id="11" name="Rectangle 10">
              <a:extLst>
                <a:ext uri="{FF2B5EF4-FFF2-40B4-BE49-F238E27FC236}">
                  <a16:creationId xmlns:a16="http://schemas.microsoft.com/office/drawing/2014/main" id="{82DBE61D-8D71-7CFE-B1B1-CE10D89FE1D7}"/>
                </a:ext>
              </a:extLst>
            </p:cNvPr>
            <p:cNvSpPr/>
            <p:nvPr/>
          </p:nvSpPr>
          <p:spPr>
            <a:xfrm>
              <a:off x="11192484" y="2554569"/>
              <a:ext cx="416042" cy="388928"/>
            </a:xfrm>
            <a:prstGeom prst="rect">
              <a:avLst/>
            </a:prstGeom>
            <a:solidFill>
              <a:srgbClr val="D9DA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blue and black logo&#10;&#10;Description automatically generated">
              <a:extLst>
                <a:ext uri="{FF2B5EF4-FFF2-40B4-BE49-F238E27FC236}">
                  <a16:creationId xmlns:a16="http://schemas.microsoft.com/office/drawing/2014/main" id="{7CDB4ECF-A9DA-FD1C-40A1-BB2E17D4EB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92484" y="2554569"/>
              <a:ext cx="485642" cy="461734"/>
            </a:xfrm>
            <a:prstGeom prst="rect">
              <a:avLst/>
            </a:prstGeom>
          </p:spPr>
        </p:pic>
      </p:grpSp>
      <p:sp>
        <p:nvSpPr>
          <p:cNvPr id="4" name="TextBox 3">
            <a:extLst>
              <a:ext uri="{FF2B5EF4-FFF2-40B4-BE49-F238E27FC236}">
                <a16:creationId xmlns:a16="http://schemas.microsoft.com/office/drawing/2014/main" id="{92B4071F-9BB9-EC88-EF8F-86E2E85AE558}"/>
              </a:ext>
            </a:extLst>
          </p:cNvPr>
          <p:cNvSpPr txBox="1"/>
          <p:nvPr/>
        </p:nvSpPr>
        <p:spPr>
          <a:xfrm>
            <a:off x="8002290" y="1467546"/>
            <a:ext cx="3212631" cy="400110"/>
          </a:xfrm>
          <a:prstGeom prst="rect">
            <a:avLst/>
          </a:prstGeom>
          <a:noFill/>
          <a:ln w="38100">
            <a:solidFill>
              <a:srgbClr val="FFC000"/>
            </a:solidFill>
          </a:ln>
        </p:spPr>
        <p:txBody>
          <a:bodyPr wrap="square" rtlCol="0">
            <a:spAutoFit/>
          </a:bodyPr>
          <a:lstStyle/>
          <a:p>
            <a:r>
              <a:rPr lang="en-US" sz="2000" i="1" dirty="0"/>
              <a:t>Company Code</a:t>
            </a:r>
            <a:r>
              <a:rPr lang="en-US" sz="2000" dirty="0"/>
              <a:t>:   </a:t>
            </a:r>
            <a:r>
              <a:rPr lang="en-US" sz="2000" dirty="0" err="1"/>
              <a:t>divcom</a:t>
            </a:r>
            <a:endParaRPr lang="en-US" sz="2000" dirty="0"/>
          </a:p>
        </p:txBody>
      </p:sp>
      <p:sp>
        <p:nvSpPr>
          <p:cNvPr id="14" name="TextBox 13">
            <a:extLst>
              <a:ext uri="{FF2B5EF4-FFF2-40B4-BE49-F238E27FC236}">
                <a16:creationId xmlns:a16="http://schemas.microsoft.com/office/drawing/2014/main" id="{86F8541B-4E3F-4EB8-B5F5-D3995260E8BB}"/>
              </a:ext>
            </a:extLst>
          </p:cNvPr>
          <p:cNvSpPr txBox="1"/>
          <p:nvPr/>
        </p:nvSpPr>
        <p:spPr>
          <a:xfrm>
            <a:off x="1272338" y="5587399"/>
            <a:ext cx="2946371" cy="400476"/>
          </a:xfrm>
          <a:prstGeom prst="rect">
            <a:avLst/>
          </a:prstGeom>
          <a:noFill/>
        </p:spPr>
        <p:txBody>
          <a:bodyPr wrap="square">
            <a:spAutoFit/>
          </a:bodyPr>
          <a:lstStyle/>
          <a:p>
            <a:r>
              <a:rPr lang="en-US" sz="2000" i="1" dirty="0"/>
              <a:t>Company Code</a:t>
            </a:r>
            <a:r>
              <a:rPr lang="en-US" sz="2000" dirty="0"/>
              <a:t>:   </a:t>
            </a:r>
            <a:r>
              <a:rPr lang="en-US" sz="2000" dirty="0" err="1"/>
              <a:t>divcom</a:t>
            </a:r>
            <a:endParaRPr lang="en-US" sz="2000" dirty="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39A26AF-8801-E75F-F4F5-1607388747EA}"/>
              </a:ext>
            </a:extLst>
          </p:cNvPr>
          <p:cNvSpPr>
            <a:spLocks noGrp="1"/>
          </p:cNvSpPr>
          <p:nvPr>
            <p:ph type="body" sz="quarter" idx="14"/>
          </p:nvPr>
        </p:nvSpPr>
        <p:spPr/>
        <p:txBody>
          <a:bodyPr/>
          <a:lstStyle/>
          <a:p>
            <a:endParaRPr lang="en-US" dirty="0"/>
          </a:p>
        </p:txBody>
      </p:sp>
      <p:sp>
        <p:nvSpPr>
          <p:cNvPr id="4" name="Title 3">
            <a:extLst>
              <a:ext uri="{FF2B5EF4-FFF2-40B4-BE49-F238E27FC236}">
                <a16:creationId xmlns:a16="http://schemas.microsoft.com/office/drawing/2014/main" id="{891943F0-53EC-6C4C-71EA-6B138B2C74CE}"/>
              </a:ext>
            </a:extLst>
          </p:cNvPr>
          <p:cNvSpPr>
            <a:spLocks noGrp="1"/>
          </p:cNvSpPr>
          <p:nvPr>
            <p:ph type="title"/>
          </p:nvPr>
        </p:nvSpPr>
        <p:spPr/>
        <p:txBody>
          <a:bodyPr/>
          <a:lstStyle/>
          <a:p>
            <a:r>
              <a:rPr lang="en-US" dirty="0"/>
              <a:t>Registering - Participant Portal</a:t>
            </a:r>
          </a:p>
        </p:txBody>
      </p:sp>
      <p:pic>
        <p:nvPicPr>
          <p:cNvPr id="8" name="Picture 7">
            <a:extLst>
              <a:ext uri="{FF2B5EF4-FFF2-40B4-BE49-F238E27FC236}">
                <a16:creationId xmlns:a16="http://schemas.microsoft.com/office/drawing/2014/main" id="{2816C58F-CE99-0B22-CA29-2BC2CFBEBDE9}"/>
              </a:ext>
            </a:extLst>
          </p:cNvPr>
          <p:cNvPicPr>
            <a:picLocks noChangeAspect="1"/>
          </p:cNvPicPr>
          <p:nvPr/>
        </p:nvPicPr>
        <p:blipFill>
          <a:blip r:embed="rId3"/>
          <a:stretch>
            <a:fillRect/>
          </a:stretch>
        </p:blipFill>
        <p:spPr>
          <a:xfrm>
            <a:off x="532483" y="2038861"/>
            <a:ext cx="5173372" cy="4230624"/>
          </a:xfrm>
          <a:prstGeom prst="rect">
            <a:avLst/>
          </a:prstGeom>
          <a:ln>
            <a:solidFill>
              <a:schemeClr val="tx1"/>
            </a:solidFill>
          </a:ln>
        </p:spPr>
      </p:pic>
      <p:pic>
        <p:nvPicPr>
          <p:cNvPr id="14" name="Picture Placeholder 13">
            <a:extLst>
              <a:ext uri="{FF2B5EF4-FFF2-40B4-BE49-F238E27FC236}">
                <a16:creationId xmlns:a16="http://schemas.microsoft.com/office/drawing/2014/main" id="{C40D813D-5C83-10A1-149F-399DF27255AB}"/>
              </a:ext>
            </a:extLst>
          </p:cNvPr>
          <p:cNvPicPr>
            <a:picLocks noGrp="1" noChangeAspect="1"/>
          </p:cNvPicPr>
          <p:nvPr>
            <p:ph type="pic" sz="quarter" idx="13"/>
          </p:nvPr>
        </p:nvPicPr>
        <p:blipFill>
          <a:blip r:embed="rId4"/>
          <a:srcRect t="17444" b="17444"/>
          <a:stretch/>
        </p:blipFill>
        <p:spPr>
          <a:xfrm>
            <a:off x="6520404" y="1936014"/>
            <a:ext cx="4883728" cy="4724525"/>
          </a:xfrm>
          <a:ln>
            <a:solidFill>
              <a:schemeClr val="tx1"/>
            </a:solidFill>
          </a:ln>
        </p:spPr>
      </p:pic>
      <p:sp>
        <p:nvSpPr>
          <p:cNvPr id="15" name="TextBox 14">
            <a:extLst>
              <a:ext uri="{FF2B5EF4-FFF2-40B4-BE49-F238E27FC236}">
                <a16:creationId xmlns:a16="http://schemas.microsoft.com/office/drawing/2014/main" id="{5800D68A-37DD-B8F8-68DA-5722CE04802E}"/>
              </a:ext>
            </a:extLst>
          </p:cNvPr>
          <p:cNvSpPr txBox="1"/>
          <p:nvPr/>
        </p:nvSpPr>
        <p:spPr>
          <a:xfrm>
            <a:off x="438911" y="1517073"/>
            <a:ext cx="10533889" cy="369332"/>
          </a:xfrm>
          <a:prstGeom prst="rect">
            <a:avLst/>
          </a:prstGeom>
          <a:solidFill>
            <a:schemeClr val="accent4"/>
          </a:solidFill>
        </p:spPr>
        <p:txBody>
          <a:bodyPr wrap="square" rtlCol="0">
            <a:spAutoFit/>
          </a:bodyPr>
          <a:lstStyle/>
          <a:p>
            <a:r>
              <a:rPr lang="en-US" dirty="0">
                <a:hlinkClick r:id="rId5"/>
              </a:rPr>
              <a:t>   </a:t>
            </a:r>
            <a:r>
              <a:rPr lang="en-US" b="1" dirty="0">
                <a:hlinkClick r:id="rId5"/>
              </a:rPr>
              <a:t>www.benefitresource.com</a:t>
            </a:r>
            <a:r>
              <a:rPr lang="en-US" b="1" dirty="0"/>
              <a:t>     click login  - Employee                         Company Code:  </a:t>
            </a:r>
            <a:r>
              <a:rPr lang="en-US" b="1" dirty="0" err="1"/>
              <a:t>divcom</a:t>
            </a:r>
            <a:endParaRPr lang="en-US" b="1" dirty="0"/>
          </a:p>
        </p:txBody>
      </p:sp>
    </p:spTree>
    <p:extLst>
      <p:ext uri="{BB962C8B-B14F-4D97-AF65-F5344CB8AC3E}">
        <p14:creationId xmlns:p14="http://schemas.microsoft.com/office/powerpoint/2010/main" val="2145757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028AA-D418-2F58-1EEC-9E12B111C050}"/>
              </a:ext>
            </a:extLst>
          </p:cNvPr>
          <p:cNvSpPr>
            <a:spLocks noGrp="1"/>
          </p:cNvSpPr>
          <p:nvPr>
            <p:ph type="title"/>
          </p:nvPr>
        </p:nvSpPr>
        <p:spPr/>
        <p:txBody>
          <a:bodyPr/>
          <a:lstStyle/>
          <a:p>
            <a:r>
              <a:rPr lang="en-US" dirty="0"/>
              <a:t>Participant Portal</a:t>
            </a:r>
          </a:p>
        </p:txBody>
      </p:sp>
      <p:pic>
        <p:nvPicPr>
          <p:cNvPr id="4" name="Picture 3">
            <a:extLst>
              <a:ext uri="{FF2B5EF4-FFF2-40B4-BE49-F238E27FC236}">
                <a16:creationId xmlns:a16="http://schemas.microsoft.com/office/drawing/2014/main" id="{FFCD5A82-7E18-64FD-B0A8-ECA5BEB14EB1}"/>
              </a:ext>
            </a:extLst>
          </p:cNvPr>
          <p:cNvPicPr>
            <a:picLocks noChangeAspect="1"/>
          </p:cNvPicPr>
          <p:nvPr/>
        </p:nvPicPr>
        <p:blipFill>
          <a:blip r:embed="rId3"/>
          <a:stretch>
            <a:fillRect/>
          </a:stretch>
        </p:blipFill>
        <p:spPr>
          <a:xfrm>
            <a:off x="400535" y="1364617"/>
            <a:ext cx="11149070" cy="5493383"/>
          </a:xfrm>
          <a:prstGeom prst="rect">
            <a:avLst/>
          </a:prstGeom>
        </p:spPr>
      </p:pic>
      <p:cxnSp>
        <p:nvCxnSpPr>
          <p:cNvPr id="6" name="Straight Arrow Connector 5">
            <a:extLst>
              <a:ext uri="{FF2B5EF4-FFF2-40B4-BE49-F238E27FC236}">
                <a16:creationId xmlns:a16="http://schemas.microsoft.com/office/drawing/2014/main" id="{28EFC1CF-AE15-A8FA-0ED3-0A8523F1740E}"/>
              </a:ext>
            </a:extLst>
          </p:cNvPr>
          <p:cNvCxnSpPr/>
          <p:nvPr/>
        </p:nvCxnSpPr>
        <p:spPr>
          <a:xfrm flipH="1">
            <a:off x="1724891" y="5569527"/>
            <a:ext cx="477982" cy="561109"/>
          </a:xfrm>
          <a:prstGeom prst="straightConnector1">
            <a:avLst/>
          </a:prstGeom>
          <a:ln w="57150"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8" name="Straight Arrow Connector 7">
            <a:extLst>
              <a:ext uri="{FF2B5EF4-FFF2-40B4-BE49-F238E27FC236}">
                <a16:creationId xmlns:a16="http://schemas.microsoft.com/office/drawing/2014/main" id="{1EB0D079-7575-5E7C-76AD-026660EB2DD7}"/>
              </a:ext>
            </a:extLst>
          </p:cNvPr>
          <p:cNvCxnSpPr>
            <a:cxnSpLocks/>
          </p:cNvCxnSpPr>
          <p:nvPr/>
        </p:nvCxnSpPr>
        <p:spPr>
          <a:xfrm>
            <a:off x="9076459" y="1640881"/>
            <a:ext cx="921327" cy="247570"/>
          </a:xfrm>
          <a:prstGeom prst="straightConnector1">
            <a:avLst/>
          </a:prstGeom>
          <a:ln w="53975">
            <a:tailEnd type="triangle"/>
          </a:ln>
        </p:spPr>
        <p:style>
          <a:lnRef idx="1">
            <a:schemeClr val="accent4"/>
          </a:lnRef>
          <a:fillRef idx="0">
            <a:schemeClr val="accent4"/>
          </a:fillRef>
          <a:effectRef idx="0">
            <a:schemeClr val="accent4"/>
          </a:effectRef>
          <a:fontRef idx="minor">
            <a:schemeClr val="tx1"/>
          </a:fontRef>
        </p:style>
      </p:cxnSp>
      <p:cxnSp>
        <p:nvCxnSpPr>
          <p:cNvPr id="11" name="Straight Arrow Connector 10">
            <a:extLst>
              <a:ext uri="{FF2B5EF4-FFF2-40B4-BE49-F238E27FC236}">
                <a16:creationId xmlns:a16="http://schemas.microsoft.com/office/drawing/2014/main" id="{A7987F8A-09E8-A54D-7F61-BC051B88E714}"/>
              </a:ext>
            </a:extLst>
          </p:cNvPr>
          <p:cNvCxnSpPr>
            <a:cxnSpLocks/>
          </p:cNvCxnSpPr>
          <p:nvPr/>
        </p:nvCxnSpPr>
        <p:spPr>
          <a:xfrm>
            <a:off x="2899064" y="1640881"/>
            <a:ext cx="0" cy="548906"/>
          </a:xfrm>
          <a:prstGeom prst="straightConnector1">
            <a:avLst/>
          </a:prstGeom>
          <a:ln w="57150">
            <a:tailEnd type="triangle"/>
          </a:ln>
        </p:spPr>
        <p:style>
          <a:lnRef idx="1">
            <a:schemeClr val="accent4"/>
          </a:lnRef>
          <a:fillRef idx="0">
            <a:schemeClr val="accent4"/>
          </a:fillRef>
          <a:effectRef idx="0">
            <a:schemeClr val="accent4"/>
          </a:effectRef>
          <a:fontRef idx="minor">
            <a:schemeClr val="tx1"/>
          </a:fontRef>
        </p:style>
      </p:cxnSp>
      <p:cxnSp>
        <p:nvCxnSpPr>
          <p:cNvPr id="13" name="Straight Arrow Connector 12">
            <a:extLst>
              <a:ext uri="{FF2B5EF4-FFF2-40B4-BE49-F238E27FC236}">
                <a16:creationId xmlns:a16="http://schemas.microsoft.com/office/drawing/2014/main" id="{80A5C6C5-4DB0-385F-8424-D8D8ABDB88AC}"/>
              </a:ext>
            </a:extLst>
          </p:cNvPr>
          <p:cNvCxnSpPr/>
          <p:nvPr/>
        </p:nvCxnSpPr>
        <p:spPr>
          <a:xfrm>
            <a:off x="8437418" y="4769427"/>
            <a:ext cx="1278082" cy="0"/>
          </a:xfrm>
          <a:prstGeom prst="straightConnector1">
            <a:avLst/>
          </a:prstGeom>
          <a:ln w="57150">
            <a:tailEnd type="triangle"/>
          </a:ln>
        </p:spPr>
        <p:style>
          <a:lnRef idx="1">
            <a:schemeClr val="accent4"/>
          </a:lnRef>
          <a:fillRef idx="0">
            <a:schemeClr val="accent4"/>
          </a:fillRef>
          <a:effectRef idx="0">
            <a:schemeClr val="accent4"/>
          </a:effectRef>
          <a:fontRef idx="minor">
            <a:schemeClr val="tx1"/>
          </a:fontRef>
        </p:style>
      </p:cxnSp>
      <p:cxnSp>
        <p:nvCxnSpPr>
          <p:cNvPr id="15" name="Straight Arrow Connector 14">
            <a:extLst>
              <a:ext uri="{FF2B5EF4-FFF2-40B4-BE49-F238E27FC236}">
                <a16:creationId xmlns:a16="http://schemas.microsoft.com/office/drawing/2014/main" id="{2D288832-E7FC-3860-116A-2DC2A48320CB}"/>
              </a:ext>
            </a:extLst>
          </p:cNvPr>
          <p:cNvCxnSpPr/>
          <p:nvPr/>
        </p:nvCxnSpPr>
        <p:spPr>
          <a:xfrm>
            <a:off x="8551718" y="5569527"/>
            <a:ext cx="1496291" cy="72737"/>
          </a:xfrm>
          <a:prstGeom prst="straightConnector1">
            <a:avLst/>
          </a:prstGeom>
          <a:ln w="60325">
            <a:tailEnd type="triangle"/>
          </a:ln>
        </p:spPr>
        <p:style>
          <a:lnRef idx="1">
            <a:schemeClr val="accent4"/>
          </a:lnRef>
          <a:fillRef idx="0">
            <a:schemeClr val="accent4"/>
          </a:fillRef>
          <a:effectRef idx="0">
            <a:schemeClr val="accent4"/>
          </a:effectRef>
          <a:fontRef idx="minor">
            <a:schemeClr val="tx1"/>
          </a:fontRef>
        </p:style>
      </p:cxnSp>
      <p:pic>
        <p:nvPicPr>
          <p:cNvPr id="5" name="Picture 4">
            <a:extLst>
              <a:ext uri="{FF2B5EF4-FFF2-40B4-BE49-F238E27FC236}">
                <a16:creationId xmlns:a16="http://schemas.microsoft.com/office/drawing/2014/main" id="{3DA01804-12BF-FD99-C00A-72220E5D2438}"/>
              </a:ext>
            </a:extLst>
          </p:cNvPr>
          <p:cNvPicPr>
            <a:picLocks noChangeAspect="1"/>
          </p:cNvPicPr>
          <p:nvPr/>
        </p:nvPicPr>
        <p:blipFill>
          <a:blip r:embed="rId4"/>
          <a:stretch>
            <a:fillRect/>
          </a:stretch>
        </p:blipFill>
        <p:spPr>
          <a:xfrm>
            <a:off x="9338645" y="309749"/>
            <a:ext cx="2452820" cy="862444"/>
          </a:xfrm>
          <a:prstGeom prst="rect">
            <a:avLst/>
          </a:prstGeom>
        </p:spPr>
      </p:pic>
    </p:spTree>
    <p:extLst>
      <p:ext uri="{BB962C8B-B14F-4D97-AF65-F5344CB8AC3E}">
        <p14:creationId xmlns:p14="http://schemas.microsoft.com/office/powerpoint/2010/main" val="851508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D80EF-3869-52FA-54D4-8E8C5BBF98C9}"/>
              </a:ext>
            </a:extLst>
          </p:cNvPr>
          <p:cNvSpPr>
            <a:spLocks noGrp="1"/>
          </p:cNvSpPr>
          <p:nvPr>
            <p:ph type="title"/>
          </p:nvPr>
        </p:nvSpPr>
        <p:spPr/>
        <p:txBody>
          <a:bodyPr/>
          <a:lstStyle/>
          <a:p>
            <a:r>
              <a:rPr lang="en-US" dirty="0"/>
              <a:t>Direct Deposits &amp; Notifications</a:t>
            </a:r>
          </a:p>
        </p:txBody>
      </p:sp>
      <p:pic>
        <p:nvPicPr>
          <p:cNvPr id="10" name="Picture 9">
            <a:extLst>
              <a:ext uri="{FF2B5EF4-FFF2-40B4-BE49-F238E27FC236}">
                <a16:creationId xmlns:a16="http://schemas.microsoft.com/office/drawing/2014/main" id="{C4F9DDD6-F378-7ECD-BB89-D61FB77E4406}"/>
              </a:ext>
            </a:extLst>
          </p:cNvPr>
          <p:cNvPicPr>
            <a:picLocks noChangeAspect="1"/>
          </p:cNvPicPr>
          <p:nvPr/>
        </p:nvPicPr>
        <p:blipFill>
          <a:blip r:embed="rId3"/>
          <a:stretch>
            <a:fillRect/>
          </a:stretch>
        </p:blipFill>
        <p:spPr>
          <a:xfrm>
            <a:off x="293707" y="1541263"/>
            <a:ext cx="6405681" cy="5229556"/>
          </a:xfrm>
          <a:prstGeom prst="rect">
            <a:avLst/>
          </a:prstGeom>
          <a:ln>
            <a:solidFill>
              <a:schemeClr val="tx1"/>
            </a:solidFill>
          </a:ln>
        </p:spPr>
      </p:pic>
      <p:pic>
        <p:nvPicPr>
          <p:cNvPr id="12" name="Picture 11">
            <a:extLst>
              <a:ext uri="{FF2B5EF4-FFF2-40B4-BE49-F238E27FC236}">
                <a16:creationId xmlns:a16="http://schemas.microsoft.com/office/drawing/2014/main" id="{500FFF38-468D-0967-FDFD-923FF77C4A5C}"/>
              </a:ext>
            </a:extLst>
          </p:cNvPr>
          <p:cNvPicPr>
            <a:picLocks noChangeAspect="1"/>
          </p:cNvPicPr>
          <p:nvPr/>
        </p:nvPicPr>
        <p:blipFill>
          <a:blip r:embed="rId4"/>
          <a:stretch>
            <a:fillRect/>
          </a:stretch>
        </p:blipFill>
        <p:spPr>
          <a:xfrm>
            <a:off x="6952171" y="1541263"/>
            <a:ext cx="4800187" cy="3051519"/>
          </a:xfrm>
          <a:prstGeom prst="rect">
            <a:avLst/>
          </a:prstGeom>
          <a:ln>
            <a:solidFill>
              <a:schemeClr val="tx1"/>
            </a:solidFill>
          </a:ln>
        </p:spPr>
      </p:pic>
      <p:sp>
        <p:nvSpPr>
          <p:cNvPr id="3" name="TextBox 2">
            <a:extLst>
              <a:ext uri="{FF2B5EF4-FFF2-40B4-BE49-F238E27FC236}">
                <a16:creationId xmlns:a16="http://schemas.microsoft.com/office/drawing/2014/main" id="{2F4152A3-AA01-8B92-FFB2-C5608F0F5DC0}"/>
              </a:ext>
            </a:extLst>
          </p:cNvPr>
          <p:cNvSpPr txBox="1"/>
          <p:nvPr/>
        </p:nvSpPr>
        <p:spPr>
          <a:xfrm>
            <a:off x="7253883" y="4892032"/>
            <a:ext cx="4227260" cy="1015663"/>
          </a:xfrm>
          <a:prstGeom prst="rect">
            <a:avLst/>
          </a:prstGeom>
          <a:noFill/>
        </p:spPr>
        <p:txBody>
          <a:bodyPr wrap="square" rtlCol="0">
            <a:spAutoFit/>
          </a:bodyPr>
          <a:lstStyle/>
          <a:p>
            <a:r>
              <a:rPr lang="en-US" sz="2400" dirty="0"/>
              <a:t>Claim Reimbursements</a:t>
            </a:r>
          </a:p>
          <a:p>
            <a:pPr marL="800100" lvl="1" indent="-342900">
              <a:buAutoNum type="arabicParenR"/>
            </a:pPr>
            <a:r>
              <a:rPr lang="en-US" dirty="0"/>
              <a:t>Receive a check (default) </a:t>
            </a:r>
            <a:r>
              <a:rPr lang="en-US" b="1" dirty="0"/>
              <a:t>or</a:t>
            </a:r>
            <a:r>
              <a:rPr lang="en-US" dirty="0"/>
              <a:t> </a:t>
            </a:r>
          </a:p>
          <a:p>
            <a:pPr marL="800100" lvl="1" indent="-342900">
              <a:buAutoNum type="arabicParenR"/>
            </a:pPr>
            <a:r>
              <a:rPr lang="en-US" dirty="0">
                <a:highlight>
                  <a:srgbClr val="00FF00"/>
                </a:highlight>
              </a:rPr>
              <a:t>Direct deposit </a:t>
            </a:r>
            <a:r>
              <a:rPr lang="en-US" dirty="0"/>
              <a:t>which is quicker.</a:t>
            </a:r>
          </a:p>
        </p:txBody>
      </p:sp>
    </p:spTree>
    <p:extLst>
      <p:ext uri="{BB962C8B-B14F-4D97-AF65-F5344CB8AC3E}">
        <p14:creationId xmlns:p14="http://schemas.microsoft.com/office/powerpoint/2010/main" val="2213786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70278-559A-2782-0424-4BF34A460E0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5839C75-5F70-B22B-DADC-DABA1544ACCE}"/>
              </a:ext>
            </a:extLst>
          </p:cNvPr>
          <p:cNvSpPr>
            <a:spLocks noGrp="1"/>
          </p:cNvSpPr>
          <p:nvPr>
            <p:ph type="body" sz="quarter" idx="14"/>
          </p:nvPr>
        </p:nvSpPr>
        <p:spPr>
          <a:xfrm>
            <a:off x="731519" y="1728467"/>
            <a:ext cx="11028677" cy="1219836"/>
          </a:xfrm>
        </p:spPr>
        <p:txBody>
          <a:bodyPr lIns="91440" anchor="t" anchorCtr="0">
            <a:normAutofit/>
          </a:bodyPr>
          <a:lstStyle/>
          <a:p>
            <a:r>
              <a:rPr lang="en-US" sz="2400" dirty="0">
                <a:latin typeface="+mn-lt"/>
              </a:rPr>
              <a:t>BRI has partnered with FSA Store to provide you with convenient access to FSA-eligible items without submitting receipts. You have two ways to shop:</a:t>
            </a:r>
          </a:p>
        </p:txBody>
      </p:sp>
      <p:sp>
        <p:nvSpPr>
          <p:cNvPr id="11" name="TextBox 10">
            <a:extLst>
              <a:ext uri="{FF2B5EF4-FFF2-40B4-BE49-F238E27FC236}">
                <a16:creationId xmlns:a16="http://schemas.microsoft.com/office/drawing/2014/main" id="{9FFB07AA-9DBB-5CDD-D3DB-34404CDF8094}"/>
              </a:ext>
            </a:extLst>
          </p:cNvPr>
          <p:cNvSpPr txBox="1"/>
          <p:nvPr/>
        </p:nvSpPr>
        <p:spPr>
          <a:xfrm>
            <a:off x="990599" y="4928739"/>
            <a:ext cx="4419599" cy="1200329"/>
          </a:xfrm>
          <a:prstGeom prst="rect">
            <a:avLst/>
          </a:prstGeom>
          <a:noFill/>
        </p:spPr>
        <p:txBody>
          <a:bodyPr wrap="square" rtlCol="0">
            <a:spAutoFit/>
          </a:bodyPr>
          <a:lstStyle/>
          <a:p>
            <a:pPr marL="457200" indent="-457200">
              <a:buFont typeface="Arial" panose="020B0604020202020204" pitchFamily="34" charset="0"/>
              <a:buChar char="•"/>
            </a:pPr>
            <a:r>
              <a:rPr lang="en-US" sz="2400" dirty="0">
                <a:latin typeface="+mn-lt"/>
              </a:rPr>
              <a:t>Visit </a:t>
            </a:r>
            <a:r>
              <a:rPr lang="en-US" sz="2400" b="1" dirty="0">
                <a:solidFill>
                  <a:schemeClr val="accent5"/>
                </a:solidFill>
                <a:latin typeface="+mn-lt"/>
                <a:hlinkClick r:id="rId3">
                  <a:extLst>
                    <a:ext uri="{A12FA001-AC4F-418D-AE19-62706E023703}">
                      <ahyp:hlinkClr xmlns:ahyp="http://schemas.microsoft.com/office/drawing/2018/hyperlinkcolor" val="tx"/>
                    </a:ext>
                  </a:extLst>
                </a:hlinkClick>
              </a:rPr>
              <a:t>FSAstore.com</a:t>
            </a:r>
            <a:endParaRPr lang="en-US" sz="2400" b="1" dirty="0">
              <a:solidFill>
                <a:schemeClr val="accent5"/>
              </a:solidFill>
              <a:latin typeface="+mn-lt"/>
            </a:endParaRPr>
          </a:p>
          <a:p>
            <a:pPr marL="457200" indent="-457200">
              <a:buFont typeface="Arial" panose="020B0604020202020204" pitchFamily="34" charset="0"/>
              <a:buChar char="•"/>
            </a:pPr>
            <a:r>
              <a:rPr lang="en-US" sz="2400" dirty="0">
                <a:latin typeface="+mn-lt"/>
              </a:rPr>
              <a:t>Use your Beniversal Card at checkout</a:t>
            </a:r>
            <a:endParaRPr lang="en-US" sz="2400" dirty="0"/>
          </a:p>
        </p:txBody>
      </p:sp>
      <p:sp>
        <p:nvSpPr>
          <p:cNvPr id="12" name="TextBox 11">
            <a:extLst>
              <a:ext uri="{FF2B5EF4-FFF2-40B4-BE49-F238E27FC236}">
                <a16:creationId xmlns:a16="http://schemas.microsoft.com/office/drawing/2014/main" id="{AFAED482-FA3E-385A-1897-3D33E555BB20}"/>
              </a:ext>
            </a:extLst>
          </p:cNvPr>
          <p:cNvSpPr txBox="1"/>
          <p:nvPr/>
        </p:nvSpPr>
        <p:spPr>
          <a:xfrm>
            <a:off x="6512560" y="4928739"/>
            <a:ext cx="5120640" cy="1200329"/>
          </a:xfrm>
          <a:prstGeom prst="rect">
            <a:avLst/>
          </a:prstGeom>
          <a:noFill/>
        </p:spPr>
        <p:txBody>
          <a:bodyPr wrap="square" rtlCol="0">
            <a:spAutoFit/>
          </a:bodyPr>
          <a:lstStyle/>
          <a:p>
            <a:pPr marL="457200" indent="-457200">
              <a:buFont typeface="Arial" panose="020B0604020202020204" pitchFamily="34" charset="0"/>
              <a:buChar char="•"/>
            </a:pPr>
            <a:r>
              <a:rPr lang="en-US" sz="2400" dirty="0">
                <a:latin typeface="+mn-lt"/>
              </a:rPr>
              <a:t>Login to </a:t>
            </a:r>
            <a:r>
              <a:rPr lang="en-US" sz="2400" b="1" dirty="0">
                <a:solidFill>
                  <a:schemeClr val="accent5"/>
                </a:solidFill>
                <a:latin typeface="+mn-lt"/>
                <a:hlinkClick r:id="rId4">
                  <a:extLst>
                    <a:ext uri="{A12FA001-AC4F-418D-AE19-62706E023703}">
                      <ahyp:hlinkClr xmlns:ahyp="http://schemas.microsoft.com/office/drawing/2018/hyperlinkcolor" val="tx"/>
                    </a:ext>
                  </a:extLst>
                </a:hlinkClick>
              </a:rPr>
              <a:t>BRIWEB</a:t>
            </a:r>
            <a:endParaRPr lang="en-US" sz="2400" b="1" dirty="0">
              <a:solidFill>
                <a:schemeClr val="accent5"/>
              </a:solidFill>
              <a:latin typeface="+mn-lt"/>
            </a:endParaRPr>
          </a:p>
          <a:p>
            <a:pPr marL="457200" indent="-457200">
              <a:buFont typeface="Arial" panose="020B0604020202020204" pitchFamily="34" charset="0"/>
              <a:buChar char="•"/>
            </a:pPr>
            <a:r>
              <a:rPr lang="en-US" sz="2400" dirty="0"/>
              <a:t>Select the “Shop FSAstore.com” tab.</a:t>
            </a:r>
          </a:p>
        </p:txBody>
      </p:sp>
      <p:pic>
        <p:nvPicPr>
          <p:cNvPr id="14" name="Picture 13" descr="A pink and blue text on a black background&#10;&#10;Description automatically generated with low confidence">
            <a:extLst>
              <a:ext uri="{FF2B5EF4-FFF2-40B4-BE49-F238E27FC236}">
                <a16:creationId xmlns:a16="http://schemas.microsoft.com/office/drawing/2014/main" id="{EEC1094C-E4CB-DDE7-CA96-16E12B8BA0F1}"/>
              </a:ext>
            </a:extLst>
          </p:cNvPr>
          <p:cNvPicPr>
            <a:picLocks noChangeAspect="1"/>
          </p:cNvPicPr>
          <p:nvPr/>
        </p:nvPicPr>
        <p:blipFill rotWithShape="1">
          <a:blip r:embed="rId5">
            <a:extLst>
              <a:ext uri="{28A0092B-C50C-407E-A947-70E740481C1C}">
                <a14:useLocalDpi xmlns:a14="http://schemas.microsoft.com/office/drawing/2010/main" val="0"/>
              </a:ext>
            </a:extLst>
          </a:blip>
          <a:srcRect b="33544"/>
          <a:stretch/>
        </p:blipFill>
        <p:spPr>
          <a:xfrm>
            <a:off x="1191033" y="3791369"/>
            <a:ext cx="4018730" cy="863862"/>
          </a:xfrm>
          <a:prstGeom prst="rect">
            <a:avLst/>
          </a:prstGeom>
        </p:spPr>
      </p:pic>
      <p:pic>
        <p:nvPicPr>
          <p:cNvPr id="16" name="Picture 15">
            <a:extLst>
              <a:ext uri="{FF2B5EF4-FFF2-40B4-BE49-F238E27FC236}">
                <a16:creationId xmlns:a16="http://schemas.microsoft.com/office/drawing/2014/main" id="{DE2D697F-1EDA-4DFC-F76E-22E010B6559B}"/>
              </a:ext>
            </a:extLst>
          </p:cNvPr>
          <p:cNvPicPr>
            <a:picLocks noChangeAspect="1"/>
          </p:cNvPicPr>
          <p:nvPr/>
        </p:nvPicPr>
        <p:blipFill rotWithShape="1">
          <a:blip r:embed="rId6">
            <a:extLst>
              <a:ext uri="{28A0092B-C50C-407E-A947-70E740481C1C}">
                <a14:useLocalDpi xmlns:a14="http://schemas.microsoft.com/office/drawing/2010/main" val="0"/>
              </a:ext>
            </a:extLst>
          </a:blip>
          <a:srcRect t="-4444" b="-1751"/>
          <a:stretch/>
        </p:blipFill>
        <p:spPr>
          <a:xfrm>
            <a:off x="7682838" y="3486145"/>
            <a:ext cx="1753264" cy="1169086"/>
          </a:xfrm>
          <a:prstGeom prst="rect">
            <a:avLst/>
          </a:prstGeom>
        </p:spPr>
      </p:pic>
      <p:cxnSp>
        <p:nvCxnSpPr>
          <p:cNvPr id="18" name="Straight Connector 17">
            <a:extLst>
              <a:ext uri="{FF2B5EF4-FFF2-40B4-BE49-F238E27FC236}">
                <a16:creationId xmlns:a16="http://schemas.microsoft.com/office/drawing/2014/main" id="{591A5058-8F0D-8AD4-2DC0-C7474ACE6A19}"/>
              </a:ext>
            </a:extLst>
          </p:cNvPr>
          <p:cNvCxnSpPr>
            <a:cxnSpLocks/>
          </p:cNvCxnSpPr>
          <p:nvPr/>
        </p:nvCxnSpPr>
        <p:spPr>
          <a:xfrm>
            <a:off x="6096000" y="3614352"/>
            <a:ext cx="0" cy="2628773"/>
          </a:xfrm>
          <a:prstGeom prst="line">
            <a:avLst/>
          </a:prstGeom>
        </p:spPr>
        <p:style>
          <a:lnRef idx="1">
            <a:schemeClr val="dk1"/>
          </a:lnRef>
          <a:fillRef idx="0">
            <a:schemeClr val="dk1"/>
          </a:fillRef>
          <a:effectRef idx="0">
            <a:schemeClr val="dk1"/>
          </a:effectRef>
          <a:fontRef idx="minor">
            <a:schemeClr val="tx1"/>
          </a:fontRef>
        </p:style>
      </p:cxnSp>
      <p:sp>
        <p:nvSpPr>
          <p:cNvPr id="7" name="Title 3">
            <a:extLst>
              <a:ext uri="{FF2B5EF4-FFF2-40B4-BE49-F238E27FC236}">
                <a16:creationId xmlns:a16="http://schemas.microsoft.com/office/drawing/2014/main" id="{A4F3F681-A71C-B7BD-8E08-DAAB3D171E21}"/>
              </a:ext>
            </a:extLst>
          </p:cNvPr>
          <p:cNvSpPr>
            <a:spLocks noGrp="1"/>
          </p:cNvSpPr>
          <p:nvPr>
            <p:ph type="title"/>
          </p:nvPr>
        </p:nvSpPr>
        <p:spPr>
          <a:xfrm>
            <a:off x="757238" y="741363"/>
            <a:ext cx="11002958" cy="623887"/>
          </a:xfrm>
        </p:spPr>
        <p:txBody>
          <a:bodyPr/>
          <a:lstStyle/>
          <a:p>
            <a:r>
              <a:rPr lang="en-US" sz="4300" dirty="0"/>
              <a:t>Use Your Card at Qualified Merchants</a:t>
            </a:r>
          </a:p>
        </p:txBody>
      </p:sp>
    </p:spTree>
    <p:extLst>
      <p:ext uri="{BB962C8B-B14F-4D97-AF65-F5344CB8AC3E}">
        <p14:creationId xmlns:p14="http://schemas.microsoft.com/office/powerpoint/2010/main" val="25972318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85F745EE-2916-4489-AC0A-765201DB76B0}"/>
              </a:ext>
            </a:extLst>
          </p:cNvPr>
          <p:cNvGrpSpPr/>
          <p:nvPr/>
        </p:nvGrpSpPr>
        <p:grpSpPr>
          <a:xfrm>
            <a:off x="8315709" y="-200415"/>
            <a:ext cx="3227131" cy="2270758"/>
            <a:chOff x="7228257" y="-433782"/>
            <a:chExt cx="2689276" cy="1892298"/>
          </a:xfrm>
        </p:grpSpPr>
        <p:sp>
          <p:nvSpPr>
            <p:cNvPr id="22" name="Flowchart: Manual Input 21">
              <a:extLst>
                <a:ext uri="{FF2B5EF4-FFF2-40B4-BE49-F238E27FC236}">
                  <a16:creationId xmlns:a16="http://schemas.microsoft.com/office/drawing/2014/main" id="{D51B0A3F-0FD1-464D-AE7C-1CB94FB84E13}"/>
                </a:ext>
              </a:extLst>
            </p:cNvPr>
            <p:cNvSpPr/>
            <p:nvPr/>
          </p:nvSpPr>
          <p:spPr>
            <a:xfrm flipH="1" flipV="1">
              <a:off x="7274782" y="-377632"/>
              <a:ext cx="2642751" cy="1836148"/>
            </a:xfrm>
            <a:prstGeom prst="flowChartManualInp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8" name="Flowchart: Manual Input 27">
              <a:extLst>
                <a:ext uri="{FF2B5EF4-FFF2-40B4-BE49-F238E27FC236}">
                  <a16:creationId xmlns:a16="http://schemas.microsoft.com/office/drawing/2014/main" id="{5287F081-B53F-428D-9A7C-8C12BC72D45E}"/>
                </a:ext>
              </a:extLst>
            </p:cNvPr>
            <p:cNvSpPr/>
            <p:nvPr/>
          </p:nvSpPr>
          <p:spPr>
            <a:xfrm flipH="1" flipV="1">
              <a:off x="7228257" y="-433782"/>
              <a:ext cx="2642751" cy="1836148"/>
            </a:xfrm>
            <a:prstGeom prst="flowChartManualIn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grpSp>
      <p:sp>
        <p:nvSpPr>
          <p:cNvPr id="6" name="Rectangle 5">
            <a:extLst>
              <a:ext uri="{FF2B5EF4-FFF2-40B4-BE49-F238E27FC236}">
                <a16:creationId xmlns:a16="http://schemas.microsoft.com/office/drawing/2014/main" id="{A3866AC1-74E3-4187-82A3-5C7181FD886F}"/>
              </a:ext>
            </a:extLst>
          </p:cNvPr>
          <p:cNvSpPr/>
          <p:nvPr/>
        </p:nvSpPr>
        <p:spPr>
          <a:xfrm>
            <a:off x="0" y="5445252"/>
            <a:ext cx="12192000" cy="14127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8" name="Content Placeholder 2">
            <a:extLst>
              <a:ext uri="{FF2B5EF4-FFF2-40B4-BE49-F238E27FC236}">
                <a16:creationId xmlns:a16="http://schemas.microsoft.com/office/drawing/2014/main" id="{C3E79513-C798-41F7-A9B3-A964FB6F7FE3}"/>
              </a:ext>
            </a:extLst>
          </p:cNvPr>
          <p:cNvSpPr txBox="1">
            <a:spLocks/>
          </p:cNvSpPr>
          <p:nvPr/>
        </p:nvSpPr>
        <p:spPr>
          <a:xfrm>
            <a:off x="731520" y="1787528"/>
            <a:ext cx="11081674" cy="3461862"/>
          </a:xfrm>
          <a:prstGeom prst="rect">
            <a:avLst/>
          </a:prstGeom>
          <a:noFill/>
        </p:spPr>
        <p:txBody>
          <a:bodyPr anchor="ct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defTabSz="914340">
              <a:lnSpc>
                <a:spcPct val="120000"/>
              </a:lnSpc>
              <a:spcBef>
                <a:spcPts val="0"/>
              </a:spcBef>
              <a:spcAft>
                <a:spcPts val="1200"/>
              </a:spcAft>
              <a:buNone/>
              <a:defRPr/>
            </a:pPr>
            <a:r>
              <a:rPr lang="en-US" sz="2800" b="1" kern="900" spc="120" dirty="0">
                <a:solidFill>
                  <a:schemeClr val="accent2"/>
                </a:solidFill>
                <a:latin typeface="Lato" panose="020F0502020204030203" pitchFamily="34" charset="0"/>
              </a:rPr>
              <a:t>HOW IT WORKS:</a:t>
            </a:r>
          </a:p>
          <a:p>
            <a:pPr marL="617220" lvl="2" indent="-411480" defTabSz="914340">
              <a:lnSpc>
                <a:spcPct val="110000"/>
              </a:lnSpc>
              <a:spcBef>
                <a:spcPts val="0"/>
              </a:spcBef>
              <a:spcAft>
                <a:spcPts val="1200"/>
              </a:spcAft>
              <a:buFont typeface="+mj-lt"/>
              <a:buAutoNum type="arabicPeriod"/>
              <a:defRPr/>
            </a:pPr>
            <a:r>
              <a:rPr lang="en-US" sz="2160" dirty="0"/>
              <a:t>Add Beniversal card to Google Pay, Apple Pay, or Samsung Pay. </a:t>
            </a:r>
          </a:p>
          <a:p>
            <a:pPr marL="617220" lvl="2" indent="-411480" defTabSz="914340">
              <a:lnSpc>
                <a:spcPct val="110000"/>
              </a:lnSpc>
              <a:spcBef>
                <a:spcPts val="0"/>
              </a:spcBef>
              <a:spcAft>
                <a:spcPts val="1200"/>
              </a:spcAft>
              <a:buFont typeface="+mj-lt"/>
              <a:buAutoNum type="arabicPeriod"/>
              <a:defRPr/>
            </a:pPr>
            <a:r>
              <a:rPr lang="en-US" sz="2160" dirty="0"/>
              <a:t>At a contactless terminal, open the digital wallet app on your phone. </a:t>
            </a:r>
          </a:p>
          <a:p>
            <a:pPr marL="617220" lvl="2" indent="-411480" defTabSz="914340">
              <a:lnSpc>
                <a:spcPct val="110000"/>
              </a:lnSpc>
              <a:spcBef>
                <a:spcPts val="0"/>
              </a:spcBef>
              <a:spcAft>
                <a:spcPts val="1200"/>
              </a:spcAft>
              <a:buFont typeface="+mj-lt"/>
              <a:buAutoNum type="arabicPeriod"/>
              <a:defRPr/>
            </a:pPr>
            <a:r>
              <a:rPr lang="en-US" sz="2160" dirty="0"/>
              <a:t>Select your Beniversal card as the payment method. </a:t>
            </a:r>
          </a:p>
          <a:p>
            <a:pPr marL="617220" lvl="2" indent="-411480" defTabSz="914340">
              <a:lnSpc>
                <a:spcPct val="110000"/>
              </a:lnSpc>
              <a:spcBef>
                <a:spcPts val="0"/>
              </a:spcBef>
              <a:spcAft>
                <a:spcPts val="1200"/>
              </a:spcAft>
              <a:buFont typeface="+mj-lt"/>
              <a:buAutoNum type="arabicPeriod"/>
              <a:defRPr/>
            </a:pPr>
            <a:r>
              <a:rPr lang="en-US" sz="2160" dirty="0"/>
              <a:t>Hold your phone approximately ½ inch away from the terminal. </a:t>
            </a:r>
          </a:p>
          <a:p>
            <a:pPr marL="617220" lvl="2" indent="-411480" defTabSz="914340">
              <a:lnSpc>
                <a:spcPct val="110000"/>
              </a:lnSpc>
              <a:spcBef>
                <a:spcPts val="0"/>
              </a:spcBef>
              <a:spcAft>
                <a:spcPts val="1200"/>
              </a:spcAft>
              <a:buFont typeface="+mj-lt"/>
              <a:buAutoNum type="arabicPeriod"/>
              <a:defRPr/>
            </a:pPr>
            <a:r>
              <a:rPr lang="en-US" sz="2160" dirty="0"/>
              <a:t>Terminal will light-up or ding indicating the transaction was successful. </a:t>
            </a:r>
          </a:p>
        </p:txBody>
      </p:sp>
      <p:pic>
        <p:nvPicPr>
          <p:cNvPr id="3" name="Picture 2" descr="A close up of a sign&#10;&#10;Description automatically generated">
            <a:extLst>
              <a:ext uri="{FF2B5EF4-FFF2-40B4-BE49-F238E27FC236}">
                <a16:creationId xmlns:a16="http://schemas.microsoft.com/office/drawing/2014/main" id="{C7E18989-0D05-402F-A48E-0E200D168F2A}"/>
              </a:ext>
            </a:extLst>
          </p:cNvPr>
          <p:cNvPicPr>
            <a:picLocks noChangeAspect="1"/>
          </p:cNvPicPr>
          <p:nvPr/>
        </p:nvPicPr>
        <p:blipFill>
          <a:blip r:embed="rId3" cstate="print">
            <a:duotone>
              <a:prstClr val="black"/>
              <a:schemeClr val="accent4">
                <a:tint val="45000"/>
                <a:satMod val="400000"/>
              </a:schemeClr>
            </a:duotone>
            <a:extLst>
              <a:ext uri="{BEBA8EAE-BF5A-486C-A8C5-ECC9F3942E4B}">
                <a14:imgProps xmlns:a14="http://schemas.microsoft.com/office/drawing/2010/main">
                  <a14:imgLayer r:embed="rId4">
                    <a14:imgEffect>
                      <a14:artisticPhotocopy/>
                    </a14:imgEffect>
                    <a14:imgEffect>
                      <a14:saturation sat="0"/>
                    </a14:imgEffect>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21097935">
            <a:off x="8229882" y="1091954"/>
            <a:ext cx="3355634" cy="719064"/>
          </a:xfrm>
          <a:prstGeom prst="rect">
            <a:avLst/>
          </a:prstGeom>
        </p:spPr>
      </p:pic>
      <p:sp>
        <p:nvSpPr>
          <p:cNvPr id="4" name="TextBox 3">
            <a:extLst>
              <a:ext uri="{FF2B5EF4-FFF2-40B4-BE49-F238E27FC236}">
                <a16:creationId xmlns:a16="http://schemas.microsoft.com/office/drawing/2014/main" id="{AD5B0B32-1904-49C1-927C-C6208B8F6552}"/>
              </a:ext>
            </a:extLst>
          </p:cNvPr>
          <p:cNvSpPr txBox="1"/>
          <p:nvPr/>
        </p:nvSpPr>
        <p:spPr>
          <a:xfrm rot="21170067">
            <a:off x="8309484" y="448986"/>
            <a:ext cx="3171301" cy="609398"/>
          </a:xfrm>
          <a:prstGeom prst="rect">
            <a:avLst/>
          </a:prstGeom>
          <a:noFill/>
        </p:spPr>
        <p:txBody>
          <a:bodyPr wrap="square" rtlCol="0" anchor="ctr">
            <a:spAutoFit/>
          </a:bodyPr>
          <a:lstStyle/>
          <a:p>
            <a:pPr marL="0" lvl="1" indent="-85744" algn="ctr" defTabSz="914340">
              <a:spcBef>
                <a:spcPts val="500"/>
              </a:spcBef>
              <a:defRPr/>
            </a:pPr>
            <a:r>
              <a:rPr lang="en-US" sz="1680" b="1" spc="60" dirty="0">
                <a:solidFill>
                  <a:schemeClr val="accent3"/>
                </a:solidFill>
              </a:rPr>
              <a:t>The Beniversal Prepaid Mastercard is available on:</a:t>
            </a:r>
          </a:p>
        </p:txBody>
      </p:sp>
      <p:sp>
        <p:nvSpPr>
          <p:cNvPr id="5" name="TextBox 4">
            <a:extLst>
              <a:ext uri="{FF2B5EF4-FFF2-40B4-BE49-F238E27FC236}">
                <a16:creationId xmlns:a16="http://schemas.microsoft.com/office/drawing/2014/main" id="{8FBB5F33-23D4-4BF7-98BB-87D865BB4A9E}"/>
              </a:ext>
            </a:extLst>
          </p:cNvPr>
          <p:cNvSpPr txBox="1"/>
          <p:nvPr/>
        </p:nvSpPr>
        <p:spPr>
          <a:xfrm>
            <a:off x="1783078" y="5735358"/>
            <a:ext cx="8907438" cy="814134"/>
          </a:xfrm>
          <a:prstGeom prst="rect">
            <a:avLst/>
          </a:prstGeom>
          <a:noFill/>
        </p:spPr>
        <p:txBody>
          <a:bodyPr wrap="square" rtlCol="0">
            <a:spAutoFit/>
          </a:bodyPr>
          <a:lstStyle/>
          <a:p>
            <a:pPr>
              <a:lnSpc>
                <a:spcPct val="120000"/>
              </a:lnSpc>
            </a:pPr>
            <a:r>
              <a:rPr lang="en-US" sz="2400" b="1" spc="60" dirty="0">
                <a:solidFill>
                  <a:schemeClr val="accent4"/>
                </a:solidFill>
                <a:latin typeface="Lato" panose="020F0502020204030203" pitchFamily="34" charset="0"/>
                <a:cs typeface="Calibri"/>
              </a:rPr>
              <a:t>GREAT NEWS! </a:t>
            </a:r>
            <a:r>
              <a:rPr lang="en-US" sz="1680" spc="60" dirty="0">
                <a:solidFill>
                  <a:schemeClr val="bg1"/>
                </a:solidFill>
                <a:cs typeface="Calibri"/>
              </a:rPr>
              <a:t>All participants can add cards to digital wallets. </a:t>
            </a:r>
          </a:p>
          <a:p>
            <a:pPr>
              <a:lnSpc>
                <a:spcPct val="120000"/>
              </a:lnSpc>
            </a:pPr>
            <a:r>
              <a:rPr lang="en-US" sz="1680" i="1" spc="60" dirty="0">
                <a:solidFill>
                  <a:schemeClr val="accent2"/>
                </a:solidFill>
                <a:latin typeface="Lato" panose="020F0502020204030203" pitchFamily="34" charset="0"/>
                <a:cs typeface="Calibri"/>
              </a:rPr>
              <a:t>There is no client set-up or participant re-carding required. </a:t>
            </a:r>
            <a:endParaRPr lang="en-US" sz="1440" i="1" dirty="0">
              <a:solidFill>
                <a:schemeClr val="accent2"/>
              </a:solidFill>
            </a:endParaRPr>
          </a:p>
        </p:txBody>
      </p:sp>
      <p:grpSp>
        <p:nvGrpSpPr>
          <p:cNvPr id="30" name="Group 29">
            <a:extLst>
              <a:ext uri="{FF2B5EF4-FFF2-40B4-BE49-F238E27FC236}">
                <a16:creationId xmlns:a16="http://schemas.microsoft.com/office/drawing/2014/main" id="{3189322A-A7BE-4923-BA89-C48B6C7F93DD}"/>
              </a:ext>
            </a:extLst>
          </p:cNvPr>
          <p:cNvGrpSpPr/>
          <p:nvPr/>
        </p:nvGrpSpPr>
        <p:grpSpPr>
          <a:xfrm>
            <a:off x="0" y="5444560"/>
            <a:ext cx="1456522" cy="1412748"/>
            <a:chOff x="0" y="4537710"/>
            <a:chExt cx="1213768" cy="1177290"/>
          </a:xfrm>
        </p:grpSpPr>
        <p:sp>
          <p:nvSpPr>
            <p:cNvPr id="13" name="Chord 12">
              <a:extLst>
                <a:ext uri="{FF2B5EF4-FFF2-40B4-BE49-F238E27FC236}">
                  <a16:creationId xmlns:a16="http://schemas.microsoft.com/office/drawing/2014/main" id="{0FCF893B-98E2-40D9-B805-16BE1878F6B7}"/>
                </a:ext>
              </a:extLst>
            </p:cNvPr>
            <p:cNvSpPr/>
            <p:nvPr/>
          </p:nvSpPr>
          <p:spPr>
            <a:xfrm rot="10800000">
              <a:off x="590549" y="4537710"/>
              <a:ext cx="623219" cy="1177290"/>
            </a:xfrm>
            <a:prstGeom prst="chord">
              <a:avLst>
                <a:gd name="adj1" fmla="val 5017535"/>
                <a:gd name="adj2" fmla="val 16699055"/>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160"/>
            </a:p>
          </p:txBody>
        </p:sp>
        <p:sp>
          <p:nvSpPr>
            <p:cNvPr id="15" name="Rectangle 14">
              <a:extLst>
                <a:ext uri="{FF2B5EF4-FFF2-40B4-BE49-F238E27FC236}">
                  <a16:creationId xmlns:a16="http://schemas.microsoft.com/office/drawing/2014/main" id="{B8DB5E28-49EB-41D5-859C-4F6D48E015C7}"/>
                </a:ext>
              </a:extLst>
            </p:cNvPr>
            <p:cNvSpPr/>
            <p:nvPr/>
          </p:nvSpPr>
          <p:spPr>
            <a:xfrm>
              <a:off x="0" y="4537710"/>
              <a:ext cx="895350" cy="1177290"/>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160"/>
            </a:p>
          </p:txBody>
        </p:sp>
      </p:grpSp>
      <p:pic>
        <p:nvPicPr>
          <p:cNvPr id="32" name="Graphic 31">
            <a:extLst>
              <a:ext uri="{FF2B5EF4-FFF2-40B4-BE49-F238E27FC236}">
                <a16:creationId xmlns:a16="http://schemas.microsoft.com/office/drawing/2014/main" id="{8CCC1C48-E7C3-442B-B762-4A86EB32CC2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20753036">
            <a:off x="176161" y="5671402"/>
            <a:ext cx="959064" cy="959064"/>
          </a:xfrm>
          <a:prstGeom prst="rect">
            <a:avLst/>
          </a:prstGeom>
        </p:spPr>
      </p:pic>
      <p:grpSp>
        <p:nvGrpSpPr>
          <p:cNvPr id="2" name="Group 1">
            <a:extLst>
              <a:ext uri="{FF2B5EF4-FFF2-40B4-BE49-F238E27FC236}">
                <a16:creationId xmlns:a16="http://schemas.microsoft.com/office/drawing/2014/main" id="{930F1A0D-0B88-F888-DBFC-523A176E932A}"/>
              </a:ext>
            </a:extLst>
          </p:cNvPr>
          <p:cNvGrpSpPr/>
          <p:nvPr/>
        </p:nvGrpSpPr>
        <p:grpSpPr>
          <a:xfrm>
            <a:off x="8743499" y="3685974"/>
            <a:ext cx="3416317" cy="3381526"/>
            <a:chOff x="8518911" y="3685974"/>
            <a:chExt cx="3416317" cy="3381526"/>
          </a:xfrm>
        </p:grpSpPr>
        <p:pic>
          <p:nvPicPr>
            <p:cNvPr id="27" name="Picture 26" descr="A hand holding a cell phone&#10;&#10;Description automatically generated">
              <a:extLst>
                <a:ext uri="{FF2B5EF4-FFF2-40B4-BE49-F238E27FC236}">
                  <a16:creationId xmlns:a16="http://schemas.microsoft.com/office/drawing/2014/main" id="{11B05148-A1D2-48B4-BBB6-75201D1E6278}"/>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rot="357070">
              <a:off x="8518911" y="3685974"/>
              <a:ext cx="3416317" cy="3381526"/>
            </a:xfrm>
            <a:prstGeom prst="rect">
              <a:avLst/>
            </a:prstGeom>
            <a:ln>
              <a:noFill/>
            </a:ln>
            <a:effectLst/>
          </p:spPr>
        </p:pic>
        <p:pic>
          <p:nvPicPr>
            <p:cNvPr id="7" name="Picture 6" descr="A picture containing logo&#10;&#10;Description automatically generated">
              <a:extLst>
                <a:ext uri="{FF2B5EF4-FFF2-40B4-BE49-F238E27FC236}">
                  <a16:creationId xmlns:a16="http://schemas.microsoft.com/office/drawing/2014/main" id="{8741670C-B27E-4151-9E27-8FA047912B8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361712">
              <a:off x="10035471" y="5120654"/>
              <a:ext cx="1312906" cy="827363"/>
            </a:xfrm>
            <a:prstGeom prst="rect">
              <a:avLst/>
            </a:prstGeom>
          </p:spPr>
        </p:pic>
      </p:grpSp>
      <p:sp>
        <p:nvSpPr>
          <p:cNvPr id="9" name="Title 8">
            <a:extLst>
              <a:ext uri="{FF2B5EF4-FFF2-40B4-BE49-F238E27FC236}">
                <a16:creationId xmlns:a16="http://schemas.microsoft.com/office/drawing/2014/main" id="{2916E90C-3BF5-97CD-E45F-01AEB22417DB}"/>
              </a:ext>
            </a:extLst>
          </p:cNvPr>
          <p:cNvSpPr>
            <a:spLocks noGrp="1"/>
          </p:cNvSpPr>
          <p:nvPr>
            <p:ph type="title"/>
          </p:nvPr>
        </p:nvSpPr>
        <p:spPr/>
        <p:txBody>
          <a:bodyPr/>
          <a:lstStyle/>
          <a:p>
            <a:r>
              <a:rPr lang="en-US" dirty="0"/>
              <a:t>Digital Wallets</a:t>
            </a:r>
          </a:p>
        </p:txBody>
      </p:sp>
    </p:spTree>
    <p:extLst>
      <p:ext uri="{BB962C8B-B14F-4D97-AF65-F5344CB8AC3E}">
        <p14:creationId xmlns:p14="http://schemas.microsoft.com/office/powerpoint/2010/main" val="22231433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476E542-D6A1-4B2F-BD6D-EDB56638BD53}"/>
              </a:ext>
            </a:extLst>
          </p:cNvPr>
          <p:cNvSpPr>
            <a:spLocks noGrp="1"/>
          </p:cNvSpPr>
          <p:nvPr>
            <p:ph type="body" sz="quarter" idx="14"/>
          </p:nvPr>
        </p:nvSpPr>
        <p:spPr>
          <a:xfrm>
            <a:off x="731520" y="1936750"/>
            <a:ext cx="10678610" cy="4487778"/>
          </a:xfrm>
        </p:spPr>
        <p:txBody>
          <a:bodyPr>
            <a:normAutofit fontScale="47500" lnSpcReduction="20000"/>
          </a:bodyPr>
          <a:lstStyle/>
          <a:p>
            <a:r>
              <a:rPr lang="en-US" sz="4400" b="1" dirty="0">
                <a:solidFill>
                  <a:schemeClr val="tx2"/>
                </a:solidFill>
                <a:latin typeface="+mn-lt"/>
              </a:rPr>
              <a:t>PHONE:  </a:t>
            </a:r>
            <a:r>
              <a:rPr lang="en-US" sz="4400" dirty="0">
                <a:solidFill>
                  <a:schemeClr val="accent2"/>
                </a:solidFill>
                <a:latin typeface="+mn-lt"/>
              </a:rPr>
              <a:t>(800) 473-9595</a:t>
            </a:r>
          </a:p>
          <a:p>
            <a:endParaRPr lang="en-US" sz="3800" b="1" dirty="0">
              <a:solidFill>
                <a:schemeClr val="tx2"/>
              </a:solidFill>
              <a:latin typeface="+mn-lt"/>
            </a:endParaRPr>
          </a:p>
          <a:p>
            <a:r>
              <a:rPr lang="en-US" sz="3800" b="1" dirty="0">
                <a:solidFill>
                  <a:schemeClr val="tx2"/>
                </a:solidFill>
                <a:latin typeface="+mn-lt"/>
              </a:rPr>
              <a:t>HOURS:</a:t>
            </a:r>
          </a:p>
          <a:p>
            <a:r>
              <a:rPr lang="en-US" sz="4400" dirty="0">
                <a:solidFill>
                  <a:schemeClr val="accent2"/>
                </a:solidFill>
                <a:latin typeface="+mn-lt"/>
              </a:rPr>
              <a:t>Monday - Friday, 8am - 8pm (EST)</a:t>
            </a:r>
          </a:p>
          <a:p>
            <a:r>
              <a:rPr lang="en-US" sz="4400" dirty="0">
                <a:solidFill>
                  <a:schemeClr val="accent2"/>
                </a:solidFill>
                <a:latin typeface="+mn-lt"/>
              </a:rPr>
              <a:t>Support available in English and Spanish</a:t>
            </a:r>
          </a:p>
          <a:p>
            <a:endParaRPr lang="en-US" sz="2100" b="1" dirty="0">
              <a:solidFill>
                <a:schemeClr val="tx2"/>
              </a:solidFill>
              <a:latin typeface="+mn-lt"/>
            </a:endParaRPr>
          </a:p>
          <a:p>
            <a:endParaRPr lang="en-US" sz="2500" b="1" dirty="0">
              <a:solidFill>
                <a:schemeClr val="tx2"/>
              </a:solidFill>
              <a:latin typeface="+mn-lt"/>
            </a:endParaRPr>
          </a:p>
          <a:p>
            <a:r>
              <a:rPr lang="en-US" sz="3800" b="1" dirty="0">
                <a:solidFill>
                  <a:schemeClr val="tx2"/>
                </a:solidFill>
                <a:latin typeface="+mn-lt"/>
              </a:rPr>
              <a:t>ONLINE LIVE CHAT: </a:t>
            </a:r>
            <a:br>
              <a:rPr lang="en-US" sz="3300" dirty="0">
                <a:latin typeface="+mn-lt"/>
              </a:rPr>
            </a:br>
            <a:r>
              <a:rPr lang="en-US" sz="3300" b="1" u="sng" dirty="0">
                <a:solidFill>
                  <a:schemeClr val="accent6"/>
                </a:solidFill>
                <a:latin typeface="+mn-lt"/>
              </a:rPr>
              <a:t>BenefitResource.com </a:t>
            </a:r>
            <a:br>
              <a:rPr lang="en-US" sz="3300" dirty="0">
                <a:latin typeface="+mn-lt"/>
              </a:rPr>
            </a:br>
            <a:r>
              <a:rPr lang="en-US" sz="3300" i="1" dirty="0">
                <a:latin typeface="+mn-lt"/>
              </a:rPr>
              <a:t>Available through the BRIWEB employee login</a:t>
            </a:r>
          </a:p>
          <a:p>
            <a:endParaRPr lang="en-US" sz="2200" b="1" dirty="0">
              <a:solidFill>
                <a:schemeClr val="tx2"/>
              </a:solidFill>
              <a:latin typeface="+mn-lt"/>
            </a:endParaRPr>
          </a:p>
          <a:p>
            <a:r>
              <a:rPr lang="en-US" sz="3800" b="1" dirty="0">
                <a:solidFill>
                  <a:schemeClr val="tx2"/>
                </a:solidFill>
                <a:latin typeface="+mn-lt"/>
              </a:rPr>
              <a:t>EMAIL:</a:t>
            </a:r>
          </a:p>
          <a:p>
            <a:r>
              <a:rPr lang="en-US" sz="3300" b="1" dirty="0">
                <a:solidFill>
                  <a:schemeClr val="accent6"/>
                </a:solidFill>
                <a:latin typeface="+mn-lt"/>
                <a:hlinkClick r:id="rId3">
                  <a:extLst>
                    <a:ext uri="{A12FA001-AC4F-418D-AE19-62706E023703}">
                      <ahyp:hlinkClr xmlns:ahyp="http://schemas.microsoft.com/office/drawing/2018/hyperlinkcolor" val="tx"/>
                    </a:ext>
                  </a:extLst>
                </a:hlinkClick>
              </a:rPr>
              <a:t>ParticipantServices@BenefitResource.com</a:t>
            </a:r>
            <a:endParaRPr lang="en-US" sz="3300" dirty="0">
              <a:solidFill>
                <a:schemeClr val="accent6"/>
              </a:solidFill>
              <a:latin typeface="+mn-lt"/>
            </a:endParaRPr>
          </a:p>
          <a:p>
            <a:endParaRPr lang="en-US" dirty="0"/>
          </a:p>
        </p:txBody>
      </p:sp>
      <p:pic>
        <p:nvPicPr>
          <p:cNvPr id="5" name="Graphic 4">
            <a:extLst>
              <a:ext uri="{FF2B5EF4-FFF2-40B4-BE49-F238E27FC236}">
                <a16:creationId xmlns:a16="http://schemas.microsoft.com/office/drawing/2014/main" id="{C6DF2353-81F6-DE4D-90F9-F49D9193A2C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41433" y="1936750"/>
            <a:ext cx="4487778" cy="4487778"/>
          </a:xfrm>
          <a:prstGeom prst="rect">
            <a:avLst/>
          </a:prstGeom>
        </p:spPr>
      </p:pic>
      <p:sp>
        <p:nvSpPr>
          <p:cNvPr id="6" name="Title 5">
            <a:extLst>
              <a:ext uri="{FF2B5EF4-FFF2-40B4-BE49-F238E27FC236}">
                <a16:creationId xmlns:a16="http://schemas.microsoft.com/office/drawing/2014/main" id="{17A501D5-EFFC-C11D-8F37-BBE294B60D57}"/>
              </a:ext>
            </a:extLst>
          </p:cNvPr>
          <p:cNvSpPr>
            <a:spLocks noGrp="1"/>
          </p:cNvSpPr>
          <p:nvPr>
            <p:ph type="title"/>
          </p:nvPr>
        </p:nvSpPr>
        <p:spPr/>
        <p:txBody>
          <a:bodyPr/>
          <a:lstStyle/>
          <a:p>
            <a:r>
              <a:rPr lang="en-US" sz="4800" dirty="0"/>
              <a:t>Convenient Participant Support</a:t>
            </a:r>
            <a:endParaRPr lang="en-US" dirty="0"/>
          </a:p>
        </p:txBody>
      </p:sp>
    </p:spTree>
    <p:extLst>
      <p:ext uri="{BB962C8B-B14F-4D97-AF65-F5344CB8AC3E}">
        <p14:creationId xmlns:p14="http://schemas.microsoft.com/office/powerpoint/2010/main" val="39277369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511408-9E42-41F9-3A48-9F263B8AD121}"/>
              </a:ext>
            </a:extLst>
          </p:cNvPr>
          <p:cNvPicPr>
            <a:picLocks noChangeAspect="1"/>
          </p:cNvPicPr>
          <p:nvPr/>
        </p:nvPicPr>
        <p:blipFill>
          <a:blip r:embed="rId3"/>
          <a:stretch>
            <a:fillRect/>
          </a:stretch>
        </p:blipFill>
        <p:spPr>
          <a:xfrm>
            <a:off x="9570029" y="5823941"/>
            <a:ext cx="2213264" cy="778213"/>
          </a:xfrm>
          <a:prstGeom prst="rect">
            <a:avLst/>
          </a:prstGeom>
        </p:spPr>
      </p:pic>
    </p:spTree>
    <p:extLst>
      <p:ext uri="{BB962C8B-B14F-4D97-AF65-F5344CB8AC3E}">
        <p14:creationId xmlns:p14="http://schemas.microsoft.com/office/powerpoint/2010/main" val="1013865244"/>
      </p:ext>
    </p:extLst>
  </p:cSld>
  <p:clrMapOvr>
    <a:masterClrMapping/>
  </p:clrMapOvr>
</p:sld>
</file>

<file path=ppt/theme/theme1.xml><?xml version="1.0" encoding="utf-8"?>
<a:theme xmlns:a="http://schemas.openxmlformats.org/drawingml/2006/main" name="2021 BRI Message">
  <a:themeElements>
    <a:clrScheme name="BRI Branding">
      <a:dk1>
        <a:srgbClr val="101820"/>
      </a:dk1>
      <a:lt1>
        <a:sysClr val="window" lastClr="FFFFFF"/>
      </a:lt1>
      <a:dk2>
        <a:srgbClr val="1B365D"/>
      </a:dk2>
      <a:lt2>
        <a:srgbClr val="D9D9D6"/>
      </a:lt2>
      <a:accent1>
        <a:srgbClr val="1B365D"/>
      </a:accent1>
      <a:accent2>
        <a:srgbClr val="538AB4"/>
      </a:accent2>
      <a:accent3>
        <a:srgbClr val="D9D9D6"/>
      </a:accent3>
      <a:accent4>
        <a:srgbClr val="FFAD00"/>
      </a:accent4>
      <a:accent5>
        <a:srgbClr val="101820"/>
      </a:accent5>
      <a:accent6>
        <a:srgbClr val="28724F"/>
      </a:accent6>
      <a:hlink>
        <a:srgbClr val="538AB4"/>
      </a:hlink>
      <a:folHlink>
        <a:srgbClr val="538AB4"/>
      </a:folHlink>
    </a:clrScheme>
    <a:fontScheme name="Custom 1">
      <a:majorFont>
        <a:latin typeface="Libre Baskerville"/>
        <a:ea typeface=""/>
        <a:cs typeface=""/>
      </a:majorFont>
      <a:minorFont>
        <a:latin typeface="Lato"/>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1 BRI Message" id="{7A3FD58C-FB0B-4C1D-9539-31A5681B067C}" vid="{B2C43C12-4B68-40E6-8ACF-EF239CAB1EC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7ED6FA9676B7A498E264E210A69F073" ma:contentTypeVersion="15" ma:contentTypeDescription="Create a new document." ma:contentTypeScope="" ma:versionID="6c42b03eb762f6274972456c05ca5d12">
  <xsd:schema xmlns:xsd="http://www.w3.org/2001/XMLSchema" xmlns:xs="http://www.w3.org/2001/XMLSchema" xmlns:p="http://schemas.microsoft.com/office/2006/metadata/properties" xmlns:ns1="http://schemas.microsoft.com/sharepoint/v3" xmlns:ns2="ad9d7f9b-6299-42ad-96ed-93f33ccbf220" xmlns:ns3="665f7f96-37d2-422c-9085-e5313f76ceea" targetNamespace="http://schemas.microsoft.com/office/2006/metadata/properties" ma:root="true" ma:fieldsID="6f83730e05a48ec76757b3ee89dbc260" ns1:_="" ns2:_="" ns3:_="">
    <xsd:import namespace="http://schemas.microsoft.com/sharepoint/v3"/>
    <xsd:import namespace="ad9d7f9b-6299-42ad-96ed-93f33ccbf220"/>
    <xsd:import namespace="665f7f96-37d2-422c-9085-e5313f76cee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d9d7f9b-6299-42ad-96ed-93f33ccbf2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09eed23-ebfb-4a37-91ec-f40c1e7bd126"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65f7f96-37d2-422c-9085-e5313f76ceea"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a983ae8-05dd-413b-acef-36bf8750af34}" ma:internalName="TaxCatchAll" ma:showField="CatchAllData" ma:web="665f7f96-37d2-422c-9085-e5313f76cee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ad9d7f9b-6299-42ad-96ed-93f33ccbf220">
      <Terms xmlns="http://schemas.microsoft.com/office/infopath/2007/PartnerControls"/>
    </lcf76f155ced4ddcb4097134ff3c332f>
    <TaxCatchAll xmlns="665f7f96-37d2-422c-9085-e5313f76ceea" xsi:nil="true"/>
  </documentManagement>
</p:properties>
</file>

<file path=customXml/itemProps1.xml><?xml version="1.0" encoding="utf-8"?>
<ds:datastoreItem xmlns:ds="http://schemas.openxmlformats.org/officeDocument/2006/customXml" ds:itemID="{5B05021B-C581-44C2-BBCC-DDB4E6A0262C}">
  <ds:schemaRefs>
    <ds:schemaRef ds:uri="http://schemas.microsoft.com/sharepoint/v3/contenttype/forms"/>
  </ds:schemaRefs>
</ds:datastoreItem>
</file>

<file path=customXml/itemProps2.xml><?xml version="1.0" encoding="utf-8"?>
<ds:datastoreItem xmlns:ds="http://schemas.openxmlformats.org/officeDocument/2006/customXml" ds:itemID="{7C0B8002-93EF-428C-82E9-DC291DC377F8}"/>
</file>

<file path=customXml/itemProps3.xml><?xml version="1.0" encoding="utf-8"?>
<ds:datastoreItem xmlns:ds="http://schemas.openxmlformats.org/officeDocument/2006/customXml" ds:itemID="{D4860252-DB18-4474-B5A7-C2CFEEA8C139}">
  <ds:schemaRefs>
    <ds:schemaRef ds:uri="http://schemas.microsoft.com/office/2006/metadata/properties"/>
    <ds:schemaRef ds:uri="fb3091da-d430-46b0-9d39-660eb25bb6c8"/>
    <ds:schemaRef ds:uri="http://www.w3.org/XML/1998/namespace"/>
    <ds:schemaRef ds:uri="http://purl.org/dc/term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26ba4b9e-9d3c-4821-98af-ed66ec51f28a"/>
    <ds:schemaRef ds:uri="http://schemas.microsoft.com/sharepoint/v3"/>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34726</TotalTime>
  <Words>3324</Words>
  <Application>Microsoft Office PowerPoint</Application>
  <PresentationFormat>Widescreen</PresentationFormat>
  <Paragraphs>205</Paragraphs>
  <Slides>21</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ＭＳ Ｐゴシック</vt:lpstr>
      <vt:lpstr>Arial</vt:lpstr>
      <vt:lpstr>Calibri</vt:lpstr>
      <vt:lpstr>Lato</vt:lpstr>
      <vt:lpstr>Lato Light</vt:lpstr>
      <vt:lpstr>Libre Baskerville</vt:lpstr>
      <vt:lpstr>Metropolis Light</vt:lpstr>
      <vt:lpstr>Wingdings</vt:lpstr>
      <vt:lpstr>2021 BRI Message</vt:lpstr>
      <vt:lpstr>Flexible Spending Account (FSA)</vt:lpstr>
      <vt:lpstr>What is an FSA?</vt:lpstr>
      <vt:lpstr>How it Works</vt:lpstr>
      <vt:lpstr>Plan Information</vt:lpstr>
      <vt:lpstr>How Does a Medical FSA Work?</vt:lpstr>
      <vt:lpstr>Example Medical FSA Expenses</vt:lpstr>
      <vt:lpstr>Get Your Card</vt:lpstr>
      <vt:lpstr>Use Your Card at Qualified Merchants</vt:lpstr>
      <vt:lpstr>Save All Receipts &amp; Documentation</vt:lpstr>
      <vt:lpstr>Medical FSA Receipt Requests                Claim Substantiation</vt:lpstr>
      <vt:lpstr>How Does a Dependent Care FSA Work?</vt:lpstr>
      <vt:lpstr>Example Dependent Care FSA Expenses</vt:lpstr>
      <vt:lpstr>Submitting a Claim</vt:lpstr>
      <vt:lpstr>BRIWEB Participant Portal</vt:lpstr>
      <vt:lpstr>Registering - Participant Portal</vt:lpstr>
      <vt:lpstr>Participant Portal</vt:lpstr>
      <vt:lpstr>Direct Deposits &amp; Notifications</vt:lpstr>
      <vt:lpstr>Use Your Card at Qualified Merchants</vt:lpstr>
      <vt:lpstr>Digital Wallets</vt:lpstr>
      <vt:lpstr>Convenient Participant Support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Flexible Spending Accounts (FSA)</dc:title>
  <dc:creator>Casey Burke</dc:creator>
  <cp:lastModifiedBy>Melissa Lizotte</cp:lastModifiedBy>
  <cp:revision>44</cp:revision>
  <dcterms:created xsi:type="dcterms:W3CDTF">2020-09-01T12:52:17Z</dcterms:created>
  <dcterms:modified xsi:type="dcterms:W3CDTF">2026-09-22T17:09:42Z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0x01010057ED6FA9676B7A498E264E210A69F073</vt:lpwstr>
  </property>
  <property fmtid="{D5CDD505-2E9C-101B-9397-08002B2CF9AE}" pid="3" name="xd_Signature">
    <vt:bool>false</vt:bool>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MediaServiceImageTags">
    <vt:lpwstr/>
  </property>
</Properties>
</file>